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59" r:id="rId9"/>
    <p:sldId id="265" r:id="rId10"/>
    <p:sldId id="261" r:id="rId11"/>
    <p:sldId id="266" r:id="rId12"/>
    <p:sldId id="267" r:id="rId1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B59FDA-A9B8-4B8F-921B-3FB90AF83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7DD5D13-C3FE-4939-A980-6F57CFB77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C0D0F78-AC28-4D18-A566-CCE21AE5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9068-2B59-48AF-8401-F1F452B06145}" type="datetimeFigureOut">
              <a:rPr lang="sk-SK" smtClean="0"/>
              <a:t>31. 3. 2022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4206A1C-4121-4929-AC07-E6935F8F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D9F9448-D843-44D8-AC81-21E61BD0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DE5D-75DE-48E1-9834-D7488B7D1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001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263352-E41D-43D0-B0FF-497E27F22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6F41811A-3357-4788-AD0B-D9F596F7A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A950E08-86E4-4EE2-81C5-B00E58B9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9068-2B59-48AF-8401-F1F452B06145}" type="datetimeFigureOut">
              <a:rPr lang="sk-SK" smtClean="0"/>
              <a:t>31. 3. 2022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DC522C9-1486-4EB0-B077-965B328D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625E672-9D8E-47F6-9C5C-41A23944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DE5D-75DE-48E1-9834-D7488B7D1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736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B05DF305-B1E1-4470-804F-257AC9701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F311D61A-7AD7-46CB-8275-B503CD0D0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123E555-076D-4B7D-A2C3-A6FCD9092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9068-2B59-48AF-8401-F1F452B06145}" type="datetimeFigureOut">
              <a:rPr lang="sk-SK" smtClean="0"/>
              <a:t>31. 3. 2022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2C77468-38D4-4D5C-B516-16FEA2EF6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3292019-926E-480B-BB96-63B66E06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DE5D-75DE-48E1-9834-D7488B7D1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031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27D716-9E25-480C-A9DA-2831F5EAA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F4C556E-7982-430B-90D3-7FFB6CC22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387CF46-EDFB-428C-8DD5-6D5497FE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9068-2B59-48AF-8401-F1F452B06145}" type="datetimeFigureOut">
              <a:rPr lang="sk-SK" smtClean="0"/>
              <a:t>31. 3. 2022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124CFE1-CA90-4913-9DC9-25D4C8C6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66CB06E-AF8A-4C2E-B81A-D09FB57B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DE5D-75DE-48E1-9834-D7488B7D1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407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B5CFA3-6394-4F16-99F7-EC09580B5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181F819F-516E-49A5-9702-E364564FD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60A99DB-8AA2-4015-BF2E-4E4B836C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9068-2B59-48AF-8401-F1F452B06145}" type="datetimeFigureOut">
              <a:rPr lang="sk-SK" smtClean="0"/>
              <a:t>31. 3. 2022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8286B2F-90B5-439D-9CD8-13F38F0A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415179C-268E-4129-9DEF-4C64B6947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DE5D-75DE-48E1-9834-D7488B7D1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6411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17296D-C6AF-49A0-B62D-C5956525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5FDA26F-2A26-48D5-BF9D-FC8877E02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ED06C8C-70C5-48E0-BBE2-44E33AA90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695DC6A-3321-45C4-BC4A-50A4A04B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9068-2B59-48AF-8401-F1F452B06145}" type="datetimeFigureOut">
              <a:rPr lang="sk-SK" smtClean="0"/>
              <a:t>31. 3. 2022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C282D87-7DC8-448E-99F7-2F7F2C1E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1E2F3EA-B735-4E81-A993-B57D50437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DE5D-75DE-48E1-9834-D7488B7D1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273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A2BAE0-CAAC-4AD8-A4C2-8DF2713B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504422F9-DF86-4C61-AF94-B57DEF461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C16590C-429D-4EA8-B3A6-5946C55CC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7D6C105F-2A22-4881-8328-3B6916D02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CB8B8C80-39C7-48F5-A020-A27702FB3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F502FC3E-EEE8-4912-9E80-5DD15462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9068-2B59-48AF-8401-F1F452B06145}" type="datetimeFigureOut">
              <a:rPr lang="sk-SK" smtClean="0"/>
              <a:t>31. 3. 2022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978180FC-BC35-4644-A112-459B5C38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0A6FFCE0-E721-40F5-AA40-15F40048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DE5D-75DE-48E1-9834-D7488B7D1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703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97E13D-21DD-4AAD-932A-6CE6DCD5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6B21064B-50EF-4667-BF03-4A9E7185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9068-2B59-48AF-8401-F1F452B06145}" type="datetimeFigureOut">
              <a:rPr lang="sk-SK" smtClean="0"/>
              <a:t>31. 3. 2022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66D502E6-715D-4E3D-A2A0-7AEDCC8D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9D7C2E90-5FB6-4E0B-8420-1D4B5666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DE5D-75DE-48E1-9834-D7488B7D1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8836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B4C352FB-0869-41DC-87A5-7A92E581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9068-2B59-48AF-8401-F1F452B06145}" type="datetimeFigureOut">
              <a:rPr lang="sk-SK" smtClean="0"/>
              <a:t>31. 3. 2022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98CEDED0-40D8-41E3-8C6D-5AF27DD8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911C0AAF-7912-4AA2-A254-B3FCF658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DE5D-75DE-48E1-9834-D7488B7D1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730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6FF5F3-CE92-4954-83F5-557CA37A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169DC93-AAAE-4257-84B5-1088E6FDC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25E98AAD-B18D-4A51-9A09-937878166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B447C92-F15A-444E-99A3-AD333335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9068-2B59-48AF-8401-F1F452B06145}" type="datetimeFigureOut">
              <a:rPr lang="sk-SK" smtClean="0"/>
              <a:t>31. 3. 2022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F6246932-75DE-4E44-B7C5-20A3C689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238A98E-CEB0-4473-AAA9-A5403F24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DE5D-75DE-48E1-9834-D7488B7D1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497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306568-CCED-431B-B9C4-209C796A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51347EBA-1107-4FFD-8EE0-B78D7D98A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EFA9A12F-5D06-443B-998D-BE454E002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A6C68F56-156A-41E1-8337-140DE1FF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9068-2B59-48AF-8401-F1F452B06145}" type="datetimeFigureOut">
              <a:rPr lang="sk-SK" smtClean="0"/>
              <a:t>31. 3. 2022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560B317-1A3E-4AA8-BD16-6AA4ADED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2500641-6CE5-4145-818A-DC65B370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DE5D-75DE-48E1-9834-D7488B7D1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605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810D41D9-C7A1-4A6A-8DB1-8739367D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ADD31080-37BE-45A2-9972-051A80CC6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CF0FBBE-8E7F-4F91-A864-169C79486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29068-2B59-48AF-8401-F1F452B06145}" type="datetimeFigureOut">
              <a:rPr lang="sk-SK" smtClean="0"/>
              <a:t>31. 3. 2022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36A5438-29FE-49EF-8F0D-6B3708362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5ADC991-E0AC-4661-A6D7-66BA6BCEB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ADE5D-75DE-48E1-9834-D7488B7D1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5468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blmat.eu/priklad.php?idex=Z84202" TargetMode="External"/><Relationship Id="rId2" Type="http://schemas.openxmlformats.org/officeDocument/2006/relationships/hyperlink" Target="http://www.goblmat.eu/priklad.php?idex=Z84201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goblmat.eu/priklad.php?idex=Z8420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B2A557-03B2-4AF1-989A-503FF39A10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Kružnica, kruh</a:t>
            </a:r>
          </a:p>
        </p:txBody>
      </p:sp>
    </p:spTree>
    <p:extLst>
      <p:ext uri="{BB962C8B-B14F-4D97-AF65-F5344CB8AC3E}">
        <p14:creationId xmlns:p14="http://schemas.microsoft.com/office/powerpoint/2010/main" val="120298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>
            <a:extLst>
              <a:ext uri="{FF2B5EF4-FFF2-40B4-BE49-F238E27FC236}">
                <a16:creationId xmlns:a16="http://schemas.microsoft.com/office/drawing/2014/main" id="{114B1FB6-723B-474F-B869-D4E555F358D3}"/>
              </a:ext>
            </a:extLst>
          </p:cNvPr>
          <p:cNvSpPr/>
          <p:nvPr/>
        </p:nvSpPr>
        <p:spPr>
          <a:xfrm>
            <a:off x="0" y="371917"/>
            <a:ext cx="121181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600" b="1" dirty="0">
                <a:effectLst/>
                <a:latin typeface="Arial" panose="020B0604020202020204" pitchFamily="34" charset="0"/>
              </a:rPr>
              <a:t>Úloha 1:</a:t>
            </a:r>
            <a:br>
              <a:rPr lang="sk-SK" sz="3600" dirty="0"/>
            </a:br>
            <a:r>
              <a:rPr lang="sk-SK" sz="3600" dirty="0">
                <a:effectLst/>
                <a:latin typeface="Arial" panose="020B0604020202020204" pitchFamily="34" charset="0"/>
              </a:rPr>
              <a:t> Vypočítajte dĺžku kružnice, ktorej polomer je 9 dm.</a:t>
            </a:r>
            <a:endParaRPr lang="sk-SK" sz="3600" dirty="0"/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2A8CD186-DD82-4AD2-9C73-A8047C8F7760}"/>
              </a:ext>
            </a:extLst>
          </p:cNvPr>
          <p:cNvSpPr/>
          <p:nvPr/>
        </p:nvSpPr>
        <p:spPr>
          <a:xfrm>
            <a:off x="230201" y="2228671"/>
            <a:ext cx="1060630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600" b="1" dirty="0">
                <a:effectLst/>
                <a:latin typeface="Arial" panose="020B0604020202020204" pitchFamily="34" charset="0"/>
              </a:rPr>
              <a:t>Úloha 2:</a:t>
            </a:r>
          </a:p>
          <a:p>
            <a:r>
              <a:rPr lang="sk-SK" sz="3600" dirty="0">
                <a:effectLst/>
                <a:latin typeface="Arial" panose="020B0604020202020204" pitchFamily="34" charset="0"/>
              </a:rPr>
              <a:t>Vypočítajte obvod kruhu, ktorého priemer je 17 cm.</a:t>
            </a:r>
            <a:endParaRPr lang="sk-SK" sz="3600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73B4D538-806F-4F81-BD8E-EB76E09714F5}"/>
              </a:ext>
            </a:extLst>
          </p:cNvPr>
          <p:cNvSpPr/>
          <p:nvPr/>
        </p:nvSpPr>
        <p:spPr>
          <a:xfrm>
            <a:off x="149976" y="4001716"/>
            <a:ext cx="115552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600" b="1" dirty="0">
                <a:latin typeface="Arial" panose="020B0604020202020204" pitchFamily="34" charset="0"/>
              </a:rPr>
              <a:t>Úloha 3:</a:t>
            </a:r>
          </a:p>
          <a:p>
            <a:r>
              <a:rPr lang="sk-SK" sz="3600" dirty="0">
                <a:latin typeface="Arial" panose="020B0604020202020204" pitchFamily="34" charset="0"/>
              </a:rPr>
              <a:t>Vypočítajte priemer kružnice, ktorá má dĺžku 0,942 mm.</a:t>
            </a:r>
          </a:p>
        </p:txBody>
      </p:sp>
    </p:spTree>
    <p:extLst>
      <p:ext uri="{BB962C8B-B14F-4D97-AF65-F5344CB8AC3E}">
        <p14:creationId xmlns:p14="http://schemas.microsoft.com/office/powerpoint/2010/main" val="897113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>
            <a:extLst>
              <a:ext uri="{FF2B5EF4-FFF2-40B4-BE49-F238E27FC236}">
                <a16:creationId xmlns:a16="http://schemas.microsoft.com/office/drawing/2014/main" id="{114B1FB6-723B-474F-B869-D4E555F358D3}"/>
              </a:ext>
            </a:extLst>
          </p:cNvPr>
          <p:cNvSpPr/>
          <p:nvPr/>
        </p:nvSpPr>
        <p:spPr>
          <a:xfrm>
            <a:off x="0" y="371917"/>
            <a:ext cx="121181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600" b="1" dirty="0">
                <a:effectLst/>
                <a:latin typeface="Arial" panose="020B0604020202020204" pitchFamily="34" charset="0"/>
              </a:rPr>
              <a:t>Úloha 4:</a:t>
            </a:r>
            <a:br>
              <a:rPr lang="sk-SK" sz="3600" dirty="0"/>
            </a:br>
            <a:r>
              <a:rPr lang="sk-SK" sz="3600" dirty="0">
                <a:effectLst/>
                <a:latin typeface="Arial" panose="020B0604020202020204" pitchFamily="34" charset="0"/>
              </a:rPr>
              <a:t> Vypočítajte polomer kružnice, ktorej dĺžka je 26 m.</a:t>
            </a:r>
            <a:endParaRPr lang="sk-SK" sz="3600" dirty="0"/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2A8CD186-DD82-4AD2-9C73-A8047C8F7760}"/>
              </a:ext>
            </a:extLst>
          </p:cNvPr>
          <p:cNvSpPr/>
          <p:nvPr/>
        </p:nvSpPr>
        <p:spPr>
          <a:xfrm>
            <a:off x="230201" y="2228671"/>
            <a:ext cx="103925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600" b="1" dirty="0">
                <a:effectLst/>
                <a:latin typeface="Arial" panose="020B0604020202020204" pitchFamily="34" charset="0"/>
              </a:rPr>
              <a:t>Úloha 5:</a:t>
            </a:r>
          </a:p>
          <a:p>
            <a:r>
              <a:rPr lang="sk-SK" sz="3600" dirty="0">
                <a:effectLst/>
                <a:latin typeface="Arial" panose="020B0604020202020204" pitchFamily="34" charset="0"/>
              </a:rPr>
              <a:t>Aký polomer má kruh, ktorého obvod je 1 000 m?</a:t>
            </a:r>
            <a:endParaRPr lang="sk-SK" sz="3600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73B4D538-806F-4F81-BD8E-EB76E09714F5}"/>
              </a:ext>
            </a:extLst>
          </p:cNvPr>
          <p:cNvSpPr/>
          <p:nvPr/>
        </p:nvSpPr>
        <p:spPr>
          <a:xfrm>
            <a:off x="149976" y="4001716"/>
            <a:ext cx="117095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600" b="1" dirty="0">
                <a:latin typeface="Arial" panose="020B0604020202020204" pitchFamily="34" charset="0"/>
              </a:rPr>
              <a:t>Úloha 6:</a:t>
            </a:r>
          </a:p>
          <a:p>
            <a:r>
              <a:rPr lang="sk-SK" sz="3600" dirty="0">
                <a:latin typeface="Arial" panose="020B0604020202020204" pitchFamily="34" charset="0"/>
              </a:rPr>
              <a:t>Aký polomer má kruhová dráha, ktorú musí bežec</a:t>
            </a:r>
          </a:p>
          <a:p>
            <a:r>
              <a:rPr lang="sk-SK" sz="3600" dirty="0">
                <a:latin typeface="Arial" panose="020B0604020202020204" pitchFamily="34" charset="0"/>
              </a:rPr>
              <a:t>prebehnúť päťkrát, aby zabehol 2 km?</a:t>
            </a:r>
          </a:p>
        </p:txBody>
      </p:sp>
    </p:spTree>
    <p:extLst>
      <p:ext uri="{BB962C8B-B14F-4D97-AF65-F5344CB8AC3E}">
        <p14:creationId xmlns:p14="http://schemas.microsoft.com/office/powerpoint/2010/main" val="1461206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>
            <a:extLst>
              <a:ext uri="{FF2B5EF4-FFF2-40B4-BE49-F238E27FC236}">
                <a16:creationId xmlns:a16="http://schemas.microsoft.com/office/drawing/2014/main" id="{13B774F7-4406-45C2-915D-B6DA86ADB15D}"/>
              </a:ext>
            </a:extLst>
          </p:cNvPr>
          <p:cNvSpPr/>
          <p:nvPr/>
        </p:nvSpPr>
        <p:spPr>
          <a:xfrm>
            <a:off x="443345" y="783770"/>
            <a:ext cx="11517745" cy="3075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500"/>
            </a:pPr>
            <a:r>
              <a:rPr lang="sk-SK" sz="2800" b="1" dirty="0">
                <a:ea typeface="Calibri" panose="020F0502020204030204" pitchFamily="34" charset="0"/>
                <a:cs typeface="Times New Roman" panose="02020603050405020304" pitchFamily="18" charset="0"/>
              </a:rPr>
              <a:t>Úloha 7: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500"/>
            </a:pPr>
            <a:r>
              <a:rPr lang="sk-SK" sz="2800" dirty="0">
                <a:ea typeface="Calibri" panose="020F0502020204030204" pitchFamily="34" charset="0"/>
                <a:cs typeface="Times New Roman" panose="02020603050405020304" pitchFamily="18" charset="0"/>
              </a:rPr>
              <a:t>Zostroj </a:t>
            </a:r>
            <a:r>
              <a:rPr lang="sk-SK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kružnicu k</a:t>
            </a:r>
            <a:r>
              <a:rPr lang="sk-SK" sz="2400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sk-SK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(S,3 cm), zvoľ bod T tak, aby vzdialenosť </a:t>
            </a:r>
            <a:r>
              <a:rPr lang="sk-SK" sz="2400" dirty="0"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</a:t>
            </a:r>
            <a:r>
              <a:rPr lang="sk-SK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ST </a:t>
            </a:r>
            <a:r>
              <a:rPr lang="sk-SK" sz="2400" dirty="0"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</a:t>
            </a:r>
            <a:r>
              <a:rPr lang="sk-SK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= 1,5 cm. Zostroj priamku p prechádzajúcu </a:t>
            </a:r>
            <a:r>
              <a:rPr lang="sk-S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bodom T. Aká je vzájomná poloha priamky p a kružnice k?</a:t>
            </a:r>
            <a:br>
              <a:rPr lang="sk-S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Priamka p je </a:t>
            </a:r>
            <a:r>
              <a:rPr lang="sk-SK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nesečnica</a:t>
            </a:r>
            <a:r>
              <a:rPr lang="sk-S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kružnice k.</a:t>
            </a:r>
            <a:br>
              <a:rPr lang="sk-S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Priamka p je sečnica kružnice k.</a:t>
            </a:r>
            <a:br>
              <a:rPr lang="sk-S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Priamka p je dotyčnica kružnice k.</a:t>
            </a:r>
            <a:br>
              <a:rPr lang="sk-S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 Priamka p je tetiva kružnice k.</a:t>
            </a:r>
          </a:p>
        </p:txBody>
      </p:sp>
    </p:spTree>
    <p:extLst>
      <p:ext uri="{BB962C8B-B14F-4D97-AF65-F5344CB8AC3E}">
        <p14:creationId xmlns:p14="http://schemas.microsoft.com/office/powerpoint/2010/main" val="318406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40B256CB-1200-4148-AC89-52340F0F0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8106" t="34345" r="35903" b="38836"/>
          <a:stretch/>
        </p:blipFill>
        <p:spPr>
          <a:xfrm>
            <a:off x="0" y="1487055"/>
            <a:ext cx="12192000" cy="428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9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>
            <a:extLst>
              <a:ext uri="{FF2B5EF4-FFF2-40B4-BE49-F238E27FC236}">
                <a16:creationId xmlns:a16="http://schemas.microsoft.com/office/drawing/2014/main" id="{C790A0E7-8F82-4E00-A48B-65A4CE04A5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8106" t="60616" r="32424" b="9629"/>
          <a:stretch/>
        </p:blipFill>
        <p:spPr>
          <a:xfrm>
            <a:off x="0" y="2512291"/>
            <a:ext cx="11868727" cy="4221807"/>
          </a:xfrm>
          <a:prstGeom prst="rect">
            <a:avLst/>
          </a:prstGeom>
        </p:spPr>
      </p:pic>
      <p:sp>
        <p:nvSpPr>
          <p:cNvPr id="3" name="BlokTextu 2">
            <a:extLst>
              <a:ext uri="{FF2B5EF4-FFF2-40B4-BE49-F238E27FC236}">
                <a16:creationId xmlns:a16="http://schemas.microsoft.com/office/drawing/2014/main" id="{11D936E5-DB64-4A51-89E5-CFC0F82B3968}"/>
              </a:ext>
            </a:extLst>
          </p:cNvPr>
          <p:cNvSpPr txBox="1"/>
          <p:nvPr/>
        </p:nvSpPr>
        <p:spPr>
          <a:xfrm>
            <a:off x="240146" y="600364"/>
            <a:ext cx="11868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3600" b="1" dirty="0"/>
              <a:t>Kruh je množina všetkých bodov v rovine, ktorých vzdialenosť od stredu je menšia alebo rovná polomeru.</a:t>
            </a:r>
          </a:p>
        </p:txBody>
      </p:sp>
    </p:spTree>
    <p:extLst>
      <p:ext uri="{BB962C8B-B14F-4D97-AF65-F5344CB8AC3E}">
        <p14:creationId xmlns:p14="http://schemas.microsoft.com/office/powerpoint/2010/main" val="292096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>
            <a:extLst>
              <a:ext uri="{FF2B5EF4-FFF2-40B4-BE49-F238E27FC236}">
                <a16:creationId xmlns:a16="http://schemas.microsoft.com/office/drawing/2014/main" id="{B932F223-D0BC-461F-B1C2-D83079C18834}"/>
              </a:ext>
            </a:extLst>
          </p:cNvPr>
          <p:cNvSpPr/>
          <p:nvPr/>
        </p:nvSpPr>
        <p:spPr>
          <a:xfrm>
            <a:off x="170873" y="510648"/>
            <a:ext cx="118502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600" b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Obvod</a:t>
            </a:r>
            <a:r>
              <a:rPr lang="sk-SK" sz="3600" dirty="0">
                <a:effectLst/>
                <a:latin typeface="Arial" panose="020B0604020202020204" pitchFamily="34" charset="0"/>
              </a:rPr>
              <a:t> </a:t>
            </a:r>
            <a:r>
              <a:rPr lang="sk-SK" sz="36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kruhu</a:t>
            </a:r>
            <a:r>
              <a:rPr lang="sk-SK" sz="3600" dirty="0">
                <a:effectLst/>
                <a:latin typeface="Arial" panose="020B0604020202020204" pitchFamily="34" charset="0"/>
              </a:rPr>
              <a:t> je </a:t>
            </a:r>
            <a:r>
              <a:rPr lang="sk-SK" sz="3600" b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dĺžka</a:t>
            </a:r>
            <a:r>
              <a:rPr lang="sk-SK" sz="3600" dirty="0">
                <a:effectLst/>
                <a:latin typeface="Arial" panose="020B0604020202020204" pitchFamily="34" charset="0"/>
              </a:rPr>
              <a:t> </a:t>
            </a:r>
            <a:r>
              <a:rPr lang="sk-SK" sz="36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kružnice</a:t>
            </a:r>
            <a:r>
              <a:rPr lang="sk-SK" sz="3600" dirty="0">
                <a:effectLst/>
                <a:latin typeface="Arial" panose="020B0604020202020204" pitchFamily="34" charset="0"/>
              </a:rPr>
              <a:t>, ktorá ohraničuje kruh </a:t>
            </a:r>
            <a:br>
              <a:rPr lang="sk-SK" sz="3600" dirty="0"/>
            </a:br>
            <a:r>
              <a:rPr lang="sk-SK" sz="3600" dirty="0">
                <a:effectLst/>
                <a:latin typeface="Arial" panose="020B0604020202020204" pitchFamily="34" charset="0"/>
              </a:rPr>
              <a:t>Obvod kruhu je priamo úmerný jeho polomeru.</a:t>
            </a:r>
            <a:br>
              <a:rPr lang="sk-SK" sz="3600" dirty="0"/>
            </a:br>
            <a:r>
              <a:rPr lang="sk-SK" sz="3600" dirty="0">
                <a:effectLst/>
                <a:latin typeface="Arial" panose="020B0604020202020204" pitchFamily="34" charset="0"/>
              </a:rPr>
              <a:t>Vzťah na výpočet obvodu kruhu (dĺžky kružnice) je:</a:t>
            </a:r>
          </a:p>
          <a:p>
            <a:r>
              <a:rPr lang="sk-SK" sz="3600" dirty="0">
                <a:highlight>
                  <a:srgbClr val="FFFF00"/>
                </a:highlight>
                <a:latin typeface="Arial" panose="020B0604020202020204" pitchFamily="34" charset="0"/>
              </a:rPr>
              <a:t>O</a:t>
            </a:r>
            <a:r>
              <a:rPr lang="sk-SK" sz="3600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= 2</a:t>
            </a:r>
            <a:r>
              <a:rPr lang="sk-SK" sz="3600" dirty="0">
                <a:effectLst/>
                <a:highlight>
                  <a:srgbClr val="FFFF00"/>
                </a:highlight>
                <a:latin typeface="Arial" panose="020B0604020202020204" pitchFamily="34" charset="0"/>
                <a:sym typeface="Symbol" panose="05050102010706020507" pitchFamily="18" charset="2"/>
              </a:rPr>
              <a:t></a:t>
            </a:r>
            <a:r>
              <a:rPr lang="sk-SK" sz="3600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r </a:t>
            </a:r>
            <a:r>
              <a:rPr lang="sk-SK" sz="3600" dirty="0">
                <a:effectLst/>
                <a:latin typeface="Arial" panose="020B0604020202020204" pitchFamily="34" charset="0"/>
              </a:rPr>
              <a:t>alebo </a:t>
            </a:r>
            <a:r>
              <a:rPr lang="sk-SK" sz="3600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O = </a:t>
            </a:r>
            <a:r>
              <a:rPr lang="sk-SK" sz="3600" dirty="0">
                <a:effectLst/>
                <a:highlight>
                  <a:srgbClr val="FFFF00"/>
                </a:highlight>
                <a:latin typeface="Arial" panose="020B0604020202020204" pitchFamily="34" charset="0"/>
                <a:sym typeface="Symbol" panose="05050102010706020507" pitchFamily="18" charset="2"/>
              </a:rPr>
              <a:t></a:t>
            </a:r>
            <a:r>
              <a:rPr lang="sk-SK" sz="3600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d</a:t>
            </a:r>
            <a:r>
              <a:rPr lang="sk-SK" sz="3600" dirty="0">
                <a:effectLst/>
                <a:latin typeface="Arial" panose="020B0604020202020204" pitchFamily="34" charset="0"/>
              </a:rPr>
              <a:t>, pričom </a:t>
            </a:r>
            <a:r>
              <a:rPr lang="sk-SK" sz="3600" dirty="0">
                <a:effectLst/>
                <a:highlight>
                  <a:srgbClr val="FFFF00"/>
                </a:highlight>
                <a:latin typeface="Arial" panose="020B0604020202020204" pitchFamily="34" charset="0"/>
                <a:sym typeface="Symbol" panose="05050102010706020507" pitchFamily="18" charset="2"/>
              </a:rPr>
              <a:t> </a:t>
            </a:r>
            <a:r>
              <a:rPr lang="sk-SK" sz="3600" dirty="0">
                <a:effectLst/>
                <a:latin typeface="Arial" panose="020B0604020202020204" pitchFamily="34" charset="0"/>
              </a:rPr>
              <a:t>(</a:t>
            </a:r>
            <a:r>
              <a:rPr lang="sk-SK" sz="3600" dirty="0" err="1">
                <a:effectLst/>
                <a:latin typeface="Arial" panose="020B0604020202020204" pitchFamily="34" charset="0"/>
              </a:rPr>
              <a:t>pí</a:t>
            </a:r>
            <a:r>
              <a:rPr lang="sk-SK" sz="3600" dirty="0">
                <a:effectLst/>
                <a:latin typeface="Arial" panose="020B0604020202020204" pitchFamily="34" charset="0"/>
              </a:rPr>
              <a:t>) je</a:t>
            </a:r>
            <a:br>
              <a:rPr lang="sk-SK" sz="3600" dirty="0"/>
            </a:br>
            <a:r>
              <a:rPr lang="sk-SK" sz="3600" dirty="0" err="1">
                <a:effectLst/>
                <a:latin typeface="Arial" panose="020B0604020202020204" pitchFamily="34" charset="0"/>
              </a:rPr>
              <a:t>Ludolfovo</a:t>
            </a:r>
            <a:r>
              <a:rPr lang="sk-SK" sz="3600" dirty="0">
                <a:effectLst/>
                <a:latin typeface="Arial" panose="020B0604020202020204" pitchFamily="34" charset="0"/>
              </a:rPr>
              <a:t> číslo a zaokrúhlené na 2 desatinné miesta má hodnotu 3,14.</a:t>
            </a:r>
            <a:endParaRPr lang="sk-SK" sz="3600" dirty="0"/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4E7E6091-1674-4DA6-989B-60DD2EE948D8}"/>
              </a:ext>
            </a:extLst>
          </p:cNvPr>
          <p:cNvSpPr/>
          <p:nvPr/>
        </p:nvSpPr>
        <p:spPr>
          <a:xfrm>
            <a:off x="83126" y="4500526"/>
            <a:ext cx="115085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ial" panose="020B0604020202020204" pitchFamily="34" charset="0"/>
              </a:rPr>
              <a:t>Obsah kruhu s polomerom r vypočítame pomocou vzťahu</a:t>
            </a:r>
            <a:r>
              <a:rPr lang="sk-SK" sz="3600" dirty="0">
                <a:latin typeface="Arial" panose="020B0604020202020204" pitchFamily="34" charset="0"/>
              </a:rPr>
              <a:t>:</a:t>
            </a:r>
            <a:r>
              <a:rPr lang="pt-BR" sz="3600" dirty="0">
                <a:latin typeface="Arial" panose="020B0604020202020204" pitchFamily="34" charset="0"/>
              </a:rPr>
              <a:t> </a:t>
            </a:r>
            <a:r>
              <a:rPr lang="pt-BR" sz="3600" dirty="0">
                <a:highlight>
                  <a:srgbClr val="00FFFF"/>
                </a:highlight>
                <a:latin typeface="Arial" panose="020B0604020202020204" pitchFamily="34" charset="0"/>
              </a:rPr>
              <a:t>S = </a:t>
            </a:r>
            <a:r>
              <a:rPr lang="sk-SK" sz="3600" dirty="0">
                <a:effectLst/>
                <a:highlight>
                  <a:srgbClr val="00FFFF"/>
                </a:highlight>
                <a:latin typeface="Arial" panose="020B0604020202020204" pitchFamily="34" charset="0"/>
                <a:sym typeface="Symbol" panose="05050102010706020507" pitchFamily="18" charset="2"/>
              </a:rPr>
              <a:t></a:t>
            </a:r>
            <a:r>
              <a:rPr lang="pt-BR" sz="3600" dirty="0">
                <a:highlight>
                  <a:srgbClr val="00FFFF"/>
                </a:highlight>
                <a:latin typeface="Arial" panose="020B0604020202020204" pitchFamily="34" charset="0"/>
              </a:rPr>
              <a:t> . r . r</a:t>
            </a:r>
            <a:r>
              <a:rPr lang="pt-BR" sz="3600" dirty="0">
                <a:latin typeface="Arial" panose="020B0604020202020204" pitchFamily="34" charset="0"/>
              </a:rPr>
              <a:t>, teda </a:t>
            </a:r>
            <a:r>
              <a:rPr lang="pt-BR" sz="3600" dirty="0">
                <a:highlight>
                  <a:srgbClr val="00FFFF"/>
                </a:highlight>
                <a:latin typeface="Arial" panose="020B0604020202020204" pitchFamily="34" charset="0"/>
              </a:rPr>
              <a:t>S = </a:t>
            </a:r>
            <a:r>
              <a:rPr lang="sk-SK" sz="3600" dirty="0">
                <a:effectLst/>
                <a:highlight>
                  <a:srgbClr val="00FFFF"/>
                </a:highlight>
                <a:latin typeface="Arial" panose="020B0604020202020204" pitchFamily="34" charset="0"/>
                <a:sym typeface="Symbol" panose="05050102010706020507" pitchFamily="18" charset="2"/>
              </a:rPr>
              <a:t>r</a:t>
            </a:r>
            <a:r>
              <a:rPr lang="sk-SK" sz="3600" baseline="30000" dirty="0">
                <a:effectLst/>
                <a:highlight>
                  <a:srgbClr val="00FFFF"/>
                </a:highlight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endParaRPr lang="sk-SK" sz="3600" baseline="30000" dirty="0">
              <a:highlight>
                <a:srgbClr val="00FFFF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22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A90B447F-3D4D-49C7-9BB3-89C406CCAA55}"/>
              </a:ext>
            </a:extLst>
          </p:cNvPr>
          <p:cNvSpPr txBox="1"/>
          <p:nvPr/>
        </p:nvSpPr>
        <p:spPr>
          <a:xfrm flipH="1">
            <a:off x="2881283" y="591128"/>
            <a:ext cx="5533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b="1" dirty="0"/>
              <a:t>Kružnica a priamka</a:t>
            </a: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977436E3-7523-45B5-BF60-7FAD946E89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7727" t="32997" r="34773" b="29023"/>
          <a:stretch/>
        </p:blipFill>
        <p:spPr>
          <a:xfrm>
            <a:off x="756919" y="1671782"/>
            <a:ext cx="10455564" cy="470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>
            <a:extLst>
              <a:ext uri="{FF2B5EF4-FFF2-40B4-BE49-F238E27FC236}">
                <a16:creationId xmlns:a16="http://schemas.microsoft.com/office/drawing/2014/main" id="{CCC93A7A-6FF1-48EC-9AC7-2497FD6A90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7652" t="13333" r="30757" b="47206"/>
          <a:stretch/>
        </p:blipFill>
        <p:spPr>
          <a:xfrm>
            <a:off x="551897" y="1043710"/>
            <a:ext cx="1062638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3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>
            <a:extLst>
              <a:ext uri="{FF2B5EF4-FFF2-40B4-BE49-F238E27FC236}">
                <a16:creationId xmlns:a16="http://schemas.microsoft.com/office/drawing/2014/main" id="{36152F90-4FF3-4934-9F75-74DBE04E79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7424" t="51447" r="32046" b="5859"/>
          <a:stretch/>
        </p:blipFill>
        <p:spPr>
          <a:xfrm>
            <a:off x="736667" y="665018"/>
            <a:ext cx="10222407" cy="485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78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>
            <a:extLst>
              <a:ext uri="{FF2B5EF4-FFF2-40B4-BE49-F238E27FC236}">
                <a16:creationId xmlns:a16="http://schemas.microsoft.com/office/drawing/2014/main" id="{39C1C30C-738A-4C05-B4DB-FAC1096A07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7880" t="34209" r="31424" b="22424"/>
          <a:stretch/>
        </p:blipFill>
        <p:spPr>
          <a:xfrm>
            <a:off x="387927" y="1385455"/>
            <a:ext cx="11462328" cy="526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2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>
            <a:extLst>
              <a:ext uri="{FF2B5EF4-FFF2-40B4-BE49-F238E27FC236}">
                <a16:creationId xmlns:a16="http://schemas.microsoft.com/office/drawing/2014/main" id="{799CB179-ACB9-4C66-A453-E32976ABBD0E}"/>
              </a:ext>
            </a:extLst>
          </p:cNvPr>
          <p:cNvSpPr/>
          <p:nvPr/>
        </p:nvSpPr>
        <p:spPr>
          <a:xfrm>
            <a:off x="1139258" y="1129268"/>
            <a:ext cx="4888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>
                <a:hlinkClick r:id="rId2"/>
              </a:rPr>
              <a:t>http://www.goblmat.eu/priklad.php?idex=Z84201</a:t>
            </a:r>
            <a:endParaRPr lang="sk-SK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FECA1140-6E71-4A85-90E9-0B2706983714}"/>
              </a:ext>
            </a:extLst>
          </p:cNvPr>
          <p:cNvSpPr/>
          <p:nvPr/>
        </p:nvSpPr>
        <p:spPr>
          <a:xfrm>
            <a:off x="1207098" y="2154443"/>
            <a:ext cx="4888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>
                <a:hlinkClick r:id="rId3"/>
              </a:rPr>
              <a:t>http://www.goblmat.eu/priklad.php?idex=Z84202</a:t>
            </a:r>
            <a:endParaRPr lang="sk-SK" dirty="0"/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A1080AAE-6BBE-4CB7-AE8D-3728C7B611CB}"/>
              </a:ext>
            </a:extLst>
          </p:cNvPr>
          <p:cNvSpPr/>
          <p:nvPr/>
        </p:nvSpPr>
        <p:spPr>
          <a:xfrm>
            <a:off x="1207098" y="3059668"/>
            <a:ext cx="4888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>
                <a:hlinkClick r:id="rId4"/>
              </a:rPr>
              <a:t>http://www.goblmat.eu/priklad.php?idex=Z84203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5218554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210</Words>
  <Application>Microsoft Office PowerPoint</Application>
  <PresentationFormat>Širokouhlá</PresentationFormat>
  <Paragraphs>22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Motív balíka Office</vt:lpstr>
      <vt:lpstr>Kružnica, kruh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Kružnica, kruh</dc:title>
  <dc:creator>Slovenkaiová</dc:creator>
  <cp:lastModifiedBy>Slovenkaiová</cp:lastModifiedBy>
  <cp:revision>11</cp:revision>
  <dcterms:created xsi:type="dcterms:W3CDTF">2022-03-30T19:09:44Z</dcterms:created>
  <dcterms:modified xsi:type="dcterms:W3CDTF">2022-03-31T19:00:03Z</dcterms:modified>
</cp:coreProperties>
</file>