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303" r:id="rId3"/>
    <p:sldId id="260" r:id="rId4"/>
    <p:sldId id="305" r:id="rId5"/>
    <p:sldId id="265" r:id="rId6"/>
    <p:sldId id="258" r:id="rId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9"/>
      <p:bold r:id="rId10"/>
    </p:embeddedFont>
    <p:embeddedFont>
      <p:font typeface="Bahiana" panose="020B0604020202020204" charset="-18"/>
      <p:regular r:id="rId11"/>
    </p:embeddedFont>
    <p:embeddedFont>
      <p:font typeface="Didact Gothic" panose="020B0604020202020204" charset="0"/>
      <p:regular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938BB-B021-49EB-8951-E98DB8D9684E}">
  <a:tblStyle styleId="{294938BB-B021-49EB-8951-E98DB8D968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f449325_7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f449325_7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01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ee219e1f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ee219e1f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1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e81bf08b_0_1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e81bf08b_0_1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7df82de7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7df82de7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336575" y="3352075"/>
            <a:ext cx="44709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61000" y="1391235"/>
            <a:ext cx="3422100" cy="192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81875" y="291577"/>
            <a:ext cx="3226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 flipH="1">
            <a:off x="1081875" y="3560050"/>
            <a:ext cx="38532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3071050" y="1177457"/>
            <a:ext cx="30120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160500" y="2565371"/>
            <a:ext cx="47664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ctrTitle"/>
          </p:nvPr>
        </p:nvSpPr>
        <p:spPr>
          <a:xfrm>
            <a:off x="1379264" y="3256549"/>
            <a:ext cx="5061900" cy="40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1379275" y="1944949"/>
            <a:ext cx="65031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1792500" y="521575"/>
            <a:ext cx="55590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4896826" y="3571925"/>
            <a:ext cx="6747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2"/>
          </p:nvPr>
        </p:nvSpPr>
        <p:spPr>
          <a:xfrm>
            <a:off x="5724075" y="3571925"/>
            <a:ext cx="23490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3"/>
          </p:nvPr>
        </p:nvSpPr>
        <p:spPr>
          <a:xfrm>
            <a:off x="4896826" y="2065375"/>
            <a:ext cx="6747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4"/>
          </p:nvPr>
        </p:nvSpPr>
        <p:spPr>
          <a:xfrm>
            <a:off x="5724075" y="2065375"/>
            <a:ext cx="23490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5"/>
          </p:nvPr>
        </p:nvSpPr>
        <p:spPr>
          <a:xfrm>
            <a:off x="1060725" y="3571925"/>
            <a:ext cx="6747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6"/>
          </p:nvPr>
        </p:nvSpPr>
        <p:spPr>
          <a:xfrm>
            <a:off x="1887825" y="3571925"/>
            <a:ext cx="23490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7"/>
          </p:nvPr>
        </p:nvSpPr>
        <p:spPr>
          <a:xfrm>
            <a:off x="1060725" y="2065375"/>
            <a:ext cx="6747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8"/>
          </p:nvPr>
        </p:nvSpPr>
        <p:spPr>
          <a:xfrm>
            <a:off x="1887825" y="2065375"/>
            <a:ext cx="23490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1020025" y="36197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2"/>
          </p:nvPr>
        </p:nvSpPr>
        <p:spPr>
          <a:xfrm>
            <a:off x="3490135" y="36197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3"/>
          </p:nvPr>
        </p:nvSpPr>
        <p:spPr>
          <a:xfrm>
            <a:off x="5969975" y="36197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4"/>
          </p:nvPr>
        </p:nvSpPr>
        <p:spPr>
          <a:xfrm>
            <a:off x="1020025" y="2213562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5"/>
          </p:nvPr>
        </p:nvSpPr>
        <p:spPr>
          <a:xfrm>
            <a:off x="3490135" y="2213562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6"/>
          </p:nvPr>
        </p:nvSpPr>
        <p:spPr>
          <a:xfrm>
            <a:off x="5969975" y="2213562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7"/>
          </p:nvPr>
        </p:nvSpPr>
        <p:spPr>
          <a:xfrm>
            <a:off x="1020025" y="319559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8"/>
          </p:nvPr>
        </p:nvSpPr>
        <p:spPr>
          <a:xfrm>
            <a:off x="3490135" y="319559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9"/>
          </p:nvPr>
        </p:nvSpPr>
        <p:spPr>
          <a:xfrm>
            <a:off x="5969975" y="319559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3"/>
          </p:nvPr>
        </p:nvSpPr>
        <p:spPr>
          <a:xfrm>
            <a:off x="1020025" y="178947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4"/>
          </p:nvPr>
        </p:nvSpPr>
        <p:spPr>
          <a:xfrm>
            <a:off x="3490135" y="178947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5"/>
          </p:nvPr>
        </p:nvSpPr>
        <p:spPr>
          <a:xfrm>
            <a:off x="5969975" y="178947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1142925" y="521575"/>
            <a:ext cx="68580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_1_1_1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9" r:id="rId4"/>
    <p:sldLayoutId id="2147483662" r:id="rId5"/>
    <p:sldLayoutId id="2147483665" r:id="rId6"/>
    <p:sldLayoutId id="2147483667" r:id="rId7"/>
    <p:sldLayoutId id="2147483668" r:id="rId8"/>
    <p:sldLayoutId id="2147483669" r:id="rId9"/>
    <p:sldLayoutId id="2147483670" r:id="rId10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1924493" y="1543635"/>
            <a:ext cx="5316279" cy="19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6"/>
                </a:solidFill>
              </a:rPr>
              <a:t>Tradície</a:t>
            </a:r>
            <a:r>
              <a:rPr lang="en" dirty="0">
                <a:solidFill>
                  <a:schemeClr val="accent6"/>
                </a:solidFill>
              </a:rPr>
              <a:t> </a:t>
            </a:r>
            <a:br>
              <a:rPr lang="sk-SK" dirty="0">
                <a:solidFill>
                  <a:schemeClr val="accent6"/>
                </a:solidFill>
              </a:rPr>
            </a:br>
            <a:r>
              <a:rPr lang="sk-SK" dirty="0"/>
              <a:t>môjho regiónu</a:t>
            </a:r>
            <a:endParaRPr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2336575" y="3504475"/>
            <a:ext cx="4470900" cy="589200"/>
          </a:xfrm>
          <a:prstGeom prst="rect">
            <a:avLst/>
          </a:prstGeom>
        </p:spPr>
        <p:txBody>
          <a:bodyPr spcFirstLastPara="1" wrap="square" lIns="91425" tIns="18287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k-SK" sz="1200" dirty="0"/>
              <a:t>Bc. Veronika Petrovová</a:t>
            </a:r>
            <a:br>
              <a:rPr lang="sk-SK" sz="1200" dirty="0"/>
            </a:br>
            <a:r>
              <a:rPr lang="sk-SK" sz="1200" dirty="0"/>
              <a:t>Univerzita Pavla Jozefa Šafárika v Košiciach</a:t>
            </a:r>
            <a:endParaRPr sz="12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>
            <a:spLocks noGrp="1"/>
          </p:cNvSpPr>
          <p:nvPr>
            <p:ph type="ctrTitle"/>
          </p:nvPr>
        </p:nvSpPr>
        <p:spPr>
          <a:xfrm>
            <a:off x="1081862" y="1072050"/>
            <a:ext cx="6980273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/>
              <a:t>REGIONÁLNA ĽUDOVÁ KULTÚRA</a:t>
            </a:r>
            <a:endParaRPr dirty="0"/>
          </a:p>
        </p:txBody>
      </p:sp>
      <p:sp>
        <p:nvSpPr>
          <p:cNvPr id="144" name="Google Shape;144;p31"/>
          <p:cNvSpPr txBox="1">
            <a:spLocks noGrp="1"/>
          </p:cNvSpPr>
          <p:nvPr>
            <p:ph type="subTitle" idx="1"/>
          </p:nvPr>
        </p:nvSpPr>
        <p:spPr>
          <a:xfrm>
            <a:off x="1339702" y="2571750"/>
            <a:ext cx="6464595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sk-SK" dirty="0"/>
              <a:t>súhrn hmotných a nehmotných produktov ľudskej činnosti konkrétneho regiónu alebo obce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1600"/>
              </a:spcAft>
              <a:buFont typeface="+mj-lt"/>
              <a:buAutoNum type="alphaLcParenR"/>
            </a:pPr>
            <a:r>
              <a:rPr lang="sk-SK" b="1" dirty="0"/>
              <a:t>hmotné: </a:t>
            </a:r>
            <a:r>
              <a:rPr lang="sk-SK" dirty="0"/>
              <a:t>kroje, remeselné výrobky, jedlá...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1600"/>
              </a:spcAft>
              <a:buFont typeface="+mj-lt"/>
              <a:buAutoNum type="alphaLcParenR"/>
            </a:pPr>
            <a:r>
              <a:rPr lang="sk-SK" b="1" dirty="0"/>
              <a:t>nehmotné: </a:t>
            </a:r>
            <a:r>
              <a:rPr lang="sk-SK" dirty="0"/>
              <a:t>nárečia, ľudové piesne, tance, tradície, zvyky...</a:t>
            </a:r>
          </a:p>
        </p:txBody>
      </p:sp>
    </p:spTree>
    <p:extLst>
      <p:ext uri="{BB962C8B-B14F-4D97-AF65-F5344CB8AC3E}">
        <p14:creationId xmlns:p14="http://schemas.microsoft.com/office/powerpoint/2010/main" val="33425401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>
            <a:spLocks noGrp="1"/>
          </p:cNvSpPr>
          <p:nvPr>
            <p:ph type="ctrTitle"/>
          </p:nvPr>
        </p:nvSpPr>
        <p:spPr>
          <a:xfrm>
            <a:off x="2327916" y="1188089"/>
            <a:ext cx="4488166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/>
              <a:t>ZVYKY A TRADÍCIE</a:t>
            </a:r>
            <a:endParaRPr dirty="0"/>
          </a:p>
        </p:txBody>
      </p:sp>
      <p:sp>
        <p:nvSpPr>
          <p:cNvPr id="144" name="Google Shape;144;p31"/>
          <p:cNvSpPr txBox="1">
            <a:spLocks noGrp="1"/>
          </p:cNvSpPr>
          <p:nvPr>
            <p:ph type="subTitle" idx="1"/>
          </p:nvPr>
        </p:nvSpPr>
        <p:spPr>
          <a:xfrm>
            <a:off x="1339702" y="2571750"/>
            <a:ext cx="6464595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sk-SK" b="1" dirty="0"/>
              <a:t>zvyk (obyčaj) </a:t>
            </a:r>
            <a:r>
              <a:rPr lang="sk-SK" dirty="0"/>
              <a:t>= ustálený spôsob správania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sk-SK" b="1" dirty="0"/>
              <a:t>tradícia</a:t>
            </a:r>
            <a:r>
              <a:rPr lang="sk-SK" dirty="0"/>
              <a:t> = súbor zvykov odovzdávaných z generácie na generáciu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sk-SK" dirty="0"/>
              <a:t>zvyky a tradície sa vždy viažu na región </a:t>
            </a:r>
            <a:r>
              <a:rPr lang="sk-SK" dirty="0">
                <a:sym typeface="Wingdings" panose="05000000000000000000" pitchFamily="2" charset="2"/>
              </a:rPr>
              <a:t>= čo dedina, to iné zvyky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ctrTitle"/>
          </p:nvPr>
        </p:nvSpPr>
        <p:spPr>
          <a:xfrm>
            <a:off x="1792500" y="313261"/>
            <a:ext cx="5559000" cy="941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REGIÓN SPIŠ</a:t>
            </a:r>
            <a:endParaRPr sz="5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E894DD-E045-4F2D-BCAB-BCEDF9E7E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17" y="1386332"/>
            <a:ext cx="6122565" cy="318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075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subTitle" idx="13"/>
          </p:nvPr>
        </p:nvSpPr>
        <p:spPr>
          <a:xfrm>
            <a:off x="807374" y="2450712"/>
            <a:ext cx="3371222" cy="245939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sk-SK" dirty="0"/>
              <a:t>1. VEĽKONOČNÝ PONDELOK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sk-SK" dirty="0"/>
              <a:t>2. FAŠIANGY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sk-SK" dirty="0"/>
              <a:t>3. NA JÁNA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sk-SK" dirty="0"/>
              <a:t>4. ŠTEDRÝ DEŇ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sk-SK" dirty="0"/>
              <a:t>5. VÍTANIE JARI</a:t>
            </a:r>
          </a:p>
        </p:txBody>
      </p:sp>
      <p:sp>
        <p:nvSpPr>
          <p:cNvPr id="199" name="Google Shape;199;p36"/>
          <p:cNvSpPr txBox="1">
            <a:spLocks noGrp="1"/>
          </p:cNvSpPr>
          <p:nvPr>
            <p:ph type="ctrTitle"/>
          </p:nvPr>
        </p:nvSpPr>
        <p:spPr>
          <a:xfrm>
            <a:off x="1143000" y="485407"/>
            <a:ext cx="68580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400" dirty="0"/>
              <a:t>PRIRAĎTE K SEBE SPRÁVNE DVOJICE</a:t>
            </a:r>
          </a:p>
        </p:txBody>
      </p:sp>
      <p:sp>
        <p:nvSpPr>
          <p:cNvPr id="35" name="Google Shape;198;p36">
            <a:extLst>
              <a:ext uri="{FF2B5EF4-FFF2-40B4-BE49-F238E27FC236}">
                <a16:creationId xmlns:a16="http://schemas.microsoft.com/office/drawing/2014/main" id="{440B4301-1DBA-432E-B8C4-6AB720112C45}"/>
              </a:ext>
            </a:extLst>
          </p:cNvPr>
          <p:cNvSpPr txBox="1">
            <a:spLocks/>
          </p:cNvSpPr>
          <p:nvPr/>
        </p:nvSpPr>
        <p:spPr>
          <a:xfrm>
            <a:off x="4278904" y="1464022"/>
            <a:ext cx="3722096" cy="290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342900" indent="-342900">
              <a:spcAft>
                <a:spcPts val="1600"/>
              </a:spcAft>
              <a:buFont typeface="+mj-lt"/>
              <a:buAutoNum type="alphaLcParenR"/>
            </a:pPr>
            <a:r>
              <a:rPr lang="sk-SK" sz="2400" b="1" dirty="0">
                <a:latin typeface="Amatic SC" panose="00000500000000000000" pitchFamily="2" charset="-79"/>
                <a:cs typeface="Amatic SC" panose="00000500000000000000" pitchFamily="2" charset="-79"/>
              </a:rPr>
              <a:t>Otváranie darčekov pod vianočným stromčekom</a:t>
            </a:r>
          </a:p>
          <a:p>
            <a:pPr marL="342900" indent="-342900">
              <a:spcAft>
                <a:spcPts val="1600"/>
              </a:spcAft>
              <a:buFont typeface="+mj-lt"/>
              <a:buAutoNum type="alphaLcParenR"/>
            </a:pPr>
            <a:r>
              <a:rPr lang="sk-SK" sz="2400" b="1" dirty="0">
                <a:latin typeface="Amatic SC" panose="00000500000000000000" pitchFamily="2" charset="-79"/>
                <a:cs typeface="Amatic SC" panose="00000500000000000000" pitchFamily="2" charset="-79"/>
              </a:rPr>
              <a:t>Pálenie jánskych ohňov a vatry</a:t>
            </a:r>
          </a:p>
          <a:p>
            <a:pPr marL="342900" indent="-342900">
              <a:spcAft>
                <a:spcPts val="1600"/>
              </a:spcAft>
              <a:buFont typeface="+mj-lt"/>
              <a:buAutoNum type="alphaLcParenR"/>
            </a:pPr>
            <a:r>
              <a:rPr lang="sk-SK" sz="2400" b="1" dirty="0">
                <a:latin typeface="Amatic SC" panose="00000500000000000000" pitchFamily="2" charset="-79"/>
                <a:cs typeface="Amatic SC" panose="00000500000000000000" pitchFamily="2" charset="-79"/>
              </a:rPr>
              <a:t>Oblievanie a šibanie dievčat</a:t>
            </a:r>
          </a:p>
          <a:p>
            <a:pPr marL="342900" indent="-342900">
              <a:spcAft>
                <a:spcPts val="1600"/>
              </a:spcAft>
              <a:buFont typeface="+mj-lt"/>
              <a:buAutoNum type="alphaLcParenR"/>
            </a:pPr>
            <a:r>
              <a:rPr lang="sk-SK" sz="2400" b="1" dirty="0">
                <a:latin typeface="Amatic SC" panose="00000500000000000000" pitchFamily="2" charset="-79"/>
                <a:cs typeface="Amatic SC" panose="00000500000000000000" pitchFamily="2" charset="-79"/>
              </a:rPr>
              <a:t>Pálenie Moreny</a:t>
            </a:r>
          </a:p>
          <a:p>
            <a:pPr marL="342900" indent="-342900">
              <a:spcAft>
                <a:spcPts val="1600"/>
              </a:spcAft>
              <a:buFont typeface="+mj-lt"/>
              <a:buAutoNum type="alphaLcParenR"/>
            </a:pPr>
            <a:r>
              <a:rPr lang="sk-SK" sz="2400" b="1" dirty="0">
                <a:latin typeface="Amatic SC" panose="00000500000000000000" pitchFamily="2" charset="-79"/>
                <a:cs typeface="Amatic SC" panose="00000500000000000000" pitchFamily="2" charset="-79"/>
              </a:rPr>
              <a:t>Jedenie a pitie do sýtosti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ctrTitle"/>
          </p:nvPr>
        </p:nvSpPr>
        <p:spPr>
          <a:xfrm>
            <a:off x="2041050" y="1390112"/>
            <a:ext cx="5061900" cy="2363276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7200" dirty="0"/>
              <a:t>ĎAKUJEM ZA POZORNOSŤ!</a:t>
            </a:r>
            <a:endParaRPr sz="7200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loral Pattern by Slidesgo">
  <a:themeElements>
    <a:clrScheme name="Simple Light">
      <a:dk1>
        <a:srgbClr val="F8F5F1"/>
      </a:dk1>
      <a:lt1>
        <a:srgbClr val="324055"/>
      </a:lt1>
      <a:dk2>
        <a:srgbClr val="09537E"/>
      </a:dk2>
      <a:lt2>
        <a:srgbClr val="7A99A1"/>
      </a:lt2>
      <a:accent1>
        <a:srgbClr val="349390"/>
      </a:accent1>
      <a:accent2>
        <a:srgbClr val="1F847F"/>
      </a:accent2>
      <a:accent3>
        <a:srgbClr val="F8B687"/>
      </a:accent3>
      <a:accent4>
        <a:srgbClr val="EF9E67"/>
      </a:accent4>
      <a:accent5>
        <a:srgbClr val="EB6352"/>
      </a:accent5>
      <a:accent6>
        <a:srgbClr val="E2473B"/>
      </a:accent6>
      <a:hlink>
        <a:srgbClr val="3240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137</Words>
  <Application>Microsoft Office PowerPoint</Application>
  <PresentationFormat>Prezentácia na obrazovke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Wingdings</vt:lpstr>
      <vt:lpstr>Bahiana</vt:lpstr>
      <vt:lpstr>Arial</vt:lpstr>
      <vt:lpstr>Didact Gothic</vt:lpstr>
      <vt:lpstr>Roboto Slab</vt:lpstr>
      <vt:lpstr>Amatic SC</vt:lpstr>
      <vt:lpstr>Floral Pattern by Slidesgo</vt:lpstr>
      <vt:lpstr>Tradície  môjho regiónu</vt:lpstr>
      <vt:lpstr>REGIONÁLNA ĽUDOVÁ KULTÚRA</vt:lpstr>
      <vt:lpstr>ZVYKY A TRADÍCIE</vt:lpstr>
      <vt:lpstr>REGIÓN SPIŠ</vt:lpstr>
      <vt:lpstr>PRIRAĎTE K SEBE SPRÁVNE DVOJICE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Tradície  môjho regiónu</dc:title>
  <cp:lastModifiedBy>Veronika Petrovová</cp:lastModifiedBy>
  <cp:revision>7</cp:revision>
  <dcterms:modified xsi:type="dcterms:W3CDTF">2022-02-28T23:38:08Z</dcterms:modified>
</cp:coreProperties>
</file>