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1" r:id="rId8"/>
    <p:sldId id="262" r:id="rId9"/>
    <p:sldId id="263" r:id="rId10"/>
    <p:sldId id="267"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Janinka%20SO&#268;\Grafy-%20so&#26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Janinka%20SO&#268;\Grafy-%20so&#26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Janinka%20SO&#268;\Grafy-%20so&#26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Janinka%20SO&#268;\Grafy-%20so&#26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Janinka%20SO&#268;\Grafy-%20so&#269;.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cap="all" baseline="0">
                <a:solidFill>
                  <a:sysClr val="windowText" lastClr="000000">
                    <a:lumMod val="65000"/>
                    <a:lumOff val="35000"/>
                  </a:sysClr>
                </a:solidFill>
                <a:latin typeface="+mn-lt"/>
                <a:ea typeface="+mn-ea"/>
                <a:cs typeface="+mn-cs"/>
              </a:defRPr>
            </a:pPr>
            <a:r>
              <a:rPr lang="sk-SK" sz="1200" b="0" i="0">
                <a:effectLst/>
                <a:latin typeface="Times New Roman" panose="02020603050405020304" pitchFamily="18" charset="0"/>
                <a:cs typeface="Times New Roman" panose="02020603050405020304" pitchFamily="18" charset="0"/>
              </a:rPr>
              <a:t>1. Za akú osobu by si sa označil/la od začiatku pandémie</a:t>
            </a:r>
            <a:r>
              <a:rPr lang="sk-SK" sz="1200" b="1" i="0">
                <a:effectLst/>
                <a:latin typeface="Times New Roman" panose="02020603050405020304" pitchFamily="18" charset="0"/>
                <a:cs typeface="Times New Roman" panose="02020603050405020304" pitchFamily="18" charset="0"/>
              </a:rPr>
              <a:t>?</a:t>
            </a:r>
            <a:endParaRPr lang="sk-SK" sz="1200" b="0" i="0">
              <a:effectLst/>
              <a:latin typeface="Times New Roman" panose="02020603050405020304" pitchFamily="18" charset="0"/>
              <a:cs typeface="Times New Roman" panose="02020603050405020304" pitchFamily="18" charset="0"/>
            </a:endParaRPr>
          </a:p>
        </c:rich>
      </c:tx>
      <c:layout>
        <c:manualLayout>
          <c:xMode val="edge"/>
          <c:yMode val="edge"/>
          <c:x val="0.15799867042310239"/>
          <c:y val="3.305784048355551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cap="all" baseline="0">
              <a:solidFill>
                <a:sysClr val="windowText" lastClr="000000">
                  <a:lumMod val="65000"/>
                  <a:lumOff val="35000"/>
                </a:sysClr>
              </a:solidFill>
              <a:latin typeface="+mn-lt"/>
              <a:ea typeface="+mn-ea"/>
              <a:cs typeface="+mn-cs"/>
            </a:defRPr>
          </a:pPr>
          <a:endParaRPr lang="sk-SK"/>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4876305355447587E-2"/>
          <c:y val="0.25329316356688047"/>
          <c:w val="0.61380018986988327"/>
          <c:h val="0.66214900474856542"/>
        </c:manualLayout>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DFBB-4EA4-AD5D-55F28799E0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DFBB-4EA4-AD5D-55F28799E060}"/>
              </c:ext>
            </c:extLst>
          </c:dPt>
          <c:dLbls>
            <c:dLbl>
              <c:idx val="0"/>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1-DFBB-4EA4-AD5D-55F28799E060}"/>
                </c:ext>
              </c:extLst>
            </c:dLbl>
            <c:dLbl>
              <c:idx val="1"/>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ysClr val="windowText" lastClr="000000"/>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3-DFBB-4EA4-AD5D-55F28799E060}"/>
                </c:ext>
              </c:extLst>
            </c:dLbl>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sk-SK"/>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Ot.č.1!$A$1:$A$2</c:f>
              <c:strCache>
                <c:ptCount val="2"/>
                <c:pt idx="0">
                  <c:v>Introvert</c:v>
                </c:pt>
                <c:pt idx="1">
                  <c:v>Extrovert</c:v>
                </c:pt>
              </c:strCache>
            </c:strRef>
          </c:cat>
          <c:val>
            <c:numRef>
              <c:f>Ot.č.1!$B$1:$B$2</c:f>
              <c:numCache>
                <c:formatCode>General</c:formatCode>
                <c:ptCount val="2"/>
                <c:pt idx="0">
                  <c:v>15</c:v>
                </c:pt>
                <c:pt idx="1">
                  <c:v>8</c:v>
                </c:pt>
              </c:numCache>
            </c:numRef>
          </c:val>
          <c:extLst>
            <c:ext xmlns:c16="http://schemas.microsoft.com/office/drawing/2014/chart" uri="{C3380CC4-5D6E-409C-BE32-E72D297353CC}">
              <c16:uniqueId val="{00000004-DFBB-4EA4-AD5D-55F28799E060}"/>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1911521945292456"/>
          <c:y val="0.25795397346457555"/>
          <c:w val="0.26328947669211056"/>
          <c:h val="0.449380995190669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sk-SK"/>
        </a:p>
      </c:txPr>
    </c:legend>
    <c:plotVisOnly val="1"/>
    <c:dispBlanksAs val="gap"/>
    <c:showDLblsOverMax val="0"/>
  </c:chart>
  <c:spPr>
    <a:noFill/>
    <a:ln>
      <a:noFill/>
    </a:ln>
    <a:effectLst/>
  </c:spPr>
  <c:txPr>
    <a:bodyPr/>
    <a:lstStyle/>
    <a:p>
      <a:pPr>
        <a:defRPr/>
      </a:pPr>
      <a:endParaRPr lang="sk-S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sk-SK" sz="1200" b="0">
                <a:latin typeface="Times New Roman" panose="02020603050405020304" pitchFamily="18" charset="0"/>
                <a:cs typeface="Times New Roman" panose="02020603050405020304" pitchFamily="18" charset="0"/>
              </a:rPr>
              <a:t>5. Ako</a:t>
            </a:r>
            <a:r>
              <a:rPr lang="sk-SK" sz="1200" b="0" baseline="0">
                <a:latin typeface="Times New Roman" panose="02020603050405020304" pitchFamily="18" charset="0"/>
                <a:cs typeface="Times New Roman" panose="02020603050405020304" pitchFamily="18" charset="0"/>
              </a:rPr>
              <a:t> Riešiš svoje problémy?</a:t>
            </a:r>
            <a:endParaRPr lang="sk-SK" sz="1200" b="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sk-SK"/>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EE27-4007-A422-36B3F437C096}"/>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EE27-4007-A422-36B3F437C096}"/>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EE27-4007-A422-36B3F437C096}"/>
              </c:ext>
            </c:extLst>
          </c:dPt>
          <c:dLbls>
            <c:dLbl>
              <c:idx val="0"/>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1-EE27-4007-A422-36B3F437C096}"/>
                </c:ext>
              </c:extLst>
            </c:dLbl>
            <c:dLbl>
              <c:idx val="1"/>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3-EE27-4007-A422-36B3F437C096}"/>
                </c:ext>
              </c:extLst>
            </c:dLbl>
            <c:dLbl>
              <c:idx val="2"/>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5-EE27-4007-A422-36B3F437C096}"/>
                </c:ext>
              </c:extLst>
            </c:dLbl>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Ot.č.5!$A$1:$A$3</c:f>
              <c:strCache>
                <c:ptCount val="3"/>
                <c:pt idx="0">
                  <c:v>Poviem to kamarátom</c:v>
                </c:pt>
                <c:pt idx="1">
                  <c:v>Poviem to rodičom</c:v>
                </c:pt>
                <c:pt idx="2">
                  <c:v>Nepoviem to nikomu</c:v>
                </c:pt>
              </c:strCache>
            </c:strRef>
          </c:cat>
          <c:val>
            <c:numRef>
              <c:f>Ot.č.5!$B$1:$B$3</c:f>
              <c:numCache>
                <c:formatCode>General</c:formatCode>
                <c:ptCount val="3"/>
                <c:pt idx="0">
                  <c:v>15</c:v>
                </c:pt>
                <c:pt idx="1">
                  <c:v>5</c:v>
                </c:pt>
                <c:pt idx="2">
                  <c:v>5</c:v>
                </c:pt>
              </c:numCache>
            </c:numRef>
          </c:val>
          <c:extLst>
            <c:ext xmlns:c16="http://schemas.microsoft.com/office/drawing/2014/chart" uri="{C3380CC4-5D6E-409C-BE32-E72D297353CC}">
              <c16:uniqueId val="{00000006-EE27-4007-A422-36B3F437C096}"/>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65218919510061246"/>
          <c:y val="0.26892279090113741"/>
          <c:w val="0.33114413823272093"/>
          <c:h val="0.401043307086614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sk-SK"/>
        </a:p>
      </c:txPr>
    </c:legend>
    <c:plotVisOnly val="1"/>
    <c:dispBlanksAs val="gap"/>
    <c:showDLblsOverMax val="0"/>
  </c:chart>
  <c:spPr>
    <a:noFill/>
    <a:ln>
      <a:noFill/>
    </a:ln>
    <a:effectLst/>
  </c:spPr>
  <c:txPr>
    <a:bodyPr/>
    <a:lstStyle/>
    <a:p>
      <a:pPr>
        <a:defRPr/>
      </a:pPr>
      <a:endParaRPr lang="sk-S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sk-SK" sz="1200" b="0">
                <a:latin typeface="Times New Roman" panose="02020603050405020304" pitchFamily="18" charset="0"/>
                <a:cs typeface="Times New Roman" panose="02020603050405020304" pitchFamily="18" charset="0"/>
              </a:rPr>
              <a:t>7. Zažil</a:t>
            </a:r>
            <a:r>
              <a:rPr lang="sk-SK" sz="1200" b="0" baseline="0">
                <a:latin typeface="Times New Roman" panose="02020603050405020304" pitchFamily="18" charset="0"/>
                <a:cs typeface="Times New Roman" panose="02020603050405020304" pitchFamily="18" charset="0"/>
              </a:rPr>
              <a:t>/la si niekedy šikanu?</a:t>
            </a:r>
            <a:endParaRPr lang="sk-SK" sz="1200" b="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sk-SK"/>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992556270350269E-2"/>
          <c:y val="0.16608784123937056"/>
          <c:w val="0.70523824906476251"/>
          <c:h val="0.68078728520971321"/>
        </c:manualLayout>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1E8-41A9-8A0C-30ADD812F94A}"/>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1E8-41A9-8A0C-30ADD812F94A}"/>
              </c:ext>
            </c:extLst>
          </c:dPt>
          <c:dLbls>
            <c:dLbl>
              <c:idx val="0"/>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ysClr val="windowText" lastClr="000000"/>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1-61E8-41A9-8A0C-30ADD812F94A}"/>
                </c:ext>
              </c:extLst>
            </c:dLbl>
            <c:dLbl>
              <c:idx val="1"/>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ysClr val="windowText" lastClr="000000"/>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3-61E8-41A9-8A0C-30ADD812F94A}"/>
                </c:ext>
              </c:extLst>
            </c:dLbl>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ysClr val="windowText" lastClr="000000"/>
                    </a:solidFill>
                    <a:effectLst/>
                    <a:latin typeface="+mn-lt"/>
                    <a:ea typeface="+mn-ea"/>
                    <a:cs typeface="+mn-cs"/>
                  </a:defRPr>
                </a:pPr>
                <a:endParaRPr lang="sk-SK"/>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Ot.č.7!$A$1:$A$2</c:f>
              <c:strCache>
                <c:ptCount val="2"/>
                <c:pt idx="0">
                  <c:v>Áno</c:v>
                </c:pt>
                <c:pt idx="1">
                  <c:v>Nie</c:v>
                </c:pt>
              </c:strCache>
            </c:strRef>
          </c:cat>
          <c:val>
            <c:numRef>
              <c:f>Ot.č.7!$B$1:$B$2</c:f>
              <c:numCache>
                <c:formatCode>General</c:formatCode>
                <c:ptCount val="2"/>
                <c:pt idx="0">
                  <c:v>9</c:v>
                </c:pt>
                <c:pt idx="1">
                  <c:v>14</c:v>
                </c:pt>
              </c:numCache>
            </c:numRef>
          </c:val>
          <c:extLst>
            <c:ext xmlns:c16="http://schemas.microsoft.com/office/drawing/2014/chart" uri="{C3380CC4-5D6E-409C-BE32-E72D297353CC}">
              <c16:uniqueId val="{00000004-61E8-41A9-8A0C-30ADD812F94A}"/>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8174562554680671"/>
          <c:y val="0.2894670457859434"/>
          <c:w val="0.20158770778652668"/>
          <c:h val="0.341436278798483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sk-SK"/>
        </a:p>
      </c:txPr>
    </c:legend>
    <c:plotVisOnly val="1"/>
    <c:dispBlanksAs val="gap"/>
    <c:showDLblsOverMax val="0"/>
  </c:chart>
  <c:spPr>
    <a:noFill/>
    <a:ln>
      <a:noFill/>
    </a:ln>
    <a:effectLst/>
  </c:spPr>
  <c:txPr>
    <a:bodyPr/>
    <a:lstStyle/>
    <a:p>
      <a:pPr>
        <a:defRPr/>
      </a:pPr>
      <a:endParaRPr lang="sk-S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sk-SK" sz="1200" b="0">
                <a:latin typeface="Times New Roman" panose="02020603050405020304" pitchFamily="18" charset="0"/>
                <a:cs typeface="Times New Roman" panose="02020603050405020304" pitchFamily="18" charset="0"/>
              </a:rPr>
              <a:t>11. Ktorý</a:t>
            </a:r>
            <a:r>
              <a:rPr lang="sk-SK" sz="1200" b="0" baseline="0">
                <a:latin typeface="Times New Roman" panose="02020603050405020304" pitchFamily="18" charset="0"/>
                <a:cs typeface="Times New Roman" panose="02020603050405020304" pitchFamily="18" charset="0"/>
              </a:rPr>
              <a:t> z nasledujúcich príznakov si na sebe spozoroval?</a:t>
            </a:r>
            <a:endParaRPr lang="sk-SK" sz="1200" b="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sk-SK"/>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266D-49C1-9D84-09AFE1A0C14E}"/>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266D-49C1-9D84-09AFE1A0C14E}"/>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266D-49C1-9D84-09AFE1A0C14E}"/>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266D-49C1-9D84-09AFE1A0C14E}"/>
              </c:ext>
            </c:extLst>
          </c:dPt>
          <c:dPt>
            <c:idx val="4"/>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9-266D-49C1-9D84-09AFE1A0C14E}"/>
              </c:ext>
            </c:extLst>
          </c:dPt>
          <c:dPt>
            <c:idx val="5"/>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0B-266D-49C1-9D84-09AFE1A0C14E}"/>
              </c:ext>
            </c:extLst>
          </c:dPt>
          <c:dPt>
            <c:idx val="6"/>
            <c:bubble3D val="0"/>
            <c:spPr>
              <a:solidFill>
                <a:schemeClr val="accent1">
                  <a:lumMod val="60000"/>
                  <a:alpha val="90000"/>
                </a:schemeClr>
              </a:solidFill>
              <a:ln w="19050">
                <a:solidFill>
                  <a:schemeClr val="accent1">
                    <a:lumMod val="60000"/>
                    <a:lumMod val="75000"/>
                  </a:schemeClr>
                </a:solidFill>
              </a:ln>
              <a:effectLst>
                <a:innerShdw blurRad="114300">
                  <a:schemeClr val="accent1">
                    <a:lumMod val="60000"/>
                    <a:lumMod val="75000"/>
                  </a:schemeClr>
                </a:innerShdw>
              </a:effectLst>
              <a:scene3d>
                <a:camera prst="orthographicFront"/>
                <a:lightRig rig="threePt" dir="t"/>
              </a:scene3d>
              <a:sp3d contourW="19050" prstMaterial="flat">
                <a:contourClr>
                  <a:schemeClr val="accent1">
                    <a:lumMod val="60000"/>
                    <a:lumMod val="75000"/>
                  </a:schemeClr>
                </a:contourClr>
              </a:sp3d>
            </c:spPr>
            <c:extLst>
              <c:ext xmlns:c16="http://schemas.microsoft.com/office/drawing/2014/chart" uri="{C3380CC4-5D6E-409C-BE32-E72D297353CC}">
                <c16:uniqueId val="{0000000D-266D-49C1-9D84-09AFE1A0C14E}"/>
              </c:ext>
            </c:extLst>
          </c:dPt>
          <c:dLbls>
            <c:dLbl>
              <c:idx val="0"/>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1-266D-49C1-9D84-09AFE1A0C14E}"/>
                </c:ext>
              </c:extLst>
            </c:dLbl>
            <c:dLbl>
              <c:idx val="1"/>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3-266D-49C1-9D84-09AFE1A0C14E}"/>
                </c:ext>
              </c:extLst>
            </c:dLbl>
            <c:dLbl>
              <c:idx val="2"/>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5-266D-49C1-9D84-09AFE1A0C14E}"/>
                </c:ext>
              </c:extLst>
            </c:dLbl>
            <c:dLbl>
              <c:idx val="3"/>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7-266D-49C1-9D84-09AFE1A0C14E}"/>
                </c:ext>
              </c:extLst>
            </c:dLbl>
            <c:dLbl>
              <c:idx val="4"/>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9-266D-49C1-9D84-09AFE1A0C14E}"/>
                </c:ext>
              </c:extLst>
            </c:dLbl>
            <c:dLbl>
              <c:idx val="5"/>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B-266D-49C1-9D84-09AFE1A0C14E}"/>
                </c:ext>
              </c:extLst>
            </c:dLbl>
            <c:dLbl>
              <c:idx val="6"/>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D-266D-49C1-9D84-09AFE1A0C14E}"/>
                </c:ext>
              </c:extLst>
            </c:dLbl>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Ot.č.11!$A$1:$A$7</c:f>
              <c:strCache>
                <c:ptCount val="7"/>
                <c:pt idx="0">
                  <c:v>Zhoršenie koncentrácie</c:v>
                </c:pt>
                <c:pt idx="1">
                  <c:v>Celkový vnútorný nepokoj a neschopnosť uvoľniť sa</c:v>
                </c:pt>
                <c:pt idx="2">
                  <c:v>Výraznejšie výkyvy nálad</c:v>
                </c:pt>
                <c:pt idx="3">
                  <c:v>Častejšie bolesti brucha a hlavy</c:v>
                </c:pt>
                <c:pt idx="4">
                  <c:v>Intenzívnejšie prežívanie strachu</c:v>
                </c:pt>
                <c:pt idx="5">
                  <c:v>Problém so spaním (častejšie budenie sa, nespavosť)</c:v>
                </c:pt>
                <c:pt idx="6">
                  <c:v>Intenzívnejšie naviazanie sa na niekoho/ na niečo</c:v>
                </c:pt>
              </c:strCache>
            </c:strRef>
          </c:cat>
          <c:val>
            <c:numRef>
              <c:f>Ot.č.11!$B$1:$B$7</c:f>
              <c:numCache>
                <c:formatCode>General</c:formatCode>
                <c:ptCount val="7"/>
                <c:pt idx="0">
                  <c:v>12</c:v>
                </c:pt>
                <c:pt idx="1">
                  <c:v>12</c:v>
                </c:pt>
                <c:pt idx="2">
                  <c:v>12</c:v>
                </c:pt>
                <c:pt idx="3">
                  <c:v>10</c:v>
                </c:pt>
                <c:pt idx="4">
                  <c:v>4</c:v>
                </c:pt>
                <c:pt idx="5">
                  <c:v>9</c:v>
                </c:pt>
                <c:pt idx="6">
                  <c:v>10</c:v>
                </c:pt>
              </c:numCache>
            </c:numRef>
          </c:val>
          <c:extLst>
            <c:ext xmlns:c16="http://schemas.microsoft.com/office/drawing/2014/chart" uri="{C3380CC4-5D6E-409C-BE32-E72D297353CC}">
              <c16:uniqueId val="{0000000E-266D-49C1-9D84-09AFE1A0C14E}"/>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58366119860017496"/>
          <c:y val="0.2450204141149023"/>
          <c:w val="0.39967213473315838"/>
          <c:h val="0.660885097696121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sk-SK"/>
        </a:p>
      </c:txPr>
    </c:legend>
    <c:plotVisOnly val="1"/>
    <c:dispBlanksAs val="gap"/>
    <c:showDLblsOverMax val="0"/>
  </c:chart>
  <c:spPr>
    <a:noFill/>
    <a:ln>
      <a:noFill/>
    </a:ln>
    <a:effectLst/>
  </c:spPr>
  <c:txPr>
    <a:bodyPr/>
    <a:lstStyle/>
    <a:p>
      <a:pPr>
        <a:defRPr/>
      </a:pPr>
      <a:endParaRPr lang="sk-S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sk-SK" sz="1200" b="0">
                <a:latin typeface="Times New Roman" panose="02020603050405020304" pitchFamily="18" charset="0"/>
                <a:cs typeface="Times New Roman" panose="02020603050405020304" pitchFamily="18" charset="0"/>
              </a:rPr>
              <a:t>4. Poznáš</a:t>
            </a:r>
            <a:r>
              <a:rPr lang="sk-SK" sz="1200" b="0" baseline="0">
                <a:latin typeface="Times New Roman" panose="02020603050405020304" pitchFamily="18" charset="0"/>
                <a:cs typeface="Times New Roman" panose="02020603050405020304" pitchFamily="18" charset="0"/>
              </a:rPr>
              <a:t> slovo depresia?</a:t>
            </a:r>
            <a:endParaRPr lang="sk-SK" sz="1200" b="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sk-SK"/>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9805-4408-928A-04989AF07D39}"/>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9805-4408-928A-04989AF07D39}"/>
              </c:ext>
            </c:extLst>
          </c:dPt>
          <c:dLbls>
            <c:dLbl>
              <c:idx val="0"/>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1-9805-4408-928A-04989AF07D39}"/>
                </c:ext>
              </c:extLst>
            </c:dLbl>
            <c:dLbl>
              <c:idx val="1"/>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effectLst/>
                      <a:latin typeface="+mn-lt"/>
                      <a:ea typeface="+mn-ea"/>
                      <a:cs typeface="+mn-cs"/>
                    </a:defRPr>
                  </a:pPr>
                  <a:endParaRPr lang="sk-SK"/>
                </a:p>
              </c:txPr>
              <c:dLblPos val="bestFit"/>
              <c:showLegendKey val="0"/>
              <c:showVal val="1"/>
              <c:showCatName val="0"/>
              <c:showSerName val="0"/>
              <c:showPercent val="0"/>
              <c:showBubbleSize val="0"/>
              <c:extLst>
                <c:ext xmlns:c16="http://schemas.microsoft.com/office/drawing/2014/chart" uri="{C3380CC4-5D6E-409C-BE32-E72D297353CC}">
                  <c16:uniqueId val="{00000003-9805-4408-928A-04989AF07D39}"/>
                </c:ext>
              </c:extLst>
            </c:dLbl>
            <c:spPr>
              <a:solidFill>
                <a:sysClr val="window" lastClr="FFFFFF">
                  <a:alpha val="90000"/>
                </a:sysClr>
              </a:solidFill>
              <a:ln w="12700" cap="flat" cmpd="sng" algn="ctr">
                <a:solidFill>
                  <a:srgbClr val="5B9BD5"/>
                </a:solidFill>
                <a:round/>
              </a:ln>
              <a:effectLst>
                <a:outerShdw blurRad="50800" dist="38100" dir="2700000" algn="tl" rotWithShape="0">
                  <a:srgbClr val="5B9BD5">
                    <a:lumMod val="75000"/>
                    <a:alpha val="40000"/>
                  </a:srgbClr>
                </a:outerShdw>
              </a:effectLst>
            </c:sp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Ot.č.4!$A$1:$A$2</c:f>
              <c:strCache>
                <c:ptCount val="2"/>
                <c:pt idx="0">
                  <c:v>Áno</c:v>
                </c:pt>
                <c:pt idx="1">
                  <c:v>Nie</c:v>
                </c:pt>
              </c:strCache>
            </c:strRef>
          </c:cat>
          <c:val>
            <c:numRef>
              <c:f>Ot.č.4!$B$1:$B$2</c:f>
              <c:numCache>
                <c:formatCode>General</c:formatCode>
                <c:ptCount val="2"/>
                <c:pt idx="0">
                  <c:v>21</c:v>
                </c:pt>
                <c:pt idx="1">
                  <c:v>2</c:v>
                </c:pt>
              </c:numCache>
            </c:numRef>
          </c:val>
          <c:extLst>
            <c:ext xmlns:c16="http://schemas.microsoft.com/office/drawing/2014/chart" uri="{C3380CC4-5D6E-409C-BE32-E72D297353CC}">
              <c16:uniqueId val="{00000004-9805-4408-928A-04989AF07D39}"/>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5396784776902892"/>
          <c:y val="0.2802077865266841"/>
          <c:w val="0.22936548556430447"/>
          <c:h val="0.350695538057742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sk-SK"/>
        </a:p>
      </c:txPr>
    </c:legend>
    <c:plotVisOnly val="1"/>
    <c:dispBlanksAs val="gap"/>
    <c:showDLblsOverMax val="0"/>
  </c:chart>
  <c:spPr>
    <a:noFill/>
    <a:ln>
      <a:noFill/>
    </a:ln>
    <a:effectLst/>
  </c:spPr>
  <c:txPr>
    <a:bodyPr/>
    <a:lstStyle/>
    <a:p>
      <a:pPr>
        <a:defRPr/>
      </a:pPr>
      <a:endParaRPr lang="sk-S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sk-SK" smtClean="0"/>
              <a:t>Upravte štýly predlohy textu</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Názov a popis">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sk-SK" smtClean="0"/>
              <a:t>Upravte štýly predlohy textu</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Ponuka s popisom">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sk-SK" smtClean="0"/>
              <a:t>Upravte štýly predlohy textu</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s názv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sk-SK" smtClean="0"/>
              <a:t>Upravte štýly predlohy textu</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sk-SK" smtClean="0"/>
              <a:t>Upravte štýly predlohy textu</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sk-SK" smtClean="0"/>
              <a:t>Upravte štýly predlohy textu</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sk-SK" smtClean="0"/>
              <a:t>Upravte štýly predlohy textu</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sk-SK" smtClean="0"/>
              <a:t>Upravte štýly predlohy textu</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685800" y="3132666"/>
            <a:ext cx="5311775" cy="3086019"/>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172200" y="3132666"/>
            <a:ext cx="5334000" cy="3086019"/>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sk-SK" smtClean="0"/>
              <a:t>Upravte štýly predlohy textu</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sk-SK" smtClean="0"/>
              <a:t>Upravte štýly predlohy textu</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302327" y="1807105"/>
            <a:ext cx="10109200" cy="1825096"/>
          </a:xfrm>
        </p:spPr>
        <p:txBody>
          <a:bodyPr>
            <a:normAutofit/>
          </a:bodyPr>
          <a:lstStyle/>
          <a:p>
            <a:r>
              <a:rPr lang="sk-SK" sz="4400" i="1" u="sng" dirty="0" smtClean="0">
                <a:effectLst>
                  <a:outerShdw blurRad="38100" dist="38100" dir="2700000" algn="tl">
                    <a:srgbClr val="000000">
                      <a:alpha val="43137"/>
                    </a:srgbClr>
                  </a:outerShdw>
                </a:effectLst>
                <a:latin typeface="Arial Nova" panose="020B0504020202020204" pitchFamily="34" charset="0"/>
              </a:rPr>
              <a:t>Duševné zdravie detí a mládeže</a:t>
            </a:r>
            <a:endParaRPr lang="sk-SK" sz="4400" i="1" u="sng" dirty="0">
              <a:effectLst>
                <a:outerShdw blurRad="38100" dist="38100" dir="2700000" algn="tl">
                  <a:srgbClr val="000000">
                    <a:alpha val="43137"/>
                  </a:srgbClr>
                </a:outerShdw>
              </a:effectLst>
              <a:latin typeface="Arial Nova" panose="020B0504020202020204" pitchFamily="34" charset="0"/>
            </a:endParaRPr>
          </a:p>
        </p:txBody>
      </p:sp>
      <p:sp>
        <p:nvSpPr>
          <p:cNvPr id="3" name="Podnadpis 2"/>
          <p:cNvSpPr>
            <a:spLocks noGrp="1"/>
          </p:cNvSpPr>
          <p:nvPr>
            <p:ph type="subTitle" idx="1"/>
          </p:nvPr>
        </p:nvSpPr>
        <p:spPr>
          <a:xfrm>
            <a:off x="1371600" y="3632201"/>
            <a:ext cx="9448800" cy="1207654"/>
          </a:xfrm>
        </p:spPr>
        <p:txBody>
          <a:bodyPr/>
          <a:lstStyle/>
          <a:p>
            <a:r>
              <a:rPr lang="sk-SK" sz="2800" u="sng" dirty="0">
                <a:latin typeface="Arial Nova" panose="020B0504020202020204" pitchFamily="34" charset="0"/>
              </a:rPr>
              <a:t>Stredoškolská odborná </a:t>
            </a:r>
            <a:r>
              <a:rPr lang="sk-SK" sz="2800" u="sng" dirty="0" smtClean="0">
                <a:latin typeface="Arial Nova" panose="020B0504020202020204" pitchFamily="34" charset="0"/>
              </a:rPr>
              <a:t>činnosť</a:t>
            </a:r>
          </a:p>
          <a:p>
            <a:r>
              <a:rPr lang="sk-SK" dirty="0"/>
              <a:t>č. odboru: 17 – Pedagogika, psychológia, sociológia</a:t>
            </a:r>
          </a:p>
          <a:p>
            <a:endParaRPr lang="sk-SK" sz="2800" u="sng" dirty="0" smtClean="0">
              <a:latin typeface="Arial Nova" panose="020B0504020202020204" pitchFamily="34" charset="0"/>
            </a:endParaRPr>
          </a:p>
          <a:p>
            <a:endParaRPr lang="sk-SK" dirty="0">
              <a:latin typeface="Arial Nova" panose="020B0504020202020204" pitchFamily="34" charset="0"/>
            </a:endParaRPr>
          </a:p>
          <a:p>
            <a:endParaRPr lang="sk-SK" dirty="0" smtClean="0">
              <a:latin typeface="Arial Nova" panose="020B0504020202020204" pitchFamily="34" charset="0"/>
            </a:endParaRPr>
          </a:p>
          <a:p>
            <a:endParaRPr lang="sk-SK" dirty="0">
              <a:latin typeface="Arial Nova" panose="020B0504020202020204" pitchFamily="34" charset="0"/>
            </a:endParaRPr>
          </a:p>
          <a:p>
            <a:endParaRPr lang="sk-SK" dirty="0" smtClean="0">
              <a:latin typeface="Arial Nova" panose="020B0504020202020204" pitchFamily="34" charset="0"/>
            </a:endParaRPr>
          </a:p>
          <a:p>
            <a:endParaRPr lang="sk-SK" dirty="0">
              <a:latin typeface="Arial Nova" panose="020B0504020202020204" pitchFamily="34" charset="0"/>
            </a:endParaRPr>
          </a:p>
          <a:p>
            <a:endParaRPr lang="sk-SK" dirty="0" smtClean="0">
              <a:latin typeface="Arial Nova" panose="020B0504020202020204" pitchFamily="34" charset="0"/>
            </a:endParaRPr>
          </a:p>
        </p:txBody>
      </p:sp>
      <p:sp>
        <p:nvSpPr>
          <p:cNvPr id="4" name="BlokTextu 3"/>
          <p:cNvSpPr txBox="1"/>
          <p:nvPr/>
        </p:nvSpPr>
        <p:spPr>
          <a:xfrm>
            <a:off x="7897091" y="443345"/>
            <a:ext cx="4128654" cy="461665"/>
          </a:xfrm>
          <a:prstGeom prst="rect">
            <a:avLst/>
          </a:prstGeom>
          <a:noFill/>
        </p:spPr>
        <p:txBody>
          <a:bodyPr wrap="square" rtlCol="0">
            <a:spAutoFit/>
          </a:bodyPr>
          <a:lstStyle/>
          <a:p>
            <a:r>
              <a:rPr lang="sk-SK" sz="2400" u="sng" dirty="0" smtClean="0"/>
              <a:t>Janina Maliňáková</a:t>
            </a:r>
            <a:endParaRPr lang="sk-SK" sz="2400" u="sng" dirty="0"/>
          </a:p>
        </p:txBody>
      </p:sp>
    </p:spTree>
    <p:extLst>
      <p:ext uri="{BB962C8B-B14F-4D97-AF65-F5344CB8AC3E}">
        <p14:creationId xmlns:p14="http://schemas.microsoft.com/office/powerpoint/2010/main" val="152480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95600" y="-341745"/>
            <a:ext cx="8610600" cy="1884218"/>
          </a:xfrm>
        </p:spPr>
        <p:txBody>
          <a:bodyPr/>
          <a:lstStyle/>
          <a:p>
            <a:r>
              <a:rPr lang="sk-SK" i="1" u="sng" dirty="0" smtClean="0">
                <a:effectLst>
                  <a:outerShdw blurRad="38100" dist="38100" dir="2700000" algn="tl">
                    <a:srgbClr val="000000">
                      <a:alpha val="43137"/>
                    </a:srgbClr>
                  </a:outerShdw>
                </a:effectLst>
              </a:rPr>
              <a:t>Dotazník</a:t>
            </a:r>
            <a:endParaRPr lang="sk-SK" i="1" u="sng" dirty="0">
              <a:effectLst>
                <a:outerShdw blurRad="38100" dist="38100" dir="2700000" algn="tl">
                  <a:srgbClr val="000000">
                    <a:alpha val="43137"/>
                  </a:srgbClr>
                </a:outerShdw>
              </a:effectLst>
            </a:endParaRPr>
          </a:p>
        </p:txBody>
      </p:sp>
      <p:graphicFrame>
        <p:nvGraphicFramePr>
          <p:cNvPr id="4" name="Zástupný objekt pre obsah 3"/>
          <p:cNvGraphicFramePr>
            <a:graphicFrameLocks noGrp="1"/>
          </p:cNvGraphicFramePr>
          <p:nvPr>
            <p:ph idx="1"/>
            <p:extLst>
              <p:ext uri="{D42A27DB-BD31-4B8C-83A1-F6EECF244321}">
                <p14:modId xmlns:p14="http://schemas.microsoft.com/office/powerpoint/2010/main" val="2222531391"/>
              </p:ext>
            </p:extLst>
          </p:nvPr>
        </p:nvGraphicFramePr>
        <p:xfrm>
          <a:off x="157017" y="1542473"/>
          <a:ext cx="5467928" cy="46181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 4"/>
          <p:cNvGraphicFramePr>
            <a:graphicFrameLocks/>
          </p:cNvGraphicFramePr>
          <p:nvPr>
            <p:extLst>
              <p:ext uri="{D42A27DB-BD31-4B8C-83A1-F6EECF244321}">
                <p14:modId xmlns:p14="http://schemas.microsoft.com/office/powerpoint/2010/main" val="4092185062"/>
              </p:ext>
            </p:extLst>
          </p:nvPr>
        </p:nvGraphicFramePr>
        <p:xfrm>
          <a:off x="6279571" y="2094345"/>
          <a:ext cx="5034973" cy="34659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0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95600" y="655781"/>
            <a:ext cx="8610600" cy="1136073"/>
          </a:xfrm>
        </p:spPr>
        <p:txBody>
          <a:bodyPr/>
          <a:lstStyle/>
          <a:p>
            <a:r>
              <a:rPr lang="sk-SK" i="1" u="sng" dirty="0" smtClean="0">
                <a:effectLst>
                  <a:outerShdw blurRad="38100" dist="38100" dir="2700000" algn="tl">
                    <a:srgbClr val="000000">
                      <a:alpha val="43137"/>
                    </a:srgbClr>
                  </a:outerShdw>
                </a:effectLst>
              </a:rPr>
              <a:t>Doplňovacia časť dotazníku</a:t>
            </a:r>
            <a:endParaRPr lang="sk-SK" i="1" u="sng" dirty="0">
              <a:effectLst>
                <a:outerShdw blurRad="38100" dist="38100" dir="2700000" algn="tl">
                  <a:srgbClr val="000000">
                    <a:alpha val="43137"/>
                  </a:srgbClr>
                </a:outerShdw>
              </a:effectLst>
            </a:endParaRPr>
          </a:p>
        </p:txBody>
      </p:sp>
      <p:sp>
        <p:nvSpPr>
          <p:cNvPr id="3" name="Zástupný objekt pre obsah 2"/>
          <p:cNvSpPr>
            <a:spLocks noGrp="1"/>
          </p:cNvSpPr>
          <p:nvPr>
            <p:ph idx="1"/>
          </p:nvPr>
        </p:nvSpPr>
        <p:spPr>
          <a:xfrm>
            <a:off x="685800" y="1995054"/>
            <a:ext cx="10820400" cy="4359563"/>
          </a:xfrm>
        </p:spPr>
        <p:txBody>
          <a:bodyPr>
            <a:normAutofit/>
          </a:bodyPr>
          <a:lstStyle/>
          <a:p>
            <a:r>
              <a:rPr lang="sk-SK" b="1" i="1" dirty="0"/>
              <a:t>Otázka č. 12:  Čo ti na ľuďoch v dnešnej dobe vadí</a:t>
            </a:r>
            <a:r>
              <a:rPr lang="sk-SK" b="1" i="1" dirty="0" smtClean="0"/>
              <a:t>?</a:t>
            </a:r>
          </a:p>
          <a:p>
            <a:pPr marL="0" indent="0">
              <a:buNone/>
            </a:pPr>
            <a:r>
              <a:rPr lang="sk-SK" i="1" dirty="0"/>
              <a:t>f</a:t>
            </a:r>
            <a:r>
              <a:rPr lang="sk-SK" i="1" dirty="0" smtClean="0"/>
              <a:t>aloš</a:t>
            </a:r>
            <a:r>
              <a:rPr lang="sk-SK" dirty="0" smtClean="0"/>
              <a:t>, </a:t>
            </a:r>
            <a:r>
              <a:rPr lang="sk-SK" i="1" dirty="0"/>
              <a:t>a</a:t>
            </a:r>
            <a:r>
              <a:rPr lang="sk-SK" i="1" dirty="0" smtClean="0"/>
              <a:t>rogancia</a:t>
            </a:r>
            <a:r>
              <a:rPr lang="sk-SK" dirty="0" smtClean="0"/>
              <a:t>, </a:t>
            </a:r>
            <a:r>
              <a:rPr lang="sk-SK" i="1" dirty="0"/>
              <a:t>n</a:t>
            </a:r>
            <a:r>
              <a:rPr lang="sk-SK" i="1" dirty="0" smtClean="0"/>
              <a:t>etolerancia</a:t>
            </a:r>
            <a:r>
              <a:rPr lang="sk-SK" dirty="0" smtClean="0"/>
              <a:t>, </a:t>
            </a:r>
            <a:r>
              <a:rPr lang="sk-SK" i="1" dirty="0"/>
              <a:t>p</a:t>
            </a:r>
            <a:r>
              <a:rPr lang="sk-SK" i="1" dirty="0" smtClean="0"/>
              <a:t>ovýšeneckosť</a:t>
            </a:r>
            <a:r>
              <a:rPr lang="sk-SK" dirty="0" smtClean="0"/>
              <a:t>, </a:t>
            </a:r>
            <a:r>
              <a:rPr lang="sk-SK" i="1" dirty="0"/>
              <a:t>n</a:t>
            </a:r>
            <a:r>
              <a:rPr lang="sk-SK" i="1" dirty="0" smtClean="0"/>
              <a:t>espoľahlivosť</a:t>
            </a:r>
            <a:r>
              <a:rPr lang="sk-SK" dirty="0"/>
              <a:t>,</a:t>
            </a:r>
            <a:r>
              <a:rPr lang="sk-SK" b="1" i="1" dirty="0" smtClean="0"/>
              <a:t> </a:t>
            </a:r>
            <a:r>
              <a:rPr lang="sk-SK" i="1" dirty="0"/>
              <a:t>p</a:t>
            </a:r>
            <a:r>
              <a:rPr lang="sk-SK" i="1" dirty="0" smtClean="0"/>
              <a:t>remúdrelosť</a:t>
            </a:r>
            <a:r>
              <a:rPr lang="sk-SK" dirty="0" smtClean="0"/>
              <a:t>, </a:t>
            </a:r>
            <a:r>
              <a:rPr lang="sk-SK" i="1" dirty="0" smtClean="0"/>
              <a:t>tvrdohlavosť,</a:t>
            </a:r>
            <a:r>
              <a:rPr lang="sk-SK" b="1" i="1" dirty="0" smtClean="0"/>
              <a:t> </a:t>
            </a:r>
            <a:r>
              <a:rPr lang="sk-SK" i="1" dirty="0"/>
              <a:t>c</a:t>
            </a:r>
            <a:r>
              <a:rPr lang="sk-SK" i="1" dirty="0" smtClean="0"/>
              <a:t>hamtivosť</a:t>
            </a:r>
            <a:r>
              <a:rPr lang="sk-SK" dirty="0"/>
              <a:t>,</a:t>
            </a:r>
            <a:r>
              <a:rPr lang="sk-SK" b="1" i="1" dirty="0" smtClean="0"/>
              <a:t> </a:t>
            </a:r>
            <a:r>
              <a:rPr lang="sk-SK" i="1" dirty="0"/>
              <a:t>b</a:t>
            </a:r>
            <a:r>
              <a:rPr lang="sk-SK" i="1" dirty="0" smtClean="0"/>
              <a:t>ezcitnosť</a:t>
            </a:r>
            <a:endParaRPr lang="sk-SK" dirty="0"/>
          </a:p>
          <a:p>
            <a:endParaRPr lang="sk-SK" dirty="0" smtClean="0"/>
          </a:p>
          <a:p>
            <a:endParaRPr lang="sk-SK" dirty="0"/>
          </a:p>
          <a:p>
            <a:r>
              <a:rPr lang="sk-SK" b="1" i="1" dirty="0"/>
              <a:t>Otázka č. 13: Čo ti najviac pomáha pri úzkostných stavoch?</a:t>
            </a:r>
            <a:endParaRPr lang="sk-SK" dirty="0"/>
          </a:p>
          <a:p>
            <a:r>
              <a:rPr lang="sk-SK" i="1" dirty="0"/>
              <a:t>č</a:t>
            </a:r>
            <a:r>
              <a:rPr lang="sk-SK" i="1" dirty="0" smtClean="0"/>
              <a:t>ítanie kníh, počúvanie hudby, tanec, hra </a:t>
            </a:r>
            <a:r>
              <a:rPr lang="sk-SK" i="1" dirty="0"/>
              <a:t>na hudobný </a:t>
            </a:r>
            <a:r>
              <a:rPr lang="sk-SK" i="1" dirty="0" smtClean="0"/>
              <a:t>nástroj, rozhovor </a:t>
            </a:r>
            <a:r>
              <a:rPr lang="sk-SK" i="1" dirty="0"/>
              <a:t>s blízkou </a:t>
            </a:r>
            <a:r>
              <a:rPr lang="sk-SK" i="1" dirty="0" smtClean="0"/>
              <a:t>osobou, dychové cvičenie, rôzna aktivita, prechádzka </a:t>
            </a:r>
            <a:r>
              <a:rPr lang="sk-SK" i="1" dirty="0"/>
              <a:t>do </a:t>
            </a:r>
            <a:r>
              <a:rPr lang="sk-SK" i="1" dirty="0" smtClean="0"/>
              <a:t>prírody, </a:t>
            </a:r>
            <a:r>
              <a:rPr lang="sk-SK" i="1" dirty="0" err="1"/>
              <a:t>a</a:t>
            </a:r>
            <a:r>
              <a:rPr lang="sk-SK" i="1" dirty="0" err="1" smtClean="0"/>
              <a:t>nimoterapia</a:t>
            </a:r>
            <a:r>
              <a:rPr lang="sk-SK" i="1" dirty="0" smtClean="0"/>
              <a:t> </a:t>
            </a:r>
            <a:r>
              <a:rPr lang="sk-SK" i="1" dirty="0"/>
              <a:t>– hra, maznanie so </a:t>
            </a:r>
            <a:r>
              <a:rPr lang="sk-SK" i="1" dirty="0" smtClean="0"/>
              <a:t>zvieraťom, spánok.  </a:t>
            </a:r>
            <a:endParaRPr lang="sk-SK" dirty="0"/>
          </a:p>
          <a:p>
            <a:endParaRPr lang="sk-SK" dirty="0"/>
          </a:p>
        </p:txBody>
      </p:sp>
    </p:spTree>
    <p:extLst>
      <p:ext uri="{BB962C8B-B14F-4D97-AF65-F5344CB8AC3E}">
        <p14:creationId xmlns:p14="http://schemas.microsoft.com/office/powerpoint/2010/main" val="93758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960255" y="773609"/>
            <a:ext cx="8610600" cy="1293028"/>
          </a:xfrm>
        </p:spPr>
        <p:txBody>
          <a:bodyPr/>
          <a:lstStyle/>
          <a:p>
            <a:r>
              <a:rPr lang="sk-SK" dirty="0" smtClean="0"/>
              <a:t>Ďakujem za pozornosť</a:t>
            </a:r>
            <a:endParaRPr lang="sk-SK" dirty="0"/>
          </a:p>
        </p:txBody>
      </p:sp>
      <p:pic>
        <p:nvPicPr>
          <p:cNvPr id="1026" name="Picture 2" descr="Zobraziť zdrojový obrázo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0073" y="2051195"/>
            <a:ext cx="6807200" cy="356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4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z="3600" i="1" u="sng" dirty="0" smtClean="0">
                <a:effectLst>
                  <a:outerShdw blurRad="38100" dist="38100" dir="2700000" algn="tl">
                    <a:srgbClr val="000000">
                      <a:alpha val="43137"/>
                    </a:srgbClr>
                  </a:outerShdw>
                </a:effectLst>
              </a:rPr>
              <a:t>Prečo práve táto téma</a:t>
            </a:r>
            <a:r>
              <a:rPr lang="sk-SK" sz="3600" i="1" u="sng" dirty="0">
                <a:effectLst>
                  <a:outerShdw blurRad="38100" dist="38100" dir="2700000" algn="tl">
                    <a:srgbClr val="000000">
                      <a:alpha val="43137"/>
                    </a:srgbClr>
                  </a:outerShdw>
                </a:effectLst>
              </a:rPr>
              <a:t> </a:t>
            </a:r>
            <a:r>
              <a:rPr lang="sk-SK" sz="3600" i="1" u="sng" dirty="0" smtClean="0">
                <a:effectLst>
                  <a:outerShdw blurRad="38100" dist="38100" dir="2700000" algn="tl">
                    <a:srgbClr val="000000">
                      <a:alpha val="43137"/>
                    </a:srgbClr>
                  </a:outerShdw>
                </a:effectLst>
              </a:rPr>
              <a:t>a z čoho pozostáva prezentácia?</a:t>
            </a:r>
            <a:endParaRPr lang="sk-SK" sz="3600" i="1" u="sng" dirty="0">
              <a:effectLst>
                <a:outerShdw blurRad="38100" dist="38100" dir="2700000" algn="tl">
                  <a:srgbClr val="000000">
                    <a:alpha val="43137"/>
                  </a:srgbClr>
                </a:outerShdw>
              </a:effectLst>
            </a:endParaRPr>
          </a:p>
        </p:txBody>
      </p:sp>
      <p:sp>
        <p:nvSpPr>
          <p:cNvPr id="3" name="Zástupný objekt pre obsah 2"/>
          <p:cNvSpPr>
            <a:spLocks noGrp="1"/>
          </p:cNvSpPr>
          <p:nvPr>
            <p:ph idx="1"/>
          </p:nvPr>
        </p:nvSpPr>
        <p:spPr/>
        <p:txBody>
          <a:bodyPr>
            <a:normAutofit/>
          </a:bodyPr>
          <a:lstStyle/>
          <a:p>
            <a:pPr marL="0" indent="0">
              <a:buNone/>
            </a:pPr>
            <a:r>
              <a:rPr lang="sk-SK" dirty="0" smtClean="0"/>
              <a:t>Vybrala som si ju z toho dôvodu, pretože je v dnešnej dobe veľmi rozšírená.</a:t>
            </a:r>
          </a:p>
          <a:p>
            <a:pPr marL="0" indent="0">
              <a:buNone/>
            </a:pPr>
            <a:r>
              <a:rPr lang="sk-SK" dirty="0" smtClean="0"/>
              <a:t>Taktiež som chcela svoje okolie oboznámiť s touto problematikou, ktorá sa nemusí týkať len detí, ale aj staršej generácie.</a:t>
            </a:r>
          </a:p>
          <a:p>
            <a:pPr marL="0" indent="0">
              <a:buNone/>
            </a:pPr>
            <a:r>
              <a:rPr lang="sk-SK" dirty="0" smtClean="0"/>
              <a:t>A keďže mám s touto témou toho dosť blízkeho, naskytla sa mi možnosť viac sa do nej ponoriť a predať informácie ďalej.</a:t>
            </a:r>
          </a:p>
          <a:p>
            <a:pPr marL="0" indent="0">
              <a:buNone/>
            </a:pPr>
            <a:endParaRPr lang="sk-SK" dirty="0"/>
          </a:p>
          <a:p>
            <a:pPr marL="0" indent="0">
              <a:buNone/>
            </a:pPr>
            <a:r>
              <a:rPr lang="sk-SK" dirty="0" smtClean="0"/>
              <a:t>Prezentácia pozostáva z teoretickej časti: ciele práce, oboznámite </a:t>
            </a:r>
            <a:r>
              <a:rPr lang="sk-SK" dirty="0"/>
              <a:t>sa s psychikou, aké duševné problémy poznáme, čo na ňu </a:t>
            </a:r>
            <a:r>
              <a:rPr lang="sk-SK" dirty="0" smtClean="0"/>
              <a:t>vplýva, ako </a:t>
            </a:r>
            <a:r>
              <a:rPr lang="sk-SK" dirty="0"/>
              <a:t>ovplyvnila pandémia duševné zdravie </a:t>
            </a:r>
            <a:r>
              <a:rPr lang="sk-SK" dirty="0" smtClean="0"/>
              <a:t>žiakov, 10 </a:t>
            </a:r>
            <a:r>
              <a:rPr lang="sk-SK" dirty="0"/>
              <a:t>tipov pre dokonalé duševné </a:t>
            </a:r>
            <a:r>
              <a:rPr lang="sk-SK" dirty="0" smtClean="0"/>
              <a:t>zdravie a z praktickej časti: dotazníku.</a:t>
            </a:r>
          </a:p>
          <a:p>
            <a:pPr marL="0" indent="0">
              <a:buNone/>
            </a:pPr>
            <a:endParaRPr lang="sk-SK" dirty="0" smtClean="0"/>
          </a:p>
          <a:p>
            <a:endParaRPr lang="sk-SK" dirty="0" smtClean="0"/>
          </a:p>
          <a:p>
            <a:endParaRPr lang="sk-SK" dirty="0"/>
          </a:p>
        </p:txBody>
      </p:sp>
    </p:spTree>
    <p:extLst>
      <p:ext uri="{BB962C8B-B14F-4D97-AF65-F5344CB8AC3E}">
        <p14:creationId xmlns:p14="http://schemas.microsoft.com/office/powerpoint/2010/main" val="158621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z="3600" i="1" u="sng" dirty="0" smtClean="0">
                <a:effectLst>
                  <a:outerShdw blurRad="38100" dist="38100" dir="2700000" algn="tl">
                    <a:srgbClr val="000000">
                      <a:alpha val="43137"/>
                    </a:srgbClr>
                  </a:outerShdw>
                </a:effectLst>
              </a:rPr>
              <a:t>Ciele a Metodika práce:</a:t>
            </a:r>
            <a:endParaRPr lang="sk-SK" sz="3600" i="1" u="sng" dirty="0">
              <a:effectLst>
                <a:outerShdw blurRad="38100" dist="38100" dir="2700000" algn="tl">
                  <a:srgbClr val="000000">
                    <a:alpha val="43137"/>
                  </a:srgbClr>
                </a:outerShdw>
              </a:effectLst>
            </a:endParaRPr>
          </a:p>
        </p:txBody>
      </p:sp>
      <p:sp>
        <p:nvSpPr>
          <p:cNvPr id="3" name="Zástupný objekt pre obsah 2"/>
          <p:cNvSpPr>
            <a:spLocks noGrp="1"/>
          </p:cNvSpPr>
          <p:nvPr>
            <p:ph idx="1"/>
          </p:nvPr>
        </p:nvSpPr>
        <p:spPr/>
        <p:txBody>
          <a:bodyPr>
            <a:normAutofit/>
          </a:bodyPr>
          <a:lstStyle/>
          <a:p>
            <a:pPr>
              <a:buFontTx/>
              <a:buChar char="-"/>
            </a:pPr>
            <a:r>
              <a:rPr lang="sk-SK" sz="2000" dirty="0"/>
              <a:t>upozorniť na to, že hlavne deti a ich psychika je pre nás obzvlášť dôležitá a nemali by sme ju </a:t>
            </a:r>
            <a:r>
              <a:rPr lang="sk-SK" sz="2000" dirty="0" smtClean="0"/>
              <a:t>zanedbávať</a:t>
            </a:r>
            <a:endParaRPr lang="sk-SK" sz="2000" dirty="0"/>
          </a:p>
          <a:p>
            <a:pPr>
              <a:buFontTx/>
              <a:buChar char="-"/>
            </a:pPr>
            <a:r>
              <a:rPr lang="sk-SK" sz="2000" dirty="0"/>
              <a:t> priblížiť to, ako sa deti v </a:t>
            </a:r>
            <a:r>
              <a:rPr lang="sk-SK" sz="2000" dirty="0" smtClean="0"/>
              <a:t>dnešnej </a:t>
            </a:r>
            <a:r>
              <a:rPr lang="sk-SK" sz="2000" dirty="0"/>
              <a:t>dobe </a:t>
            </a:r>
            <a:r>
              <a:rPr lang="sk-SK" sz="2000" dirty="0" smtClean="0"/>
              <a:t>cítia.</a:t>
            </a:r>
            <a:endParaRPr lang="sk-SK" sz="2000" dirty="0"/>
          </a:p>
          <a:p>
            <a:pPr>
              <a:buFontTx/>
              <a:buChar char="-"/>
            </a:pPr>
            <a:r>
              <a:rPr lang="sk-SK" sz="2000" dirty="0"/>
              <a:t>apelovanie na rovesníkov aj rodičov, aby si viac všímali </a:t>
            </a:r>
            <a:r>
              <a:rPr lang="sk-SK" sz="2000" dirty="0" smtClean="0"/>
              <a:t>svoje okolie </a:t>
            </a:r>
            <a:r>
              <a:rPr lang="sk-SK" sz="2000" dirty="0"/>
              <a:t>a to čo sa okolo nich deje </a:t>
            </a:r>
            <a:r>
              <a:rPr lang="sk-SK" sz="2000" dirty="0" smtClean="0"/>
              <a:t>, pretože už aj malý postreh dokáže naozaj zachrániť život, hovoríte si to asi nebude pravda, no ja vás dnes presvedčím o opaku</a:t>
            </a:r>
          </a:p>
          <a:p>
            <a:pPr>
              <a:buFontTx/>
              <a:buChar char="-"/>
            </a:pPr>
            <a:r>
              <a:rPr lang="sk-SK" dirty="0"/>
              <a:t>p</a:t>
            </a:r>
            <a:r>
              <a:rPr lang="sk-SK" dirty="0" smtClean="0"/>
              <a:t>ri </a:t>
            </a:r>
            <a:r>
              <a:rPr lang="sk-SK" dirty="0"/>
              <a:t>hľadaní informácii a poznatkov k </a:t>
            </a:r>
            <a:r>
              <a:rPr lang="sk-SK" dirty="0" smtClean="0"/>
              <a:t>mojej </a:t>
            </a:r>
            <a:r>
              <a:rPr lang="sk-SK" dirty="0"/>
              <a:t>práci, </a:t>
            </a:r>
            <a:r>
              <a:rPr lang="sk-SK" dirty="0" smtClean="0"/>
              <a:t>som </a:t>
            </a:r>
            <a:r>
              <a:rPr lang="sk-SK" dirty="0"/>
              <a:t>sa </a:t>
            </a:r>
            <a:r>
              <a:rPr lang="sk-SK" dirty="0" smtClean="0"/>
              <a:t>usilovala </a:t>
            </a:r>
            <a:r>
              <a:rPr lang="sk-SK" dirty="0"/>
              <a:t>získavať vedomosti z internetových </a:t>
            </a:r>
            <a:r>
              <a:rPr lang="sk-SK" dirty="0" smtClean="0"/>
              <a:t>stránok. </a:t>
            </a:r>
            <a:r>
              <a:rPr lang="sk-SK" dirty="0"/>
              <a:t>Zároveň </a:t>
            </a:r>
            <a:r>
              <a:rPr lang="sk-SK" dirty="0" smtClean="0"/>
              <a:t>som použila </a:t>
            </a:r>
            <a:r>
              <a:rPr lang="sk-SK" dirty="0"/>
              <a:t>poznatky a fakty z vlastného života</a:t>
            </a:r>
            <a:r>
              <a:rPr lang="sk-SK" dirty="0" smtClean="0"/>
              <a:t>.</a:t>
            </a:r>
          </a:p>
          <a:p>
            <a:pPr>
              <a:buFontTx/>
              <a:buChar char="-"/>
            </a:pPr>
            <a:r>
              <a:rPr lang="sk-SK" dirty="0" smtClean="0"/>
              <a:t> </a:t>
            </a:r>
            <a:r>
              <a:rPr lang="sk-SK" dirty="0"/>
              <a:t>a</a:t>
            </a:r>
            <a:r>
              <a:rPr lang="sk-SK" dirty="0" smtClean="0"/>
              <a:t>ko </a:t>
            </a:r>
            <a:r>
              <a:rPr lang="sk-SK" dirty="0"/>
              <a:t>poslednú vec </a:t>
            </a:r>
            <a:r>
              <a:rPr lang="sk-SK" dirty="0" smtClean="0"/>
              <a:t>som vytvorila </a:t>
            </a:r>
            <a:r>
              <a:rPr lang="sk-SK" dirty="0"/>
              <a:t>dotazník, ktorý </a:t>
            </a:r>
            <a:r>
              <a:rPr lang="sk-SK" dirty="0" smtClean="0"/>
              <a:t>som dala </a:t>
            </a:r>
            <a:r>
              <a:rPr lang="sk-SK" dirty="0"/>
              <a:t>vyplniť pár žiakom z </a:t>
            </a:r>
            <a:r>
              <a:rPr lang="sk-SK" dirty="0" smtClean="0"/>
              <a:t>mojej </a:t>
            </a:r>
            <a:r>
              <a:rPr lang="sk-SK" dirty="0"/>
              <a:t>školy a na základe </a:t>
            </a:r>
            <a:r>
              <a:rPr lang="sk-SK" dirty="0" smtClean="0"/>
              <a:t>toho som vytvorila diagramy.</a:t>
            </a:r>
            <a:endParaRPr lang="sk-SK" sz="2000" dirty="0"/>
          </a:p>
          <a:p>
            <a:pPr marL="0" indent="0">
              <a:buNone/>
            </a:pPr>
            <a:endParaRPr lang="sk-SK" sz="2000" dirty="0" smtClean="0"/>
          </a:p>
          <a:p>
            <a:pPr>
              <a:buFontTx/>
              <a:buChar char="-"/>
            </a:pPr>
            <a:endParaRPr lang="sk-SK" dirty="0"/>
          </a:p>
        </p:txBody>
      </p:sp>
    </p:spTree>
    <p:extLst>
      <p:ext uri="{BB962C8B-B14F-4D97-AF65-F5344CB8AC3E}">
        <p14:creationId xmlns:p14="http://schemas.microsoft.com/office/powerpoint/2010/main" val="176921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3600" i="1" u="sng" dirty="0">
                <a:effectLst>
                  <a:outerShdw blurRad="38100" dist="38100" dir="2700000" algn="tl">
                    <a:srgbClr val="000000">
                      <a:alpha val="43137"/>
                    </a:srgbClr>
                  </a:outerShdw>
                </a:effectLst>
              </a:rPr>
              <a:t>Oboznámenie sa s psychikou:</a:t>
            </a:r>
          </a:p>
        </p:txBody>
      </p:sp>
      <p:sp>
        <p:nvSpPr>
          <p:cNvPr id="3" name="Zástupný objekt pre obsah 2"/>
          <p:cNvSpPr>
            <a:spLocks noGrp="1"/>
          </p:cNvSpPr>
          <p:nvPr>
            <p:ph idx="1"/>
          </p:nvPr>
        </p:nvSpPr>
        <p:spPr/>
        <p:txBody>
          <a:bodyPr>
            <a:normAutofit lnSpcReduction="10000"/>
          </a:bodyPr>
          <a:lstStyle/>
          <a:p>
            <a:r>
              <a:rPr lang="sk-SK" dirty="0"/>
              <a:t>Je to základ každého jedného z nás. Ak sme duševne vyrovnaní a v živote máme okolo seba ľudí, na ktorých sa vieme obrátiť aj v najhoršom, môžeme sa označiť za </a:t>
            </a:r>
            <a:r>
              <a:rPr lang="sk-SK" dirty="0" smtClean="0"/>
              <a:t>šťastlivcov. Avšak </a:t>
            </a:r>
            <a:r>
              <a:rPr lang="sk-SK" dirty="0"/>
              <a:t>mnohí z nás to šťastie nemajú. </a:t>
            </a:r>
          </a:p>
          <a:p>
            <a:r>
              <a:rPr lang="sk-SK" dirty="0"/>
              <a:t>Človek síce môže byť zdravý fyzicky, no ak trpí jeho psychická stránka, je to veľmi zlé a ťažko sa v živote dokáže orientovať. Takíto ľudia sú zväčša veľmi uzavretí, neradi sa kontaktujú s druhými, skrývajú svoje skutočné pocity, nedôverujú úplne druhým a sú ľahko zraniteľní. </a:t>
            </a:r>
          </a:p>
          <a:p>
            <a:r>
              <a:rPr lang="sk-SK" dirty="0"/>
              <a:t>Títo ľudia majú zväčša za sebou veľa zlého. Preto by sme si pred tým nemali zakrývať oči, ale snažiť sa vyvinúť aspoň nejakú tú snahu na to, aby sme danému človeku pomohli.</a:t>
            </a:r>
            <a:endParaRPr lang="sk-SK" dirty="0" smtClean="0"/>
          </a:p>
          <a:p>
            <a:r>
              <a:rPr lang="sk-SK" dirty="0" smtClean="0"/>
              <a:t>Jednoducho </a:t>
            </a:r>
            <a:r>
              <a:rPr lang="sk-SK" dirty="0"/>
              <a:t>povedané, psychika predstavuje</a:t>
            </a:r>
            <a:r>
              <a:rPr lang="sk-SK" b="1" dirty="0"/>
              <a:t> </a:t>
            </a:r>
            <a:r>
              <a:rPr lang="sk-SK" dirty="0"/>
              <a:t>to, ako sa správame,</a:t>
            </a:r>
            <a:r>
              <a:rPr lang="sk-SK" b="1" dirty="0"/>
              <a:t> </a:t>
            </a:r>
            <a:r>
              <a:rPr lang="sk-SK" dirty="0"/>
              <a:t>čo cítime alebo na čo myslíme. </a:t>
            </a:r>
          </a:p>
        </p:txBody>
      </p:sp>
    </p:spTree>
    <p:extLst>
      <p:ext uri="{BB962C8B-B14F-4D97-AF65-F5344CB8AC3E}">
        <p14:creationId xmlns:p14="http://schemas.microsoft.com/office/powerpoint/2010/main" val="156275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02000" y="461818"/>
            <a:ext cx="8610600" cy="1413163"/>
          </a:xfrm>
        </p:spPr>
        <p:txBody>
          <a:bodyPr>
            <a:noAutofit/>
          </a:bodyPr>
          <a:lstStyle/>
          <a:p>
            <a:r>
              <a:rPr lang="sk-SK" sz="3600" i="1" u="sng" dirty="0" smtClean="0">
                <a:effectLst>
                  <a:outerShdw blurRad="38100" dist="38100" dir="2700000" algn="tl">
                    <a:srgbClr val="000000">
                      <a:alpha val="43137"/>
                    </a:srgbClr>
                  </a:outerShdw>
                </a:effectLst>
              </a:rPr>
              <a:t>Aké duševné problémy poznáme</a:t>
            </a:r>
            <a:endParaRPr lang="sk-SK" sz="3600" i="1" u="sng" dirty="0">
              <a:effectLst>
                <a:outerShdw blurRad="38100" dist="38100" dir="2700000" algn="tl">
                  <a:srgbClr val="000000">
                    <a:alpha val="43137"/>
                  </a:srgbClr>
                </a:outerShdw>
              </a:effectLst>
            </a:endParaRPr>
          </a:p>
        </p:txBody>
      </p:sp>
      <p:sp>
        <p:nvSpPr>
          <p:cNvPr id="3" name="Zástupný objekt pre obsah 2"/>
          <p:cNvSpPr>
            <a:spLocks noGrp="1"/>
          </p:cNvSpPr>
          <p:nvPr>
            <p:ph idx="1"/>
          </p:nvPr>
        </p:nvSpPr>
        <p:spPr>
          <a:xfrm>
            <a:off x="685800" y="2124364"/>
            <a:ext cx="10820400" cy="4267200"/>
          </a:xfrm>
        </p:spPr>
        <p:txBody>
          <a:bodyPr>
            <a:normAutofit/>
          </a:bodyPr>
          <a:lstStyle/>
          <a:p>
            <a:r>
              <a:rPr lang="sk-SK" sz="1800" b="1" dirty="0"/>
              <a:t>Depresia-</a:t>
            </a:r>
            <a:r>
              <a:rPr lang="sk-SK" sz="1800" dirty="0"/>
              <a:t> je klasifikovaná ako porucha nálady. Dá sa opísať ako pocit smútku, straty alebo hnevu, ktoré narúšajú každodenné činnosti človeka. Odlišuje sa od výkyvov nálady, ktoré ľudia pravidelne prežívajú ako súčasť života</a:t>
            </a:r>
            <a:r>
              <a:rPr lang="sk-SK" sz="1800" dirty="0" smtClean="0"/>
              <a:t>.</a:t>
            </a:r>
          </a:p>
          <a:p>
            <a:pPr marL="0" indent="0">
              <a:buNone/>
            </a:pPr>
            <a:r>
              <a:rPr lang="sk-SK" sz="1800" dirty="0" smtClean="0"/>
              <a:t>Ľudia </a:t>
            </a:r>
            <a:r>
              <a:rPr lang="sk-SK" sz="1800" dirty="0"/>
              <a:t>prežívajú depresiu rôznymi spôsobmi. Depresia však môže narušiť každodenné činnosti, čo môže viesť k zníženiu produktivity až k strate zamestnania</a:t>
            </a:r>
            <a:r>
              <a:rPr lang="sk-SK" sz="1800" dirty="0" smtClean="0"/>
              <a:t>.</a:t>
            </a:r>
            <a:r>
              <a:rPr lang="sk-SK" sz="1800" dirty="0"/>
              <a:t> </a:t>
            </a:r>
            <a:endParaRPr lang="sk-SK" sz="1800" dirty="0" smtClean="0"/>
          </a:p>
          <a:p>
            <a:pPr marL="0" indent="0">
              <a:buNone/>
            </a:pPr>
            <a:r>
              <a:rPr lang="sk-SK" sz="1800" dirty="0" smtClean="0"/>
              <a:t>Je </a:t>
            </a:r>
            <a:r>
              <a:rPr lang="sk-SK" sz="1800" dirty="0"/>
              <a:t>dôležité si uvedomiť, že občas sa cítiť zle je normálnou súčasťou života. A</a:t>
            </a:r>
            <a:r>
              <a:rPr lang="sk-SK" sz="1800" dirty="0" smtClean="0"/>
              <a:t>le </a:t>
            </a:r>
            <a:r>
              <a:rPr lang="sk-SK" sz="1800" dirty="0"/>
              <a:t>ak sa pravidelne cítite zle, beznádejne, mali by ste sa vysporiadať s depresiou. Depresia sa považuje za vážny zdravotný stav, ktorý sa môže zhoršiť bez liečenia. Tí, ktorí vyhľadajú odbornú pomoc, často už po pár týždňoch vidia </a:t>
            </a:r>
            <a:r>
              <a:rPr lang="sk-SK" sz="1800" dirty="0" smtClean="0"/>
              <a:t>zlepšenie jej symptómov.</a:t>
            </a:r>
            <a:endParaRPr lang="sk-SK" sz="1800" dirty="0"/>
          </a:p>
          <a:p>
            <a:r>
              <a:rPr lang="sk-SK" sz="1800" b="1" dirty="0"/>
              <a:t>Úzkosť-  </a:t>
            </a:r>
            <a:r>
              <a:rPr lang="sk-SK" sz="1800" dirty="0" smtClean="0"/>
              <a:t>je </a:t>
            </a:r>
            <a:r>
              <a:rPr lang="sk-SK" sz="1800" dirty="0"/>
              <a:t>rozptýlený, nepríjemný a neurčitý pocit obavy a jeho základom je neistota. Môžete sa cítiť nepríjemne a mať zovretý žalúdok</a:t>
            </a:r>
            <a:r>
              <a:rPr lang="sk-SK" sz="1800" dirty="0" smtClean="0"/>
              <a:t>.</a:t>
            </a:r>
            <a:endParaRPr lang="sk-SK" sz="1800" dirty="0"/>
          </a:p>
          <a:p>
            <a:pPr marL="0" indent="0">
              <a:buNone/>
            </a:pPr>
            <a:r>
              <a:rPr lang="sk-SK" sz="1800" dirty="0"/>
              <a:t>Úzkosť skôr pochádza z vašich predstáv a myšlienok o možných nebezpečenstvách. Opisuje sa ako pocit neistoty a nedostatok konkrétnych predstáv o tom, ako dobre by sa situácia mohla </a:t>
            </a:r>
            <a:r>
              <a:rPr lang="sk-SK" sz="1800" dirty="0" smtClean="0"/>
              <a:t>vyvíjať.</a:t>
            </a:r>
            <a:endParaRPr lang="sk-SK" sz="1800" dirty="0"/>
          </a:p>
        </p:txBody>
      </p:sp>
    </p:spTree>
    <p:extLst>
      <p:ext uri="{BB962C8B-B14F-4D97-AF65-F5344CB8AC3E}">
        <p14:creationId xmlns:p14="http://schemas.microsoft.com/office/powerpoint/2010/main" val="28875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01818" y="0"/>
            <a:ext cx="8349673" cy="1496291"/>
          </a:xfrm>
        </p:spPr>
        <p:txBody>
          <a:bodyPr>
            <a:normAutofit/>
          </a:bodyPr>
          <a:lstStyle/>
          <a:p>
            <a:r>
              <a:rPr lang="sk-SK" sz="3600" i="1" u="sng" dirty="0" smtClean="0">
                <a:effectLst>
                  <a:outerShdw blurRad="38100" dist="38100" dir="2700000" algn="tl">
                    <a:srgbClr val="000000">
                      <a:alpha val="43137"/>
                    </a:srgbClr>
                  </a:outerShdw>
                </a:effectLst>
              </a:rPr>
              <a:t>Čo vplýva na psychiku</a:t>
            </a:r>
            <a:endParaRPr lang="sk-SK" sz="3600" i="1" u="sng" dirty="0">
              <a:effectLst>
                <a:outerShdw blurRad="38100" dist="38100" dir="2700000" algn="tl">
                  <a:srgbClr val="000000">
                    <a:alpha val="43137"/>
                  </a:srgbClr>
                </a:outerShdw>
              </a:effectLst>
            </a:endParaRPr>
          </a:p>
        </p:txBody>
      </p:sp>
      <p:sp>
        <p:nvSpPr>
          <p:cNvPr id="3" name="Zástupný objekt pre obsah 2"/>
          <p:cNvSpPr>
            <a:spLocks noGrp="1"/>
          </p:cNvSpPr>
          <p:nvPr>
            <p:ph idx="1"/>
          </p:nvPr>
        </p:nvSpPr>
        <p:spPr>
          <a:xfrm>
            <a:off x="685800" y="1431636"/>
            <a:ext cx="10820400" cy="4950691"/>
          </a:xfrm>
        </p:spPr>
        <p:txBody>
          <a:bodyPr>
            <a:noAutofit/>
          </a:bodyPr>
          <a:lstStyle/>
          <a:p>
            <a:r>
              <a:rPr lang="sk-SK" sz="1800" b="1" dirty="0"/>
              <a:t>1. Stres - </a:t>
            </a:r>
            <a:r>
              <a:rPr lang="sk-SK" sz="1800" dirty="0"/>
              <a:t>každý jeden z nás už v živote zažil nie jednu stresovú situáciu. Či už to bol stres z nejakého osobného stretnutia, to že nás na druhý deň čaká ťažká písomka v škole, maturita, pohovor... Ako sa vtedy dieťa správa ? </a:t>
            </a:r>
            <a:r>
              <a:rPr lang="sk-SK" sz="1800" dirty="0" smtClean="0"/>
              <a:t> Príkladov </a:t>
            </a:r>
            <a:r>
              <a:rPr lang="sk-SK" sz="1800" dirty="0"/>
              <a:t>je niekoľko. Medzi najčastejšie patrí: obhrýzanie nechtov, hranie sa s vecami ktoré má po blízku, podupkávanie nohou, triaška</a:t>
            </a:r>
            <a:r>
              <a:rPr lang="sk-SK" sz="1800" dirty="0" smtClean="0"/>
              <a:t>....</a:t>
            </a:r>
            <a:r>
              <a:rPr lang="sk-SK" sz="1800" dirty="0"/>
              <a:t> </a:t>
            </a:r>
          </a:p>
          <a:p>
            <a:r>
              <a:rPr lang="sk-SK" sz="1800" b="1" dirty="0"/>
              <a:t>2. Rodinné problémy </a:t>
            </a:r>
            <a:r>
              <a:rPr lang="sk-SK" sz="1800" dirty="0"/>
              <a:t>- patria k dosť závažným problémom. Vo väčšine z nich, ide o problém, ktorý trápi rodičov. Tí potom tú negatívnu energiu, nervozitu a vinu prenášajú na dieťa. Veľa krát si to bohužiaľ neuvedomujú. Lenže, dieťa za to vôbec nemôže. Deti si potom začnú myslieť, že sa rodičia hádajú kvôli nim a pýtajú sa sami seba, že kde robia </a:t>
            </a:r>
            <a:r>
              <a:rPr lang="sk-SK" sz="1800" dirty="0" smtClean="0"/>
              <a:t>chybu</a:t>
            </a:r>
            <a:r>
              <a:rPr lang="sk-SK" sz="1800" dirty="0"/>
              <a:t>.</a:t>
            </a:r>
          </a:p>
          <a:p>
            <a:r>
              <a:rPr lang="sk-SK" sz="1800" b="1" dirty="0"/>
              <a:t>3. Šikanovanie - </a:t>
            </a:r>
            <a:r>
              <a:rPr lang="sk-SK" sz="1800" dirty="0"/>
              <a:t>jeden z najhorších možných faktorov dnešnej doby. Je to správanie jedného alebo viacerých ľudí, ktorí fyzicky (údery, sácanie, podkládanie nohy, pošťuchovanie...) alebo psychicky (slovné urážky, vyhrážanie, posmech, ponižovanie, nadávky...) útočia na tie typy ľudí, ktoré sa nedokážu samé brániť</a:t>
            </a:r>
            <a:r>
              <a:rPr lang="sk-SK" sz="1800" dirty="0" smtClean="0"/>
              <a:t>.</a:t>
            </a:r>
            <a:endParaRPr lang="sk-SK" sz="1800" dirty="0"/>
          </a:p>
          <a:p>
            <a:r>
              <a:rPr lang="sk-SK" sz="1800" b="1" dirty="0"/>
              <a:t>4. Sociálne siete</a:t>
            </a:r>
            <a:r>
              <a:rPr lang="sk-SK" sz="1800" dirty="0"/>
              <a:t> – píše sa rok 2022 a IT technológie sa považujú za samozrejmosť takmer v každej domácnosti. Na čo si však treba dávať pozor? Dieťa ešte nevie rozoznať čo je dobré a zlé. Rodič by mal najprv dieťa poučiť o „svete tam vonku“. Nemôže totiž dôverovať úplne každému, koho spozná na sociálnej sieti. Daná osoba vôbec nemusí byť tá, za ktorú sa vydáva.</a:t>
            </a:r>
          </a:p>
        </p:txBody>
      </p:sp>
    </p:spTree>
    <p:extLst>
      <p:ext uri="{BB962C8B-B14F-4D97-AF65-F5344CB8AC3E}">
        <p14:creationId xmlns:p14="http://schemas.microsoft.com/office/powerpoint/2010/main" val="264464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3600" i="1" u="sng" dirty="0" smtClean="0">
                <a:effectLst>
                  <a:outerShdw blurRad="38100" dist="38100" dir="2700000" algn="tl">
                    <a:srgbClr val="000000">
                      <a:alpha val="43137"/>
                    </a:srgbClr>
                  </a:outerShdw>
                </a:effectLst>
              </a:rPr>
              <a:t>Ako ovplyvnila pandémia duševné zdravie žiakov?</a:t>
            </a:r>
            <a:endParaRPr lang="sk-SK" sz="3600" i="1" u="sng" dirty="0">
              <a:effectLst>
                <a:outerShdw blurRad="38100" dist="38100" dir="2700000" algn="tl">
                  <a:srgbClr val="000000">
                    <a:alpha val="43137"/>
                  </a:srgbClr>
                </a:outerShdw>
              </a:effectLst>
            </a:endParaRPr>
          </a:p>
        </p:txBody>
      </p:sp>
      <p:sp>
        <p:nvSpPr>
          <p:cNvPr id="3" name="Zástupný objekt pre obsah 2"/>
          <p:cNvSpPr>
            <a:spLocks noGrp="1"/>
          </p:cNvSpPr>
          <p:nvPr>
            <p:ph idx="1"/>
          </p:nvPr>
        </p:nvSpPr>
        <p:spPr/>
        <p:txBody>
          <a:bodyPr>
            <a:normAutofit/>
          </a:bodyPr>
          <a:lstStyle/>
          <a:p>
            <a:pPr marL="0" indent="0">
              <a:buNone/>
            </a:pPr>
            <a:r>
              <a:rPr lang="sk-SK" dirty="0" smtClean="0"/>
              <a:t> Prvé </a:t>
            </a:r>
            <a:r>
              <a:rPr lang="sk-SK" dirty="0"/>
              <a:t>znaky zhoršenej psychiky, ktoré si možno u žiakov všimnúť sú</a:t>
            </a:r>
            <a:r>
              <a:rPr lang="sk-SK" dirty="0" smtClean="0"/>
              <a:t>:</a:t>
            </a:r>
          </a:p>
          <a:p>
            <a:pPr marL="0" indent="0">
              <a:buNone/>
            </a:pPr>
            <a:endParaRPr lang="sk-SK" dirty="0"/>
          </a:p>
          <a:p>
            <a:r>
              <a:rPr lang="sk-SK" dirty="0" smtClean="0"/>
              <a:t>horší </a:t>
            </a:r>
            <a:r>
              <a:rPr lang="sk-SK" dirty="0"/>
              <a:t>prospech spojený s vynechávaním školy</a:t>
            </a:r>
          </a:p>
          <a:p>
            <a:r>
              <a:rPr lang="sk-SK" dirty="0" smtClean="0"/>
              <a:t>zhoršená pozornosť</a:t>
            </a:r>
            <a:endParaRPr lang="sk-SK" dirty="0"/>
          </a:p>
          <a:p>
            <a:r>
              <a:rPr lang="sk-SK" dirty="0" smtClean="0"/>
              <a:t>únava</a:t>
            </a:r>
          </a:p>
          <a:p>
            <a:r>
              <a:rPr lang="sk-SK" dirty="0" smtClean="0"/>
              <a:t> </a:t>
            </a:r>
            <a:r>
              <a:rPr lang="sk-SK" dirty="0"/>
              <a:t>problém zvládať časový tlak pri písomke</a:t>
            </a:r>
          </a:p>
          <a:p>
            <a:r>
              <a:rPr lang="sk-SK" dirty="0" smtClean="0"/>
              <a:t>problémy </a:t>
            </a:r>
            <a:r>
              <a:rPr lang="sk-SK" dirty="0"/>
              <a:t>so spolužiakmi</a:t>
            </a:r>
          </a:p>
          <a:p>
            <a:r>
              <a:rPr lang="sk-SK" dirty="0" smtClean="0"/>
              <a:t>nízke </a:t>
            </a:r>
            <a:r>
              <a:rPr lang="sk-SK" dirty="0"/>
              <a:t>sebavedomie</a:t>
            </a:r>
          </a:p>
          <a:p>
            <a:pPr marL="0" indent="0">
              <a:buNone/>
            </a:pPr>
            <a:endParaRPr lang="sk-SK" sz="1600" dirty="0"/>
          </a:p>
        </p:txBody>
      </p:sp>
    </p:spTree>
    <p:extLst>
      <p:ext uri="{BB962C8B-B14F-4D97-AF65-F5344CB8AC3E}">
        <p14:creationId xmlns:p14="http://schemas.microsoft.com/office/powerpoint/2010/main" val="2657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304145" y="277092"/>
            <a:ext cx="7202055" cy="1126836"/>
          </a:xfrm>
        </p:spPr>
        <p:txBody>
          <a:bodyPr>
            <a:normAutofit fontScale="90000"/>
          </a:bodyPr>
          <a:lstStyle/>
          <a:p>
            <a:r>
              <a:rPr lang="sk-SK" i="1" u="sng" dirty="0" smtClean="0">
                <a:effectLst>
                  <a:outerShdw blurRad="38100" dist="38100" dir="2700000" algn="tl">
                    <a:srgbClr val="000000">
                      <a:alpha val="43137"/>
                    </a:srgbClr>
                  </a:outerShdw>
                </a:effectLst>
              </a:rPr>
              <a:t>10 tipov</a:t>
            </a:r>
            <a:r>
              <a:rPr lang="sk-SK" i="1" u="sng" dirty="0">
                <a:effectLst>
                  <a:outerShdw blurRad="38100" dist="38100" dir="2700000" algn="tl">
                    <a:srgbClr val="000000">
                      <a:alpha val="43137"/>
                    </a:srgbClr>
                  </a:outerShdw>
                </a:effectLst>
              </a:rPr>
              <a:t> pre dokonalé duševné zdravie</a:t>
            </a:r>
          </a:p>
        </p:txBody>
      </p:sp>
      <p:sp>
        <p:nvSpPr>
          <p:cNvPr id="3" name="Zástupný objekt pre obsah 2"/>
          <p:cNvSpPr>
            <a:spLocks noGrp="1"/>
          </p:cNvSpPr>
          <p:nvPr>
            <p:ph idx="1"/>
          </p:nvPr>
        </p:nvSpPr>
        <p:spPr>
          <a:xfrm>
            <a:off x="685800" y="1819564"/>
            <a:ext cx="10820400" cy="4692072"/>
          </a:xfrm>
        </p:spPr>
        <p:txBody>
          <a:bodyPr numCol="2">
            <a:normAutofit/>
          </a:bodyPr>
          <a:lstStyle/>
          <a:p>
            <a:endParaRPr lang="sk-SK" b="1" u="sng" dirty="0" smtClean="0"/>
          </a:p>
          <a:p>
            <a:endParaRPr lang="sk-SK" b="1" u="sng" dirty="0"/>
          </a:p>
          <a:p>
            <a:endParaRPr lang="sk-SK" b="1" u="sng" dirty="0" smtClean="0"/>
          </a:p>
          <a:p>
            <a:r>
              <a:rPr lang="sk-SK" u="sng" dirty="0" smtClean="0"/>
              <a:t>1</a:t>
            </a:r>
            <a:r>
              <a:rPr lang="sk-SK" u="sng" dirty="0"/>
              <a:t>. </a:t>
            </a:r>
            <a:r>
              <a:rPr lang="sk-SK" u="sng" dirty="0" smtClean="0"/>
              <a:t>Prijmite samých </a:t>
            </a:r>
            <a:r>
              <a:rPr lang="sk-SK" u="sng" dirty="0"/>
              <a:t>seba</a:t>
            </a:r>
            <a:r>
              <a:rPr lang="sk-SK" u="sng" dirty="0" smtClean="0"/>
              <a:t>!</a:t>
            </a:r>
            <a:endParaRPr lang="sk-SK" dirty="0"/>
          </a:p>
          <a:p>
            <a:r>
              <a:rPr lang="sk-SK" u="sng" dirty="0"/>
              <a:t>2. </a:t>
            </a:r>
            <a:r>
              <a:rPr lang="sk-SK" u="sng" dirty="0" smtClean="0"/>
              <a:t>Oddychujte </a:t>
            </a:r>
            <a:r>
              <a:rPr lang="sk-SK" u="sng" dirty="0"/>
              <a:t>a </a:t>
            </a:r>
            <a:r>
              <a:rPr lang="sk-SK" u="sng" dirty="0" smtClean="0"/>
              <a:t>uvoľnite </a:t>
            </a:r>
            <a:r>
              <a:rPr lang="sk-SK" u="sng" dirty="0"/>
              <a:t>sa</a:t>
            </a:r>
            <a:r>
              <a:rPr lang="sk-SK" u="sng" dirty="0" smtClean="0"/>
              <a:t>!</a:t>
            </a:r>
            <a:endParaRPr lang="sk-SK" dirty="0"/>
          </a:p>
          <a:p>
            <a:r>
              <a:rPr lang="sk-SK" u="sng" dirty="0"/>
              <a:t>3. </a:t>
            </a:r>
            <a:r>
              <a:rPr lang="sk-SK" u="sng" dirty="0" smtClean="0"/>
              <a:t>Učte </a:t>
            </a:r>
            <a:r>
              <a:rPr lang="sk-SK" u="sng" dirty="0"/>
              <a:t>sa nové veci</a:t>
            </a:r>
            <a:r>
              <a:rPr lang="sk-SK" u="sng" dirty="0" smtClean="0"/>
              <a:t>!</a:t>
            </a:r>
            <a:endParaRPr lang="sk-SK" dirty="0"/>
          </a:p>
          <a:p>
            <a:r>
              <a:rPr lang="sk-SK" u="sng" dirty="0"/>
              <a:t>4. </a:t>
            </a:r>
            <a:r>
              <a:rPr lang="sk-SK" u="sng" dirty="0" smtClean="0"/>
              <a:t>Stretávajte </a:t>
            </a:r>
            <a:r>
              <a:rPr lang="sk-SK" u="sng" dirty="0"/>
              <a:t>sa s kamarátmi</a:t>
            </a:r>
            <a:r>
              <a:rPr lang="sk-SK" u="sng" dirty="0" smtClean="0"/>
              <a:t>!</a:t>
            </a:r>
            <a:endParaRPr lang="sk-SK" dirty="0"/>
          </a:p>
          <a:p>
            <a:r>
              <a:rPr lang="sk-SK" u="sng" dirty="0" smtClean="0"/>
              <a:t>5</a:t>
            </a:r>
            <a:r>
              <a:rPr lang="sk-SK" u="sng" dirty="0"/>
              <a:t>. </a:t>
            </a:r>
            <a:r>
              <a:rPr lang="sk-SK" u="sng" dirty="0" smtClean="0"/>
              <a:t>Robte to </a:t>
            </a:r>
            <a:r>
              <a:rPr lang="sk-SK" u="sng" dirty="0"/>
              <a:t>čo </a:t>
            </a:r>
            <a:r>
              <a:rPr lang="sk-SK" u="sng" dirty="0" smtClean="0"/>
              <a:t>vás </a:t>
            </a:r>
            <a:r>
              <a:rPr lang="sk-SK" u="sng" dirty="0"/>
              <a:t>baví</a:t>
            </a:r>
            <a:r>
              <a:rPr lang="sk-SK" u="sng" dirty="0" smtClean="0"/>
              <a:t>!</a:t>
            </a:r>
          </a:p>
          <a:p>
            <a:endParaRPr lang="sk-SK" u="sng" dirty="0"/>
          </a:p>
          <a:p>
            <a:endParaRPr lang="sk-SK" u="sng" dirty="0" smtClean="0"/>
          </a:p>
          <a:p>
            <a:endParaRPr lang="sk-SK" u="sng" dirty="0"/>
          </a:p>
          <a:p>
            <a:endParaRPr lang="sk-SK" u="sng" dirty="0" smtClean="0"/>
          </a:p>
          <a:p>
            <a:endParaRPr lang="sk-SK" u="sng" dirty="0"/>
          </a:p>
          <a:p>
            <a:endParaRPr lang="sk-SK" dirty="0"/>
          </a:p>
          <a:p>
            <a:r>
              <a:rPr lang="sk-SK" u="sng" dirty="0"/>
              <a:t>6. </a:t>
            </a:r>
            <a:r>
              <a:rPr lang="sk-SK" u="sng" dirty="0" smtClean="0"/>
              <a:t>Nebojte </a:t>
            </a:r>
            <a:r>
              <a:rPr lang="sk-SK" u="sng" dirty="0"/>
              <a:t>sa požiadať o pomoc! </a:t>
            </a:r>
            <a:endParaRPr lang="sk-SK" dirty="0"/>
          </a:p>
          <a:p>
            <a:r>
              <a:rPr lang="sk-SK" u="sng" dirty="0"/>
              <a:t>7. </a:t>
            </a:r>
            <a:r>
              <a:rPr lang="sk-SK" u="sng" dirty="0" smtClean="0"/>
              <a:t>Zdolávajte </a:t>
            </a:r>
            <a:r>
              <a:rPr lang="sk-SK" u="sng" dirty="0"/>
              <a:t>prekážky! </a:t>
            </a:r>
            <a:endParaRPr lang="sk-SK" dirty="0"/>
          </a:p>
          <a:p>
            <a:r>
              <a:rPr lang="sk-SK" u="sng" dirty="0"/>
              <a:t>8. </a:t>
            </a:r>
            <a:r>
              <a:rPr lang="sk-SK" u="sng" dirty="0" smtClean="0"/>
              <a:t>Snívajte </a:t>
            </a:r>
            <a:endParaRPr lang="sk-SK" dirty="0"/>
          </a:p>
          <a:p>
            <a:r>
              <a:rPr lang="sk-SK" u="sng" dirty="0"/>
              <a:t>9. </a:t>
            </a:r>
            <a:r>
              <a:rPr lang="sk-SK" u="sng" dirty="0" smtClean="0"/>
              <a:t>Uvoľnite </a:t>
            </a:r>
            <a:r>
              <a:rPr lang="sk-SK" u="sng" dirty="0"/>
              <a:t>myseľ </a:t>
            </a:r>
            <a:endParaRPr lang="sk-SK" dirty="0"/>
          </a:p>
          <a:p>
            <a:r>
              <a:rPr lang="sk-SK" u="sng" dirty="0"/>
              <a:t>10. </a:t>
            </a:r>
            <a:r>
              <a:rPr lang="sk-SK" u="sng" dirty="0" smtClean="0"/>
              <a:t>Žite </a:t>
            </a:r>
            <a:r>
              <a:rPr lang="sk-SK" u="sng" dirty="0"/>
              <a:t>tu a teraz! </a:t>
            </a:r>
            <a:endParaRPr lang="sk-SK" dirty="0"/>
          </a:p>
          <a:p>
            <a:endParaRPr lang="sk-SK" dirty="0"/>
          </a:p>
        </p:txBody>
      </p:sp>
    </p:spTree>
    <p:extLst>
      <p:ext uri="{BB962C8B-B14F-4D97-AF65-F5344CB8AC3E}">
        <p14:creationId xmlns:p14="http://schemas.microsoft.com/office/powerpoint/2010/main" val="320967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95600" y="-92364"/>
            <a:ext cx="8610600" cy="1745673"/>
          </a:xfrm>
        </p:spPr>
        <p:txBody>
          <a:bodyPr>
            <a:normAutofit/>
          </a:bodyPr>
          <a:lstStyle/>
          <a:p>
            <a:r>
              <a:rPr lang="sk-SK" sz="3600" i="1" u="sng" dirty="0" smtClean="0">
                <a:effectLst>
                  <a:outerShdw blurRad="38100" dist="38100" dir="2700000" algn="tl">
                    <a:srgbClr val="000000">
                      <a:alpha val="43137"/>
                    </a:srgbClr>
                  </a:outerShdw>
                </a:effectLst>
              </a:rPr>
              <a:t>Dotazník</a:t>
            </a:r>
            <a:endParaRPr lang="sk-SK" sz="3600" i="1" u="sng" dirty="0">
              <a:effectLst>
                <a:outerShdw blurRad="38100" dist="38100" dir="2700000" algn="tl">
                  <a:srgbClr val="000000">
                    <a:alpha val="43137"/>
                  </a:srgbClr>
                </a:outerShdw>
              </a:effectLst>
            </a:endParaRPr>
          </a:p>
        </p:txBody>
      </p:sp>
      <p:graphicFrame>
        <p:nvGraphicFramePr>
          <p:cNvPr id="4" name="Zástupný objekt pre obsah 3"/>
          <p:cNvGraphicFramePr>
            <a:graphicFrameLocks noGrp="1"/>
          </p:cNvGraphicFramePr>
          <p:nvPr>
            <p:ph idx="1"/>
            <p:extLst>
              <p:ext uri="{D42A27DB-BD31-4B8C-83A1-F6EECF244321}">
                <p14:modId xmlns:p14="http://schemas.microsoft.com/office/powerpoint/2010/main" val="3377617503"/>
              </p:ext>
            </p:extLst>
          </p:nvPr>
        </p:nvGraphicFramePr>
        <p:xfrm>
          <a:off x="256308" y="2540000"/>
          <a:ext cx="3581400" cy="3943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 4"/>
          <p:cNvGraphicFramePr>
            <a:graphicFrameLocks/>
          </p:cNvGraphicFramePr>
          <p:nvPr>
            <p:extLst>
              <p:ext uri="{D42A27DB-BD31-4B8C-83A1-F6EECF244321}">
                <p14:modId xmlns:p14="http://schemas.microsoft.com/office/powerpoint/2010/main" val="1812653549"/>
              </p:ext>
            </p:extLst>
          </p:nvPr>
        </p:nvGraphicFramePr>
        <p:xfrm>
          <a:off x="4391890" y="1235364"/>
          <a:ext cx="4572000" cy="32419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af 5"/>
          <p:cNvGraphicFramePr>
            <a:graphicFrameLocks/>
          </p:cNvGraphicFramePr>
          <p:nvPr>
            <p:extLst>
              <p:ext uri="{D42A27DB-BD31-4B8C-83A1-F6EECF244321}">
                <p14:modId xmlns:p14="http://schemas.microsoft.com/office/powerpoint/2010/main" val="1995722314"/>
              </p:ext>
            </p:extLst>
          </p:nvPr>
        </p:nvGraphicFramePr>
        <p:xfrm>
          <a:off x="7523016" y="4059382"/>
          <a:ext cx="4244109" cy="274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2610588"/>
      </p:ext>
    </p:extLst>
  </p:cSld>
  <p:clrMapOvr>
    <a:masterClrMapping/>
  </p:clrMapOvr>
</p:sld>
</file>

<file path=ppt/theme/theme1.xml><?xml version="1.0" encoding="utf-8"?>
<a:theme xmlns:a="http://schemas.openxmlformats.org/drawingml/2006/main" name="Výpary">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TM04033937[[fn=Dymová stopa]]</Template>
  <TotalTime>255</TotalTime>
  <Words>1209</Words>
  <Application>Microsoft Office PowerPoint</Application>
  <PresentationFormat>Širokouhlá</PresentationFormat>
  <Paragraphs>98</Paragraphs>
  <Slides>12</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12</vt:i4>
      </vt:variant>
    </vt:vector>
  </HeadingPairs>
  <TitlesOfParts>
    <vt:vector size="17" baseType="lpstr">
      <vt:lpstr>Arial</vt:lpstr>
      <vt:lpstr>Arial Nova</vt:lpstr>
      <vt:lpstr>Century Gothic</vt:lpstr>
      <vt:lpstr>Times New Roman</vt:lpstr>
      <vt:lpstr>Výpary</vt:lpstr>
      <vt:lpstr>Duševné zdravie detí a mládeže</vt:lpstr>
      <vt:lpstr>Prečo práve táto téma a z čoho pozostáva prezentácia?</vt:lpstr>
      <vt:lpstr>Ciele a Metodika práce:</vt:lpstr>
      <vt:lpstr>Oboznámenie sa s psychikou:</vt:lpstr>
      <vt:lpstr>Aké duševné problémy poznáme</vt:lpstr>
      <vt:lpstr>Čo vplýva na psychiku</vt:lpstr>
      <vt:lpstr>Ako ovplyvnila pandémia duševné zdravie žiakov?</vt:lpstr>
      <vt:lpstr>10 tipov pre dokonalé duševné zdravie</vt:lpstr>
      <vt:lpstr>Dotazník</vt:lpstr>
      <vt:lpstr>Dotazník</vt:lpstr>
      <vt:lpstr>Doplňovacia časť dotazníku</vt:lpstr>
      <vt:lpstr>Ďakujem za pozornosť</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Duševné zdravie detí a mládeže</dc:title>
  <dc:creator>user</dc:creator>
  <cp:lastModifiedBy>user</cp:lastModifiedBy>
  <cp:revision>26</cp:revision>
  <dcterms:created xsi:type="dcterms:W3CDTF">2022-05-10T16:30:07Z</dcterms:created>
  <dcterms:modified xsi:type="dcterms:W3CDTF">2022-05-18T14:39:19Z</dcterms:modified>
</cp:coreProperties>
</file>