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DD4655-F88D-4598-B555-DCE3C2973907}" type="datetimeFigureOut">
              <a:rPr lang="sk-SK" smtClean="0"/>
              <a:pPr/>
              <a:t>19.04.2020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Vek rozumu – osvietenstvo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3428999"/>
            <a:ext cx="2095500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92088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Denis </a:t>
            </a:r>
            <a:r>
              <a:rPr lang="sk-SK" dirty="0" err="1" smtClean="0">
                <a:solidFill>
                  <a:srgbClr val="FF0000"/>
                </a:solidFill>
              </a:rPr>
              <a:t>Diderot</a:t>
            </a:r>
            <a:r>
              <a:rPr lang="sk-SK" dirty="0" smtClean="0">
                <a:solidFill>
                  <a:srgbClr val="FF0000"/>
                </a:solidFill>
              </a:rPr>
              <a:t>.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496944" cy="5616624"/>
          </a:xfrm>
        </p:spPr>
        <p:txBody>
          <a:bodyPr>
            <a:normAutofit/>
          </a:bodyPr>
          <a:lstStyle/>
          <a:p>
            <a:r>
              <a:rPr lang="sk-SK" sz="2400" dirty="0" smtClean="0"/>
              <a:t>Prikláňa sa k </a:t>
            </a:r>
            <a:r>
              <a:rPr lang="sk-SK" sz="2400" b="1" dirty="0" smtClean="0">
                <a:solidFill>
                  <a:srgbClr val="FFFF00"/>
                </a:solidFill>
              </a:rPr>
              <a:t>mechanickým materialistom</a:t>
            </a:r>
            <a:r>
              <a:rPr lang="sk-SK" sz="2400" dirty="0" smtClean="0"/>
              <a:t>. Neveril v  Boha, tvrdil, že  všetko vzniklo z  hmoty, všetko sa  vyvinulo z matérie, </a:t>
            </a:r>
            <a:r>
              <a:rPr lang="sk-SK" sz="2400" dirty="0" smtClean="0">
                <a:solidFill>
                  <a:srgbClr val="FFFF00"/>
                </a:solidFill>
              </a:rPr>
              <a:t>bol ateista</a:t>
            </a:r>
            <a:r>
              <a:rPr lang="sk-SK" sz="2400" dirty="0" smtClean="0"/>
              <a:t>. Hmota sa vyvíjala od najjednoduchšej po zložitejšiu  - človek. Prikláňa sa k teórii oduševnenej hmoty – </a:t>
            </a:r>
            <a:r>
              <a:rPr lang="sk-SK" sz="2400" b="1" dirty="0" err="1" smtClean="0">
                <a:solidFill>
                  <a:srgbClr val="FFC000"/>
                </a:solidFill>
              </a:rPr>
              <a:t>hylozoizmus</a:t>
            </a:r>
            <a:r>
              <a:rPr lang="sk-SK" sz="2400" dirty="0" smtClean="0"/>
              <a:t>. </a:t>
            </a:r>
            <a:r>
              <a:rPr lang="sk-SK" sz="2400" dirty="0" err="1" smtClean="0"/>
              <a:t>Hylozoizmus</a:t>
            </a:r>
            <a:r>
              <a:rPr lang="sk-SK" sz="2400" dirty="0" smtClean="0"/>
              <a:t>  verí že  všetky veci majú svoj život, sú citlivé.  Hmota  sa  vyvinula  z nemysliacej na  mysliacu. Spochybňoval determinizmus, teda  že všetko je  dopredu dané, predurčené. Napísal o tom v diele  </a:t>
            </a:r>
            <a:r>
              <a:rPr lang="sk-SK" sz="2400" b="1" dirty="0" smtClean="0">
                <a:solidFill>
                  <a:srgbClr val="FFFF00"/>
                </a:solidFill>
              </a:rPr>
              <a:t>Jakub – fatalista</a:t>
            </a:r>
            <a:r>
              <a:rPr lang="sk-SK" sz="2400" dirty="0" smtClean="0"/>
              <a:t>. Bol presvedčený, že na  rozvoj  ľudskosti má veľký vplyv  veda, demokracia a osveta. Patrí medzi  hlavných  autorov  diela  </a:t>
            </a:r>
            <a:r>
              <a:rPr lang="sk-SK" sz="2400" b="1" dirty="0" smtClean="0">
                <a:solidFill>
                  <a:srgbClr val="FF0000"/>
                </a:solidFill>
              </a:rPr>
              <a:t>Encyklopédia alebo  racionálny  slovník vied remesiel a umenia.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2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-27384"/>
            <a:ext cx="6400801" cy="1152128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J.J. </a:t>
            </a:r>
            <a:r>
              <a:rPr lang="sk-SK" sz="3200" b="1" dirty="0" err="1" smtClean="0">
                <a:solidFill>
                  <a:srgbClr val="FF0000"/>
                </a:solidFill>
              </a:rPr>
              <a:t>Rousseau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036496" cy="5517232"/>
          </a:xfrm>
        </p:spPr>
        <p:txBody>
          <a:bodyPr/>
          <a:lstStyle/>
          <a:p>
            <a:r>
              <a:rPr lang="sk-SK" dirty="0" smtClean="0"/>
              <a:t>Zastával deistické stanovisko, bol proti materializmu, no jeho viera  bola  iná, uznával  akúsi Najvyššiu bytosť.</a:t>
            </a:r>
          </a:p>
          <a:p>
            <a:r>
              <a:rPr lang="sk-SK" dirty="0" smtClean="0"/>
              <a:t>Vo  svojich  dielach poukázal na to, že  veda a pokrok neprispeli k čistote mravov. Tvrdil, že pokiaľ  žil človek v prvotnom stave bez  vedy a techniky viedol šťastný a spokojný život. Ako príčinu  všetkého zlého v modernej dobe považoval </a:t>
            </a:r>
            <a:r>
              <a:rPr lang="sk-SK" dirty="0" smtClean="0">
                <a:solidFill>
                  <a:srgbClr val="FFC000"/>
                </a:solidFill>
              </a:rPr>
              <a:t>súkromné vlastníctvo. </a:t>
            </a:r>
            <a:r>
              <a:rPr lang="sk-SK" dirty="0" smtClean="0"/>
              <a:t>Keď  človek prvýkrát povedal : toto je moje, tak sa  začala závisť, nerovnosť a boj. </a:t>
            </a:r>
            <a:r>
              <a:rPr lang="sk-SK" dirty="0" smtClean="0">
                <a:solidFill>
                  <a:srgbClr val="FFFF00"/>
                </a:solidFill>
              </a:rPr>
              <a:t>Hlásal  návrat k p</a:t>
            </a:r>
            <a:r>
              <a:rPr lang="sk-SK" dirty="0" smtClean="0"/>
              <a:t>rírode. Vedel , že s a to už ale  nedá, preto sa máme o to usilovať  aspoň vo výchove. V diele  </a:t>
            </a:r>
            <a:r>
              <a:rPr lang="sk-SK" b="1" dirty="0" smtClean="0">
                <a:solidFill>
                  <a:srgbClr val="FFFF00"/>
                </a:solidFill>
              </a:rPr>
              <a:t>Emil alebo o výchove</a:t>
            </a:r>
            <a:r>
              <a:rPr lang="sk-SK" dirty="0" smtClean="0"/>
              <a:t> píše o tom, že dieťa máme vychovávať v súlade s prírodou.</a:t>
            </a:r>
          </a:p>
          <a:p>
            <a:r>
              <a:rPr lang="sk-SK" dirty="0" smtClean="0"/>
              <a:t>Jeho najznámejšie  dielo je </a:t>
            </a:r>
            <a:r>
              <a:rPr lang="sk-SK" b="1" dirty="0" smtClean="0">
                <a:solidFill>
                  <a:srgbClr val="FFFF00"/>
                </a:solidFill>
              </a:rPr>
              <a:t>Spoločenská zmluva</a:t>
            </a:r>
            <a:r>
              <a:rPr lang="sk-SK" dirty="0" smtClean="0"/>
              <a:t>. Toto dielo podnietilo Francúzsku  revolúciu. Spoločenská  zmluva je  vlastne zmluva medzi občanmi a panovníkom.  Občania sa  dobrovoľne  stávajú súčasťou celku – štátu. Panovník, štát im má garantovať  slobodu a šťastie.  Ak panovník poruší svoj sľub a nebude  slúžiť  občanom, občania majú právo porušiť  spoločenskú zmluvu a  zvrhnúť panovníka. Vôľa panovníka nemá výsostné postavenie, ako  tomu   bolo do Francúzskej  revolúcie. </a:t>
            </a:r>
            <a:r>
              <a:rPr lang="sk-SK" dirty="0" smtClean="0">
                <a:solidFill>
                  <a:srgbClr val="FFC000"/>
                </a:solidFill>
              </a:rPr>
              <a:t>Doslova hovorí o práve ľudu na revolúciu. </a:t>
            </a:r>
            <a:endParaRPr lang="sk-SK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Zberatelia?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Medzi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zámožnými ľuďmi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rástol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záujem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vedecké poznatky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Mnohí z nich si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zakladali zbierky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vzácnych stromov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sk-SK" sz="2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rastlín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</a:t>
            </a:r>
            <a:r>
              <a:rPr lang="sk-SK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aborétra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; botanické záhrady), </a:t>
            </a:r>
            <a:r>
              <a:rPr lang="sk-SK" sz="2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nerastov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herbáre...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súkromné laboratóriá</a:t>
            </a:r>
            <a:endParaRPr lang="sk-SK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Vzdelávanie v národných jazykoch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pokladali za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najdôležitejšiu vec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vzdelávanie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učiť pre všetkých, ale tak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aby tomu obyvatelia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rozumeli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 </a:t>
            </a:r>
            <a:r>
              <a:rPr lang="sk-SK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národných jazykoch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500166" y="4929198"/>
            <a:ext cx="397416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 dávnych dobách </a:t>
            </a:r>
            <a:r>
              <a:rPr lang="sk-SK" u="sng" dirty="0" smtClean="0"/>
              <a:t>bola jazykom</a:t>
            </a:r>
          </a:p>
          <a:p>
            <a:pPr algn="ctr"/>
            <a:r>
              <a:rPr lang="sk-SK" u="sng" dirty="0" smtClean="0"/>
              <a:t>vzdelancov </a:t>
            </a:r>
            <a:r>
              <a:rPr lang="sk-SK" b="1" dirty="0" smtClean="0"/>
              <a:t>latinčina</a:t>
            </a:r>
            <a:endParaRPr lang="sk-SK" b="1" dirty="0"/>
          </a:p>
        </p:txBody>
      </p:sp>
      <p:sp>
        <p:nvSpPr>
          <p:cNvPr id="5" name="Šípka dolu 4"/>
          <p:cNvSpPr/>
          <p:nvPr/>
        </p:nvSpPr>
        <p:spPr>
          <a:xfrm>
            <a:off x="3357554" y="5715016"/>
            <a:ext cx="50006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5495" y="6072206"/>
            <a:ext cx="907793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Doba sa zmenila =&gt; </a:t>
            </a:r>
            <a:r>
              <a:rPr lang="sk-SK" b="1" dirty="0" smtClean="0"/>
              <a:t>NÁRODNÉ </a:t>
            </a:r>
            <a:r>
              <a:rPr lang="sk-SK" b="1" dirty="0" smtClean="0"/>
              <a:t>JAZYKY -  presadzuje sa francúzsky jazyk</a:t>
            </a:r>
            <a:endParaRPr lang="sk-SK" b="1" dirty="0"/>
          </a:p>
        </p:txBody>
      </p:sp>
      <p:pic>
        <p:nvPicPr>
          <p:cNvPr id="27650" name="Picture 2" descr="Výsledok vyhľadávania obrázkov pre dopyt osvietenstvo vzdelav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0689" y="0"/>
            <a:ext cx="3423311" cy="1800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571604" y="1428736"/>
            <a:ext cx="420339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Takto prebiehalo kedysi </a:t>
            </a:r>
            <a:r>
              <a:rPr lang="sk-SK" b="1" dirty="0" smtClean="0"/>
              <a:t>vyučovanie</a:t>
            </a:r>
            <a:endParaRPr lang="sk-SK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Osvietenský absolutizmus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814769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Niektorí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európski panovníci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nadchli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myšlienkami osvietenstva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ruská cárovná Katarína II., pruský kráľ Fridrich II.,  uhorský a český kráľ Jozef II.) snažili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rozumne vládnuť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reformami zlepšovať pomery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vo svojich krajinách =&gt;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osvietenský absolutizmus</a:t>
            </a:r>
            <a:endParaRPr lang="sk-SK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AutoShape 2" descr="Výsledok vyhľadávania obrázkov pre dopyt katarina 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0" name="Picture 4" descr="Výsledok vyhľadávania obrázkov pre dopyt katarina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0" y="0"/>
            <a:ext cx="1310400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5008" y="1428736"/>
            <a:ext cx="21098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Katarína II. Veľká</a:t>
            </a:r>
            <a:endParaRPr lang="sk-SK" b="1" dirty="0"/>
          </a:p>
        </p:txBody>
      </p:sp>
      <p:pic>
        <p:nvPicPr>
          <p:cNvPr id="29702" name="Picture 6" descr="Výsledok vyhľadávania obrázkov pre dopyt jozef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872" y="5143512"/>
            <a:ext cx="1291128" cy="171448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500694" y="6488668"/>
            <a:ext cx="23775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Jozef II. Habsburský</a:t>
            </a:r>
            <a:endParaRPr lang="sk-SK" b="1" dirty="0"/>
          </a:p>
        </p:txBody>
      </p:sp>
      <p:pic>
        <p:nvPicPr>
          <p:cNvPr id="29704" name="Picture 8" descr="Výsledok vyhľadávania obrázkov pre dopyt fridrich 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86388"/>
            <a:ext cx="1214414" cy="157161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214414" y="5286388"/>
            <a:ext cx="12490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Fridrich II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Vek rozumu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8248430" cy="4455376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18. storočie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nazývalo aj „veľkým“ alebo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osvietenským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doba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pokroku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„osvieti“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celé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ľudstvo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vybuduje sa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šťastná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spoločnosť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Osvietenstvo podnietilo a odštartovalo veľké spoločenské zmeny –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Francúzsku revolúciu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Zvrhlo myšlienku, panovník je všetko a ľud nič. Osvietenstvo začalo modernú dobu, prednosť má poznanie, veda a snaha  meniť  svet. Osvietenstvo  vlastne  trvá stále.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811" y="0"/>
            <a:ext cx="1685189" cy="190499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857884" y="0"/>
            <a:ext cx="16257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F. M. </a:t>
            </a:r>
            <a:r>
              <a:rPr lang="sk-SK" dirty="0" err="1" smtClean="0"/>
              <a:t>Voltaire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568" y="1052736"/>
            <a:ext cx="5228245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OSVIETENSTVO: </a:t>
            </a:r>
            <a:r>
              <a:rPr lang="sk-SK" b="1" dirty="0" smtClean="0"/>
              <a:t>vzniklo myšlienkové hnutie</a:t>
            </a:r>
            <a:r>
              <a:rPr lang="sk-SK" dirty="0" smtClean="0"/>
              <a:t>, </a:t>
            </a:r>
          </a:p>
          <a:p>
            <a:pPr algn="ctr"/>
            <a:r>
              <a:rPr lang="sk-SK" dirty="0" smtClean="0"/>
              <a:t> ktoré si dalo za </a:t>
            </a:r>
            <a:r>
              <a:rPr lang="sk-SK" b="1" u="sng" dirty="0" smtClean="0"/>
              <a:t>cieľ</a:t>
            </a:r>
            <a:r>
              <a:rPr lang="sk-SK" b="1" dirty="0" smtClean="0"/>
              <a:t> vyviesť človeka </a:t>
            </a:r>
          </a:p>
          <a:p>
            <a:pPr algn="ctr"/>
            <a:r>
              <a:rPr lang="sk-SK" b="1" dirty="0" smtClean="0"/>
              <a:t>a ľudstvo z temnôt neznalosti a povier </a:t>
            </a:r>
          </a:p>
          <a:p>
            <a:pPr algn="ctr"/>
            <a:r>
              <a:rPr lang="sk-SK" b="1" dirty="0" smtClean="0"/>
              <a:t>a duchovne ich povzniesť,  osvietiť...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Koniec jednej epochy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pPr lvl="0"/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učenosť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nedokázala svojím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vysvetľovaním „Božej pravdy“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uspokojiť ľudské poznanie...</a:t>
            </a:r>
          </a:p>
          <a:p>
            <a:pPr lvl="0"/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záujem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čoraz viac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sústreďoval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prírodu,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pozemský svet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človeka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RENESANCIA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HUMANIZMUS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85786" y="1643050"/>
            <a:ext cx="5973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Európa – 18. stor</a:t>
            </a:r>
            <a:r>
              <a:rPr lang="sk-SK" dirty="0" smtClean="0"/>
              <a:t>. = veľký pokrok vo </a:t>
            </a:r>
            <a:r>
              <a:rPr lang="sk-SK" b="1" dirty="0" smtClean="0"/>
              <a:t>vede</a:t>
            </a:r>
            <a:r>
              <a:rPr lang="sk-SK" dirty="0" smtClean="0"/>
              <a:t> a </a:t>
            </a:r>
            <a:r>
              <a:rPr lang="sk-SK" b="1" dirty="0" smtClean="0"/>
              <a:t>technike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71604" y="1142984"/>
            <a:ext cx="43220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Vzdelanci: </a:t>
            </a:r>
            <a:r>
              <a:rPr lang="sk-SK" b="1" i="1" dirty="0" smtClean="0"/>
              <a:t>„skončil temný stredovek“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7143768" y="1000108"/>
            <a:ext cx="163378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VEK ROZUMU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3"/>
            <a:endCxn id="6" idx="1"/>
          </p:cNvCxnSpPr>
          <p:nvPr/>
        </p:nvCxnSpPr>
        <p:spPr>
          <a:xfrm flipV="1">
            <a:off x="6758896" y="1184774"/>
            <a:ext cx="38487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 flipV="1">
            <a:off x="5893621" y="1184774"/>
            <a:ext cx="1250147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Výsledok vyhľadávania obrázkov pre dopyt leonardo da vin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14884"/>
            <a:ext cx="1800225" cy="2143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Racio</a:t>
            </a:r>
            <a:r>
              <a:rPr lang="sk-SK" dirty="0" smtClean="0"/>
              <a:t>, veda a vzdelanosť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Nazhromaždilo sa  obrovské množstvo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poznatkov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objavov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ktoré </a:t>
            </a:r>
            <a:r>
              <a:rPr lang="sk-SK" sz="2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otriasli stredovekým ponímaním sveta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presvedčenie,  že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skôr </a:t>
            </a:r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rozumom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ako </a:t>
            </a:r>
            <a:r>
              <a:rPr lang="sk-SK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vierou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možno 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ysvetliť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mnohé tajomstvá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prírody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5643578"/>
            <a:ext cx="51539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Treba šíriť </a:t>
            </a:r>
            <a:r>
              <a:rPr lang="sk-SK" b="1" dirty="0" smtClean="0"/>
              <a:t>vedecké poznávanie </a:t>
            </a:r>
            <a:r>
              <a:rPr lang="sk-SK" dirty="0" smtClean="0"/>
              <a:t>a </a:t>
            </a:r>
            <a:r>
              <a:rPr lang="sk-SK" b="1" dirty="0" smtClean="0"/>
              <a:t>vzdelanosť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00100" y="5286388"/>
            <a:ext cx="15359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OSVIETENCI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Hlavnými centrami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vedeckého života sa stali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mestá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86116" y="3929066"/>
            <a:ext cx="10070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Londýn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286116" y="4500570"/>
            <a:ext cx="4255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Paríž </a:t>
            </a:r>
            <a:r>
              <a:rPr lang="sk-SK" b="1" dirty="0" smtClean="0"/>
              <a:t>– centrum umenia, kultúry a módy</a:t>
            </a:r>
            <a:endParaRPr lang="sk-SK" b="1" dirty="0"/>
          </a:p>
        </p:txBody>
      </p:sp>
      <p:cxnSp>
        <p:nvCxnSpPr>
          <p:cNvPr id="7" name="Rovná spojovacia šípka 6"/>
          <p:cNvCxnSpPr>
            <a:endCxn id="4" idx="1"/>
          </p:cNvCxnSpPr>
          <p:nvPr/>
        </p:nvCxnSpPr>
        <p:spPr>
          <a:xfrm>
            <a:off x="2500298" y="4071942"/>
            <a:ext cx="785818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500298" y="407194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71538" y="5072074"/>
            <a:ext cx="61350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Koncom </a:t>
            </a:r>
            <a:r>
              <a:rPr lang="sk-SK" b="1" dirty="0" smtClean="0"/>
              <a:t>17. </a:t>
            </a:r>
            <a:r>
              <a:rPr lang="sk-SK" b="1" dirty="0" err="1" smtClean="0"/>
              <a:t>stor</a:t>
            </a:r>
            <a:r>
              <a:rPr lang="sk-SK" b="1" dirty="0" smtClean="0"/>
              <a:t> </a:t>
            </a:r>
            <a:r>
              <a:rPr lang="sk-SK" dirty="0" smtClean="0"/>
              <a:t>sa začali rozvíjať </a:t>
            </a:r>
            <a:r>
              <a:rPr lang="sk-SK" u="sng" dirty="0" smtClean="0"/>
              <a:t>nové </a:t>
            </a:r>
            <a:r>
              <a:rPr lang="sk-SK" b="1" dirty="0" smtClean="0"/>
              <a:t>vedné odbory</a:t>
            </a:r>
            <a:endParaRPr lang="sk-SK" b="1" dirty="0"/>
          </a:p>
        </p:txBody>
      </p:sp>
      <p:pic>
        <p:nvPicPr>
          <p:cNvPr id="1026" name="Picture 2" descr="https://upload.wikimedia.org/wikipedia/commons/thumb/9/9e/Steam-powered_fire_engine.jpg/220px-Steam-powered_fire_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1571626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214546" y="357166"/>
            <a:ext cx="13276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Parný stroj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071670" y="0"/>
            <a:ext cx="15087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James</a:t>
            </a:r>
            <a:r>
              <a:rPr lang="sk-SK" b="1" dirty="0" smtClean="0"/>
              <a:t> Watt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2500298" y="714356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1776</a:t>
            </a:r>
            <a:endParaRPr lang="sk-SK" dirty="0"/>
          </a:p>
        </p:txBody>
      </p:sp>
      <p:pic>
        <p:nvPicPr>
          <p:cNvPr id="1028" name="Picture 4" descr="Isaac New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4" y="0"/>
            <a:ext cx="1619246" cy="1857364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5715008" y="0"/>
            <a:ext cx="1787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Isaac</a:t>
            </a:r>
            <a:r>
              <a:rPr lang="sk-SK" b="1" dirty="0" smtClean="0"/>
              <a:t> Newton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214942" y="357166"/>
            <a:ext cx="23262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Gravitačný </a:t>
            </a:r>
            <a:r>
              <a:rPr lang="sk-SK" b="1" dirty="0" err="1" smtClean="0"/>
              <a:t>záakon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000100" y="2143116"/>
            <a:ext cx="60965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Vedci vynašli: </a:t>
            </a:r>
            <a:r>
              <a:rPr lang="sk-SK" b="1" dirty="0" smtClean="0"/>
              <a:t>parný stroj</a:t>
            </a:r>
            <a:r>
              <a:rPr lang="sk-SK" dirty="0" smtClean="0"/>
              <a:t>, prvé </a:t>
            </a:r>
            <a:r>
              <a:rPr lang="sk-SK" b="1" dirty="0" smtClean="0"/>
              <a:t>vakcíny</a:t>
            </a:r>
            <a:r>
              <a:rPr lang="sk-SK" dirty="0" smtClean="0"/>
              <a:t>, </a:t>
            </a:r>
            <a:r>
              <a:rPr lang="sk-SK" b="1" dirty="0" smtClean="0"/>
              <a:t>objavili nové</a:t>
            </a:r>
          </a:p>
          <a:p>
            <a:r>
              <a:rPr lang="sk-SK" b="1" dirty="0" smtClean="0"/>
              <a:t>druhy živočíchov</a:t>
            </a:r>
            <a:r>
              <a:rPr lang="sk-SK" dirty="0" smtClean="0"/>
              <a:t>, začali spoznávať </a:t>
            </a:r>
            <a:r>
              <a:rPr lang="sk-SK" b="1" dirty="0" smtClean="0"/>
              <a:t>elektrinu</a:t>
            </a:r>
            <a:r>
              <a:rPr lang="sk-SK" dirty="0" smtClean="0"/>
              <a:t> a pod</a:t>
            </a:r>
            <a:endParaRPr lang="sk-SK" dirty="0"/>
          </a:p>
        </p:txBody>
      </p:sp>
      <p:sp>
        <p:nvSpPr>
          <p:cNvPr id="2" name="AutoShape 2" descr="Výsledok vyhľadávania obrázkov pre dopyt prvý mikrosk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Picture 4" descr="Výsledok vyhľadávania obrázkov pre dopyt prvý mikros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000" y="5058000"/>
            <a:ext cx="1758000" cy="1800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428728" y="6211669"/>
            <a:ext cx="5979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Prvé mikroskopy </a:t>
            </a:r>
            <a:r>
              <a:rPr lang="sk-SK" dirty="0" smtClean="0"/>
              <a:t>položili základy nového vedeckého</a:t>
            </a:r>
          </a:p>
          <a:p>
            <a:r>
              <a:rPr lang="sk-SK" dirty="0" smtClean="0"/>
              <a:t>odboru - </a:t>
            </a:r>
            <a:r>
              <a:rPr lang="sk-SK" b="1" dirty="0" smtClean="0"/>
              <a:t>MIKROBIOLÓGIE</a:t>
            </a:r>
            <a:endParaRPr lang="sk-SK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r"/>
            <a:r>
              <a:rPr lang="sk-SK" dirty="0" smtClean="0"/>
              <a:t>Encyklopedisti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vzniklo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myšlienkové hnutie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meštianstva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 Francúzsku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Filozofi a vedci vo Francúzsku sa rozhodli, že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všetko poznanie ľudstva zhrnú a vydajú knižne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vzniklo veľdielo =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ENCYKLOPÉDIA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0" y="0"/>
            <a:ext cx="129375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143636" y="0"/>
            <a:ext cx="1721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J. J. </a:t>
            </a:r>
            <a:r>
              <a:rPr lang="sk-SK" b="1" dirty="0" err="1" smtClean="0"/>
              <a:t>Rousseau</a:t>
            </a:r>
            <a:endParaRPr lang="sk-SK" b="1" dirty="0"/>
          </a:p>
        </p:txBody>
      </p:sp>
      <p:pic>
        <p:nvPicPr>
          <p:cNvPr id="6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19819"/>
            <a:ext cx="1357290" cy="173818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6211669"/>
            <a:ext cx="54553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Vychádzala </a:t>
            </a:r>
            <a:r>
              <a:rPr lang="sk-SK" b="1" dirty="0" smtClean="0"/>
              <a:t>29 rokov</a:t>
            </a:r>
            <a:r>
              <a:rPr lang="sk-SK" dirty="0" smtClean="0"/>
              <a:t>, v</a:t>
            </a:r>
            <a:r>
              <a:rPr lang="sk-SK" b="1" dirty="0" smtClean="0"/>
              <a:t>yšlo 25 000 </a:t>
            </a:r>
            <a:r>
              <a:rPr lang="sk-SK" dirty="0" smtClean="0"/>
              <a:t>výtlačkov a </a:t>
            </a:r>
          </a:p>
          <a:p>
            <a:pPr algn="ctr"/>
            <a:r>
              <a:rPr lang="sk-SK" u="sng" dirty="0" smtClean="0"/>
              <a:t>zisk bol väčší ako z kolónií v Ázii</a:t>
            </a:r>
            <a:endParaRPr lang="sk-SK" u="sng" dirty="0"/>
          </a:p>
        </p:txBody>
      </p:sp>
      <p:pic>
        <p:nvPicPr>
          <p:cNvPr id="24580" name="Picture 4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442508" cy="171448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500166" y="0"/>
            <a:ext cx="1309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D. </a:t>
            </a:r>
            <a:r>
              <a:rPr lang="sk-SK" b="1" dirty="0" err="1" smtClean="0"/>
              <a:t>Diderot</a:t>
            </a:r>
            <a:endParaRPr lang="sk-SK" b="1" dirty="0"/>
          </a:p>
        </p:txBody>
      </p:sp>
      <p:pic>
        <p:nvPicPr>
          <p:cNvPr id="10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143116"/>
            <a:ext cx="1214414" cy="157163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286512" y="2143116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vedecký pokrok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odpovede na všetky otázky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...vieru však úplne nezavrhli...</a:t>
            </a:r>
          </a:p>
          <a:p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Deisti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Boh existuje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 ľudských osudov nezasahuje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osudy sveta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závisia len </a:t>
            </a:r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od ľudskej činnosti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286364"/>
            <a:ext cx="1500166" cy="15716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286388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285852" y="5934670"/>
            <a:ext cx="63498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Najvýznamnejší osvietenský filozof </a:t>
            </a:r>
            <a:r>
              <a:rPr lang="sk-SK" dirty="0" smtClean="0"/>
              <a:t>bol presvedčený, že</a:t>
            </a:r>
          </a:p>
          <a:p>
            <a:r>
              <a:rPr lang="sk-SK" b="1" dirty="0" smtClean="0"/>
              <a:t>spoločnosť speje k pokroku </a:t>
            </a:r>
            <a:r>
              <a:rPr lang="sk-SK" dirty="0" smtClean="0"/>
              <a:t>=&gt; všetko čo sa odohralo</a:t>
            </a:r>
          </a:p>
          <a:p>
            <a:r>
              <a:rPr lang="sk-SK" dirty="0" smtClean="0"/>
              <a:t>v minulosti = horšie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29586" y="4929198"/>
            <a:ext cx="942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Deista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94357" y="0"/>
            <a:ext cx="454964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u="sng" dirty="0" smtClean="0"/>
              <a:t>Svet sa má riadiť </a:t>
            </a:r>
            <a:r>
              <a:rPr lang="sk-SK" b="1" dirty="0" smtClean="0"/>
              <a:t>vedou</a:t>
            </a:r>
            <a:r>
              <a:rPr lang="sk-SK" dirty="0" smtClean="0"/>
              <a:t>, nie svojvôľou </a:t>
            </a:r>
          </a:p>
          <a:p>
            <a:pPr algn="ctr"/>
            <a:r>
              <a:rPr lang="sk-SK" dirty="0" smtClean="0"/>
              <a:t>jedného človeka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ho riadiť </a:t>
            </a:r>
            <a:r>
              <a:rPr lang="sk-SK" dirty="0" smtClean="0"/>
              <a:t>ani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cirkev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Rovná spojovacia šípka 9"/>
          <p:cNvCxnSpPr>
            <a:endCxn id="8" idx="2"/>
          </p:cNvCxnSpPr>
          <p:nvPr/>
        </p:nvCxnSpPr>
        <p:spPr>
          <a:xfrm rot="16200000" flipV="1">
            <a:off x="4932102" y="2860407"/>
            <a:ext cx="4363058" cy="488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FF0000"/>
                </a:solidFill>
              </a:rPr>
              <a:t>Montesiquieu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7840960" cy="4670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Patril medzi prvých filozofov osvietenstva. Bol právnik a historik. Navštívil  mnoho miest medzi nimi i Bratislavu a banské mestá. Napísal  dielo 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Perzské listy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– dôraz na občiansku a náboženskú toleranciu a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 duchu  zákonov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  zákony  sú podľa neho prirodzené, človek si ich upravuje podľa potreby. Mier bol podľa neho prvým prirodzeným právom. Druhým bolo hľadanie potravy. Tretím bol pud útočiska, domova a posledným právo sa  združovať, žiť v spoločnosti.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Montesiquieu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ďalej píše o medzinárodnom práve, kde  si štáty uplatňujú právo spolužitia.  Rozdeľuje právo na verejné a súkromné. Súkromné právo upravuje vzťahy medzi občanmi. Prirodzené právo si štáty  upravujú podľa geografických podmienok(podnebie, pôda a počasie). Za  najlepšiu formu vlády považuje </a:t>
            </a: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konštitučnú monarchiu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 Taktiež rozpracoval teóriu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deľbu moci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ktorú už načrtol J.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Locke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 to, že moc sa  delí na 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výkonnú, zákonodarnú a federatívnu (súdnu). </a:t>
            </a:r>
          </a:p>
        </p:txBody>
      </p:sp>
      <p:pic>
        <p:nvPicPr>
          <p:cNvPr id="25602" name="Picture 2" descr="Výsledok vyhľadávania obrázkov pre dopyt Ch. L. Montesqu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891" y="0"/>
            <a:ext cx="1489109" cy="18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2008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F.M. </a:t>
            </a:r>
            <a:r>
              <a:rPr lang="sk-SK" b="1" dirty="0" err="1" smtClean="0">
                <a:solidFill>
                  <a:srgbClr val="FF0000"/>
                </a:solidFill>
              </a:rPr>
              <a:t>Voltaire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949280"/>
          </a:xfrm>
        </p:spPr>
        <p:txBody>
          <a:bodyPr/>
          <a:lstStyle/>
          <a:p>
            <a:r>
              <a:rPr lang="sk-SK" dirty="0" smtClean="0"/>
              <a:t>Jeden z najvýznamnejších </a:t>
            </a:r>
            <a:r>
              <a:rPr lang="sk-SK" dirty="0" err="1" smtClean="0"/>
              <a:t>francúzských</a:t>
            </a:r>
            <a:r>
              <a:rPr lang="sk-SK" dirty="0" smtClean="0"/>
              <a:t> filozofov a spisovateľov. Napísal dielo </a:t>
            </a:r>
            <a:r>
              <a:rPr lang="sk-SK" b="1" dirty="0" smtClean="0">
                <a:solidFill>
                  <a:srgbClr val="FFFF00"/>
                </a:solidFill>
              </a:rPr>
              <a:t>Filozofické listy </a:t>
            </a:r>
            <a:r>
              <a:rPr lang="sk-SK" dirty="0" smtClean="0"/>
              <a:t>kde  navrhuje: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Osvojiť  si  </a:t>
            </a:r>
            <a:r>
              <a:rPr lang="sk-SK" b="1" dirty="0" err="1" smtClean="0">
                <a:solidFill>
                  <a:srgbClr val="FFC000"/>
                </a:solidFill>
              </a:rPr>
              <a:t>Lockov</a:t>
            </a:r>
            <a:r>
              <a:rPr lang="sk-SK" b="1" dirty="0" smtClean="0">
                <a:solidFill>
                  <a:srgbClr val="FFC000"/>
                </a:solidFill>
              </a:rPr>
              <a:t> empirizmus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Vo vede sa orientovať na  </a:t>
            </a:r>
            <a:r>
              <a:rPr lang="sk-SK" b="1" dirty="0" err="1" smtClean="0">
                <a:solidFill>
                  <a:srgbClr val="FFC000"/>
                </a:solidFill>
              </a:rPr>
              <a:t>newtonovú</a:t>
            </a:r>
            <a:r>
              <a:rPr lang="sk-SK" b="1" dirty="0" smtClean="0">
                <a:solidFill>
                  <a:srgbClr val="FFC000"/>
                </a:solidFill>
              </a:rPr>
              <a:t>  </a:t>
            </a:r>
            <a:r>
              <a:rPr lang="sk-SK" b="1" dirty="0" err="1" smtClean="0">
                <a:solidFill>
                  <a:srgbClr val="FFC000"/>
                </a:solidFill>
              </a:rPr>
              <a:t>mechanistickú</a:t>
            </a:r>
            <a:r>
              <a:rPr lang="sk-SK" b="1" dirty="0" smtClean="0">
                <a:solidFill>
                  <a:srgbClr val="FFC000"/>
                </a:solidFill>
              </a:rPr>
              <a:t> fyziku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Uznať deizmus, ako náboženstvo čo odmieta zázraky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Riadiť sa toleranciou ako forma dobrého spolužitia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Optimálna  forma  vlády je parlamentarizmus</a:t>
            </a:r>
          </a:p>
          <a:p>
            <a:r>
              <a:rPr lang="sk-SK" dirty="0"/>
              <a:t> </a:t>
            </a:r>
            <a:r>
              <a:rPr lang="sk-SK" dirty="0" smtClean="0"/>
              <a:t>Dejiny majú podľa neho určitú logickú súvislosť, kde všetko so všetkým súvisí</a:t>
            </a:r>
          </a:p>
          <a:p>
            <a:r>
              <a:rPr lang="sk-SK" dirty="0" err="1" smtClean="0"/>
              <a:t>Voltaire</a:t>
            </a:r>
            <a:r>
              <a:rPr lang="sk-SK" dirty="0" smtClean="0"/>
              <a:t> považoval za najlepšiu formu vlády  republiku. V spoločnosti presadzoval  rovnosť, no nie majetkovú, ale  rovnosť ľudí pred zákonom. </a:t>
            </a:r>
          </a:p>
          <a:p>
            <a:r>
              <a:rPr lang="sk-SK" dirty="0" smtClean="0"/>
              <a:t>Neodmietal Boha, ale  chápal ho ako toho, kto dal svetu prvý impulz, Boh je našim pánom, ale nie sme v jeho zajatí, Boh už neovplyvňuje naše  dejiny, tie  si určujeme  samy, nerobí zázraky, nezasahuje  do nás (  deizmus)</a:t>
            </a:r>
          </a:p>
          <a:p>
            <a:r>
              <a:rPr lang="sk-SK" dirty="0" err="1" smtClean="0"/>
              <a:t>Voltaire</a:t>
            </a:r>
            <a:r>
              <a:rPr lang="sk-SK" dirty="0" smtClean="0"/>
              <a:t> presadzoval toleranciu a znášanlivosť: „ </a:t>
            </a:r>
            <a:r>
              <a:rPr lang="sk-SK" dirty="0" smtClean="0">
                <a:solidFill>
                  <a:srgbClr val="FFFF00"/>
                </a:solidFill>
              </a:rPr>
              <a:t>Nesúhlasím s  tebou, ale  urobím všetko pre to, aby si mal právo povedať svoj názor</a:t>
            </a:r>
            <a:r>
              <a:rPr lang="sk-SK" dirty="0" smtClean="0"/>
              <a:t>.“ Svojim delom zásadne ovplyvnil Francúzsku revolúciu. </a:t>
            </a: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58724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1063</TotalTime>
  <Words>1182</Words>
  <Application>Microsoft Office PowerPoint</Application>
  <PresentationFormat>Prezentácia na obrazovke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Motív1</vt:lpstr>
      <vt:lpstr>Vek rozumu – osvietenstvo </vt:lpstr>
      <vt:lpstr>Vek rozumu</vt:lpstr>
      <vt:lpstr>Koniec jednej epochy</vt:lpstr>
      <vt:lpstr>Racio, veda a vzdelanosť</vt:lpstr>
      <vt:lpstr>Prezentácia programu PowerPoint</vt:lpstr>
      <vt:lpstr>Encyklopedisti</vt:lpstr>
      <vt:lpstr>Deizmus</vt:lpstr>
      <vt:lpstr>Montesiquieu</vt:lpstr>
      <vt:lpstr>F.M. Voltaire</vt:lpstr>
      <vt:lpstr>Denis Diderot. </vt:lpstr>
      <vt:lpstr>J.J. Rousseau</vt:lpstr>
      <vt:lpstr>Zberatelia?</vt:lpstr>
      <vt:lpstr>Vzdelávanie v národných jazykoch</vt:lpstr>
      <vt:lpstr>Osvietenský absolutizmus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 rozumu – osvietenstvo</dc:title>
  <dc:creator>Branislav Benčič</dc:creator>
  <cp:lastModifiedBy>Raduz</cp:lastModifiedBy>
  <cp:revision>70</cp:revision>
  <dcterms:created xsi:type="dcterms:W3CDTF">2020-03-22T11:54:49Z</dcterms:created>
  <dcterms:modified xsi:type="dcterms:W3CDTF">2020-04-19T20:49:35Z</dcterms:modified>
</cp:coreProperties>
</file>