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7" autoAdjust="0"/>
    <p:restoredTop sz="94660"/>
  </p:normalViewPr>
  <p:slideViewPr>
    <p:cSldViewPr>
      <p:cViewPr varScale="1">
        <p:scale>
          <a:sx n="83" d="100"/>
          <a:sy n="8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6A7198-DC73-4168-BC9B-2D77C7935407}" type="datetimeFigureOut">
              <a:rPr lang="sk-SK" smtClean="0"/>
              <a:pPr/>
              <a:t>16. 2. 2022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Dejiny baníctva v regióne Hnileckej doliny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Boris </a:t>
            </a:r>
            <a:r>
              <a:rPr lang="sk-SK" dirty="0" err="1" smtClean="0"/>
              <a:t>Brettschneider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Smolník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V 14. storočí -sídlo banskej </a:t>
            </a:r>
            <a:r>
              <a:rPr lang="sk-SK" sz="1400" dirty="0" smtClean="0"/>
              <a:t>komory</a:t>
            </a:r>
            <a:endParaRPr lang="sk-SK" sz="1400" dirty="0" smtClean="0"/>
          </a:p>
          <a:p>
            <a:r>
              <a:rPr lang="sk-SK" sz="1400" dirty="0" smtClean="0"/>
              <a:t>V okolí obce sa ťažili najmä meď a striebro </a:t>
            </a:r>
          </a:p>
          <a:p>
            <a:r>
              <a:rPr lang="sk-SK" sz="1400" dirty="0" smtClean="0"/>
              <a:t> najväčší rozkvet -na prelome 14. a 15. storočia, kedy tu fungovala aj kráľovská </a:t>
            </a:r>
            <a:r>
              <a:rPr lang="sk-SK" sz="1400" dirty="0" smtClean="0"/>
              <a:t>mincovňa</a:t>
            </a:r>
            <a:endParaRPr lang="sk-SK" sz="1400" dirty="0" smtClean="0"/>
          </a:p>
          <a:p>
            <a:r>
              <a:rPr lang="sk-SK" sz="1400" dirty="0" smtClean="0"/>
              <a:t>Tabaková továreň</a:t>
            </a:r>
          </a:p>
          <a:p>
            <a:endParaRPr lang="sk-SK" sz="1400" dirty="0" smtClean="0"/>
          </a:p>
          <a:p>
            <a:endParaRPr lang="sk-SK" sz="1400" dirty="0"/>
          </a:p>
        </p:txBody>
      </p:sp>
      <p:pic>
        <p:nvPicPr>
          <p:cNvPr id="4" name="Obrázok 3" descr="_vyr_73969_img20210611_00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212976"/>
            <a:ext cx="3456384" cy="2513285"/>
          </a:xfrm>
          <a:prstGeom prst="rect">
            <a:avLst/>
          </a:prstGeom>
        </p:spPr>
      </p:pic>
      <p:pic>
        <p:nvPicPr>
          <p:cNvPr id="5" name="Obrázok 4" descr="stiahnuť (10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140968"/>
            <a:ext cx="3100940" cy="217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Úpadok baníctva v Smolníku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Od 19. storočia začala banská činnosť upadať.</a:t>
            </a:r>
          </a:p>
          <a:p>
            <a:r>
              <a:rPr lang="pl-PL" sz="1400" dirty="0" smtClean="0"/>
              <a:t>Železorudné bane v Smolníku fungovali do roku </a:t>
            </a:r>
            <a:r>
              <a:rPr lang="pl-PL" sz="1400" dirty="0" smtClean="0"/>
              <a:t>1989</a:t>
            </a:r>
            <a:endParaRPr lang="pl-PL" sz="1400" dirty="0" smtClean="0"/>
          </a:p>
          <a:p>
            <a:r>
              <a:rPr lang="sk-SK" sz="1400" dirty="0" smtClean="0"/>
              <a:t>Banícka história Smolníka sa rokom 1992 uzavrela</a:t>
            </a:r>
          </a:p>
          <a:p>
            <a:r>
              <a:rPr lang="sk-SK" sz="1400" dirty="0" smtClean="0"/>
              <a:t>V </a:t>
            </a:r>
            <a:r>
              <a:rPr lang="sk-SK" sz="1400" dirty="0" err="1" smtClean="0"/>
              <a:t>súčastnosti</a:t>
            </a:r>
            <a:r>
              <a:rPr lang="sk-SK" sz="1400" dirty="0" smtClean="0"/>
              <a:t> sa v Smolníku nachádza múzeum- Príbeh medi</a:t>
            </a:r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pPr>
              <a:buNone/>
            </a:pPr>
            <a:endParaRPr lang="sk-SK" sz="1000" dirty="0" smtClean="0"/>
          </a:p>
          <a:p>
            <a:pPr>
              <a:buNone/>
            </a:pPr>
            <a:endParaRPr lang="sk-SK" sz="1000" dirty="0" smtClean="0"/>
          </a:p>
          <a:p>
            <a:pPr>
              <a:buNone/>
            </a:pPr>
            <a:r>
              <a:rPr lang="sk-SK" sz="1000" dirty="0" smtClean="0"/>
              <a:t>                                                                                              </a:t>
            </a:r>
            <a:r>
              <a:rPr lang="sk-SK" sz="1100" dirty="0" smtClean="0"/>
              <a:t>Symbolická posledná tona rudy vyťažená v Smolníku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18500" r="2848" b="16401"/>
          <a:stretch>
            <a:fillRect/>
          </a:stretch>
        </p:blipFill>
        <p:spPr bwMode="auto">
          <a:xfrm>
            <a:off x="611560" y="3429000"/>
            <a:ext cx="398250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76sk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356992"/>
            <a:ext cx="2782918" cy="18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Ukončenie ťažby v Gelnici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1950- 1965= podrobný prieskum Gelnických žíl</a:t>
            </a:r>
          </a:p>
          <a:p>
            <a:r>
              <a:rPr lang="sk-SK" sz="1400" dirty="0" smtClean="0"/>
              <a:t>Významná žila- iba Krížová štôlňa</a:t>
            </a:r>
          </a:p>
          <a:p>
            <a:r>
              <a:rPr lang="sk-SK" sz="1400" dirty="0" smtClean="0"/>
              <a:t>1967- 1977= dobývanie Gelnickej žily- vyťažili 160 571 ton</a:t>
            </a:r>
          </a:p>
          <a:p>
            <a:r>
              <a:rPr lang="sk-SK" sz="1400" dirty="0" smtClean="0"/>
              <a:t>1985- 1990= prieskumné práce v Gelnici na Novej žile</a:t>
            </a:r>
          </a:p>
          <a:p>
            <a:r>
              <a:rPr lang="sk-SK" sz="1400" dirty="0" smtClean="0"/>
              <a:t>- zastavenie ťažby po prijatí útlmového programu na prieskum a ťažbu</a:t>
            </a:r>
            <a:endParaRPr lang="sk-SK" sz="1400" dirty="0"/>
          </a:p>
        </p:txBody>
      </p:sp>
      <p:pic>
        <p:nvPicPr>
          <p:cNvPr id="4" name="Obrázok 3" descr="842e4760-fb11-4071-be86-6271794f73d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84984"/>
            <a:ext cx="3384376" cy="2389369"/>
          </a:xfrm>
          <a:prstGeom prst="rect">
            <a:avLst/>
          </a:prstGeom>
        </p:spPr>
      </p:pic>
      <p:pic>
        <p:nvPicPr>
          <p:cNvPr id="5" name="Obrázok 4" descr="l_gelnicamuzeu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284984"/>
            <a:ext cx="3613408" cy="2406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Banské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Banský znak- kladivo a klin</a:t>
            </a:r>
          </a:p>
          <a:p>
            <a:r>
              <a:rPr lang="sk-SK" sz="1400" dirty="0" err="1" smtClean="0"/>
              <a:t>Fokoš</a:t>
            </a:r>
            <a:endParaRPr lang="sk-SK" sz="1400" dirty="0" smtClean="0"/>
          </a:p>
          <a:p>
            <a:r>
              <a:rPr lang="sk-SK" sz="1400" dirty="0" smtClean="0"/>
              <a:t>Banský kahan</a:t>
            </a:r>
          </a:p>
          <a:p>
            <a:r>
              <a:rPr lang="sk-SK" sz="1400" dirty="0" smtClean="0"/>
              <a:t>Pozdrav „ZDAR BOH“</a:t>
            </a:r>
          </a:p>
          <a:p>
            <a:r>
              <a:rPr lang="sk-SK" sz="1400" dirty="0" smtClean="0"/>
              <a:t>Svätá </a:t>
            </a:r>
            <a:r>
              <a:rPr lang="sk-SK" sz="1400" dirty="0" smtClean="0"/>
              <a:t>B</a:t>
            </a:r>
            <a:r>
              <a:rPr lang="sk-SK" sz="1400" dirty="0" smtClean="0"/>
              <a:t>arbora </a:t>
            </a:r>
            <a:r>
              <a:rPr lang="sk-SK" sz="1400" dirty="0" smtClean="0"/>
              <a:t>patrónka baníkov</a:t>
            </a:r>
          </a:p>
          <a:p>
            <a:r>
              <a:rPr lang="sk-SK" sz="1400" dirty="0" smtClean="0"/>
              <a:t>Banská bratská pokladnica</a:t>
            </a:r>
            <a:endParaRPr lang="sk-SK" sz="1400" dirty="0"/>
          </a:p>
        </p:txBody>
      </p:sp>
      <p:pic>
        <p:nvPicPr>
          <p:cNvPr id="4" name="Obrázok 3" descr="stiahnu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933056"/>
            <a:ext cx="1511156" cy="1310505"/>
          </a:xfrm>
          <a:prstGeom prst="rect">
            <a:avLst/>
          </a:prstGeom>
        </p:spPr>
      </p:pic>
      <p:pic>
        <p:nvPicPr>
          <p:cNvPr id="5" name="Obrázok 4" descr="b-3533474_e111e7af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3740" y="1628801"/>
            <a:ext cx="1242137" cy="1656183"/>
          </a:xfrm>
          <a:prstGeom prst="rect">
            <a:avLst/>
          </a:prstGeom>
        </p:spPr>
      </p:pic>
      <p:pic>
        <p:nvPicPr>
          <p:cNvPr id="7" name="Obrázok 6" descr="29970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3429000"/>
            <a:ext cx="1730496" cy="2304256"/>
          </a:xfrm>
          <a:prstGeom prst="rect">
            <a:avLst/>
          </a:prstGeom>
        </p:spPr>
      </p:pic>
      <p:pic>
        <p:nvPicPr>
          <p:cNvPr id="8" name="Obrázok 7" descr="29970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0661" y="2204864"/>
            <a:ext cx="264346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Zástupný symbol obsahu 3" descr="smajlik-s-ruskom-300x288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732272"/>
            <a:ext cx="4032448" cy="3871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864096"/>
          </a:xfrm>
        </p:spPr>
        <p:txBody>
          <a:bodyPr/>
          <a:lstStyle/>
          <a:p>
            <a:pPr algn="ctr"/>
            <a:r>
              <a:rPr lang="sk-SK" dirty="0" smtClean="0"/>
              <a:t>Gelnický región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3377536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Gelnický región sa nachádza v juhovýchodnej časti Spiša po oboch brehoch rieky </a:t>
            </a:r>
            <a:r>
              <a:rPr lang="sk-SK" sz="1400" dirty="0" smtClean="0"/>
              <a:t>Hnilec</a:t>
            </a:r>
            <a:endParaRPr lang="sk-SK" sz="1400" dirty="0" smtClean="0"/>
          </a:p>
          <a:p>
            <a:r>
              <a:rPr lang="sk-SK" sz="1400" dirty="0" smtClean="0"/>
              <a:t>Rieka vyviera pod Kráľovou hoľou a pri obci Margecany sa vlieva do </a:t>
            </a:r>
            <a:r>
              <a:rPr lang="sk-SK" sz="1400" dirty="0" err="1" smtClean="0"/>
              <a:t>horádu</a:t>
            </a:r>
            <a:endParaRPr lang="sk-SK" sz="1400" dirty="0" smtClean="0"/>
          </a:p>
          <a:p>
            <a:r>
              <a:rPr lang="sk-SK" sz="1400" dirty="0" smtClean="0"/>
              <a:t>Obce: </a:t>
            </a:r>
            <a:r>
              <a:rPr lang="sk-SK" sz="1400" dirty="0" err="1" smtClean="0"/>
              <a:t>Vondrišel</a:t>
            </a:r>
            <a:r>
              <a:rPr lang="sk-SK" sz="1400" dirty="0" smtClean="0"/>
              <a:t> (Nálepkovo), Stará voda, Švedlár, Mníšek nad Hnilcom, Helcmanovce, Prakovce, Gelnica, Jaklovce, Margecany, Žakarovce, </a:t>
            </a:r>
            <a:r>
              <a:rPr lang="sk-SK" sz="1400" dirty="0" err="1" smtClean="0"/>
              <a:t>Folkmár</a:t>
            </a:r>
            <a:r>
              <a:rPr lang="sk-SK" sz="1400" dirty="0" smtClean="0"/>
              <a:t>, Kojšov, Smolník, Smolnícka </a:t>
            </a:r>
            <a:r>
              <a:rPr lang="sk-SK" sz="1400" dirty="0" smtClean="0"/>
              <a:t>huta</a:t>
            </a:r>
            <a:endParaRPr lang="sk-SK" sz="1400" dirty="0" smtClean="0"/>
          </a:p>
          <a:p>
            <a:endParaRPr lang="sk-SK" sz="1400" dirty="0"/>
          </a:p>
        </p:txBody>
      </p:sp>
      <p:pic>
        <p:nvPicPr>
          <p:cNvPr id="4" name="Obrázok 3" descr="do.jpg"/>
          <p:cNvPicPr>
            <a:picLocks noChangeAspect="1"/>
          </p:cNvPicPr>
          <p:nvPr/>
        </p:nvPicPr>
        <p:blipFill>
          <a:blip r:embed="rId2" cstate="print"/>
          <a:srcRect r="5277" b="10163"/>
          <a:stretch>
            <a:fillRect/>
          </a:stretch>
        </p:blipFill>
        <p:spPr>
          <a:xfrm>
            <a:off x="971600" y="3140968"/>
            <a:ext cx="3600400" cy="2368958"/>
          </a:xfrm>
          <a:prstGeom prst="rect">
            <a:avLst/>
          </a:prstGeom>
        </p:spPr>
      </p:pic>
      <p:pic>
        <p:nvPicPr>
          <p:cNvPr id="5" name="Obrázok 4" descr="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24944"/>
            <a:ext cx="2705472" cy="2705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Začiatky baníctva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187952"/>
          </a:xfrm>
        </p:spPr>
        <p:txBody>
          <a:bodyPr numCol="2">
            <a:normAutofit/>
          </a:bodyPr>
          <a:lstStyle/>
          <a:p>
            <a:r>
              <a:rPr lang="sk-SK" sz="1400" dirty="0" smtClean="0"/>
              <a:t>Začiatky baníctva sa nedajú presne datovať</a:t>
            </a:r>
          </a:p>
          <a:p>
            <a:r>
              <a:rPr lang="sk-SK" sz="1400" dirty="0" smtClean="0"/>
              <a:t>Historické dáta začínajú 13. storočím</a:t>
            </a:r>
          </a:p>
          <a:p>
            <a:r>
              <a:rPr lang="sk-SK" sz="1400" dirty="0" smtClean="0"/>
              <a:t>Rok 1327- mincová komora pre Spiš v obci Smolník</a:t>
            </a:r>
          </a:p>
          <a:p>
            <a:r>
              <a:rPr lang="sk-SK" sz="1400" dirty="0" smtClean="0"/>
              <a:t>Karol 1. </a:t>
            </a:r>
            <a:r>
              <a:rPr lang="sk-SK" sz="1400" dirty="0" err="1" smtClean="0"/>
              <a:t>Robert</a:t>
            </a:r>
            <a:r>
              <a:rPr lang="sk-SK" sz="1400" dirty="0" smtClean="0"/>
              <a:t>- Gelnica a Smolník kráľovské banské mestá.</a:t>
            </a:r>
            <a:endParaRPr lang="sk-SK" sz="1400" dirty="0" smtClean="0">
              <a:latin typeface="+mj-lt"/>
            </a:endParaRPr>
          </a:p>
          <a:p>
            <a:r>
              <a:rPr lang="sk-SK" sz="1400" dirty="0" smtClean="0"/>
              <a:t>Gelnica- pôvodne sa ťažila meď, striebro a ortuť</a:t>
            </a:r>
          </a:p>
          <a:p>
            <a:endParaRPr lang="sk-SK" sz="1400" dirty="0" smtClean="0"/>
          </a:p>
          <a:p>
            <a:endParaRPr lang="sk-SK" sz="1400" dirty="0" smtClean="0"/>
          </a:p>
          <a:p>
            <a:r>
              <a:rPr lang="sk-SK" sz="1400" dirty="0" smtClean="0"/>
              <a:t>MARRUCCIIT. Dlho bol známy pod neuznaným názvom </a:t>
            </a:r>
            <a:r>
              <a:rPr lang="sk-SK" sz="1400" dirty="0" err="1" smtClean="0"/>
              <a:t>gelnicit</a:t>
            </a:r>
            <a:r>
              <a:rPr lang="sk-SK" sz="1400" dirty="0" smtClean="0"/>
              <a:t>. Opísaný bol v roku 1971 z ložiska </a:t>
            </a:r>
            <a:r>
              <a:rPr lang="sk-SK" sz="1400" dirty="0" err="1" smtClean="0"/>
              <a:t>Zenderling</a:t>
            </a:r>
            <a:r>
              <a:rPr lang="sk-SK" sz="1400" dirty="0" smtClean="0"/>
              <a:t> pri Gelnici. </a:t>
            </a:r>
            <a:endParaRPr lang="sk-SK" sz="1400" dirty="0"/>
          </a:p>
        </p:txBody>
      </p:sp>
      <p:pic>
        <p:nvPicPr>
          <p:cNvPr id="4" name="Obrázok 3" descr="Marrucciit-BucaDellaVena-1-30-k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501008"/>
            <a:ext cx="3600400" cy="228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Gelnica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V Gelnici a okolí sa ťažilo nielen striebro a meď, ale aj zlato, ortuť, olovo a železná ruda.</a:t>
            </a:r>
          </a:p>
          <a:p>
            <a:r>
              <a:rPr lang="sk-SK" sz="1400" dirty="0" smtClean="0"/>
              <a:t>V gelnických baniach pracovalo 300 až 400 </a:t>
            </a:r>
            <a:r>
              <a:rPr lang="sk-SK" sz="1400" dirty="0" smtClean="0"/>
              <a:t>baníkov</a:t>
            </a:r>
          </a:p>
          <a:p>
            <a:r>
              <a:rPr lang="sk-SK" sz="1400" dirty="0" smtClean="0"/>
              <a:t>V druhej polovici XIX. Storočia- </a:t>
            </a:r>
            <a:r>
              <a:rPr lang="sk-SK" sz="1400" dirty="0" err="1" smtClean="0"/>
              <a:t>klinčikárstvo</a:t>
            </a:r>
            <a:r>
              <a:rPr lang="sk-SK" sz="1400" dirty="0" smtClean="0"/>
              <a:t> a </a:t>
            </a:r>
            <a:r>
              <a:rPr lang="sk-SK" sz="1400" dirty="0" err="1" smtClean="0"/>
              <a:t>reťazárstvo</a:t>
            </a:r>
            <a:endParaRPr lang="sk-SK" sz="1400" dirty="0" smtClean="0"/>
          </a:p>
          <a:p>
            <a:r>
              <a:rPr lang="sk-SK" sz="1400" dirty="0" smtClean="0"/>
              <a:t>Gelnické </a:t>
            </a:r>
            <a:r>
              <a:rPr lang="sk-SK" sz="1400" dirty="0" smtClean="0"/>
              <a:t>klince a reťaze- známe v celom </a:t>
            </a:r>
            <a:r>
              <a:rPr lang="sk-SK" sz="1400" dirty="0" smtClean="0"/>
              <a:t>Uhorsku</a:t>
            </a:r>
            <a:endParaRPr lang="sk-SK" sz="1400" dirty="0" smtClean="0"/>
          </a:p>
          <a:p>
            <a:r>
              <a:rPr lang="sv-SE" sz="1400" dirty="0" smtClean="0"/>
              <a:t>V rokoch 1865-75</a:t>
            </a:r>
            <a:r>
              <a:rPr lang="sk-SK" sz="1400" dirty="0" smtClean="0"/>
              <a:t>= </a:t>
            </a:r>
            <a:r>
              <a:rPr lang="sv-SE" sz="1400" dirty="0" smtClean="0"/>
              <a:t>gelnická výroba 90 mil. klincov ročne</a:t>
            </a:r>
            <a:endParaRPr lang="sk-SK" sz="1400" dirty="0"/>
          </a:p>
        </p:txBody>
      </p:sp>
      <p:pic>
        <p:nvPicPr>
          <p:cNvPr id="4" name="Obrázok 3" descr="i_298165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284984"/>
            <a:ext cx="3083160" cy="2304256"/>
          </a:xfrm>
          <a:prstGeom prst="rect">
            <a:avLst/>
          </a:prstGeom>
        </p:spPr>
      </p:pic>
      <p:pic>
        <p:nvPicPr>
          <p:cNvPr id="5" name="Obrázok 4" descr="i_5935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01008"/>
            <a:ext cx="3130909" cy="1741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Gelnica- významný banský revír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Gelnica- slobodným kráľovským </a:t>
            </a:r>
            <a:r>
              <a:rPr lang="sk-SK" sz="1400" dirty="0" err="1" smtClean="0"/>
              <a:t>bánským</a:t>
            </a:r>
            <a:r>
              <a:rPr lang="sk-SK" sz="1400" dirty="0" smtClean="0"/>
              <a:t> mestom (1435)</a:t>
            </a:r>
          </a:p>
          <a:p>
            <a:r>
              <a:rPr lang="sk-SK" sz="1400" dirty="0" smtClean="0"/>
              <a:t>Rozmach baníctva- 14. a 15. storočie</a:t>
            </a:r>
          </a:p>
          <a:p>
            <a:r>
              <a:rPr lang="sk-SK" sz="1400" dirty="0" smtClean="0"/>
              <a:t>Niektoré žily- vysoký obsah striebra</a:t>
            </a:r>
          </a:p>
          <a:p>
            <a:r>
              <a:rPr lang="sk-SK" sz="1400" dirty="0" smtClean="0"/>
              <a:t>Gelnická žila- </a:t>
            </a:r>
            <a:r>
              <a:rPr lang="sk-SK" sz="1600" dirty="0" smtClean="0"/>
              <a:t>(</a:t>
            </a:r>
            <a:r>
              <a:rPr lang="sk-SK" sz="1600" dirty="0" err="1" smtClean="0"/>
              <a:t>Kahle</a:t>
            </a:r>
            <a:r>
              <a:rPr lang="sk-SK" sz="1600" dirty="0" smtClean="0"/>
              <a:t> </a:t>
            </a:r>
            <a:r>
              <a:rPr lang="sk-SK" sz="1600" dirty="0" err="1" smtClean="0"/>
              <a:t>hohe</a:t>
            </a:r>
            <a:r>
              <a:rPr lang="sk-SK" sz="1600" dirty="0" smtClean="0"/>
              <a:t>)= medené rudy a zlato</a:t>
            </a:r>
          </a:p>
          <a:p>
            <a:r>
              <a:rPr lang="sk-SK" sz="1600" dirty="0" smtClean="0"/>
              <a:t>Ďalšie žily- Nová žila, žily Božieho daru, Zlatá žila...</a:t>
            </a:r>
            <a:endParaRPr lang="sk-SK" sz="1400" dirty="0"/>
          </a:p>
        </p:txBody>
      </p:sp>
      <p:pic>
        <p:nvPicPr>
          <p:cNvPr id="4" name="Obrázok 3" descr="80619fb7-272b-40e2-9600-cd41f981dcd4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212976"/>
            <a:ext cx="3128285" cy="2088232"/>
          </a:xfrm>
          <a:prstGeom prst="rect">
            <a:avLst/>
          </a:prstGeom>
        </p:spPr>
      </p:pic>
      <p:pic>
        <p:nvPicPr>
          <p:cNvPr id="5" name="Obrázok 4" descr="2ee656f2-a8f1-459a-ba11-71d421f7477a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356992"/>
            <a:ext cx="3485640" cy="232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>
            <a:normAutofit/>
          </a:bodyPr>
          <a:lstStyle/>
          <a:p>
            <a:r>
              <a:rPr lang="sk-SK" dirty="0" smtClean="0"/>
              <a:t>Banský skanzen a štôlňa Jozef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Dedičná štôlňa Jozef -jej dĺžka je viac ako jeden a pol </a:t>
            </a:r>
            <a:r>
              <a:rPr lang="sk-SK" sz="1400" dirty="0" smtClean="0"/>
              <a:t>kilometra </a:t>
            </a:r>
            <a:endParaRPr lang="sk-SK" sz="1400" dirty="0" smtClean="0"/>
          </a:p>
          <a:p>
            <a:r>
              <a:rPr lang="sk-SK" sz="1400" dirty="0" smtClean="0"/>
              <a:t>V auguste 2016- sprístupnená pre verejnosť a stala sa súčasťou expozície Baníckeho múzea v </a:t>
            </a:r>
            <a:r>
              <a:rPr lang="sk-SK" sz="1400" dirty="0" smtClean="0"/>
              <a:t>Gelnici</a:t>
            </a:r>
            <a:endParaRPr lang="sk-SK" sz="1400" dirty="0" smtClean="0"/>
          </a:p>
          <a:p>
            <a:r>
              <a:rPr lang="sk-SK" sz="1400" dirty="0" smtClean="0"/>
              <a:t> V banskom skanzene- unikátny historický drviaci banský stroj </a:t>
            </a:r>
            <a:r>
              <a:rPr lang="sk-SK" sz="1400" dirty="0" err="1" smtClean="0"/>
              <a:t>pochwerk</a:t>
            </a:r>
            <a:r>
              <a:rPr lang="sk-SK" sz="1400" dirty="0" smtClean="0"/>
              <a:t> </a:t>
            </a:r>
            <a:endParaRPr lang="sk-SK" sz="1400" dirty="0" smtClean="0"/>
          </a:p>
          <a:p>
            <a:r>
              <a:rPr lang="sk-SK" sz="1400" dirty="0" smtClean="0"/>
              <a:t>Poháňa ho voda z neďalekého </a:t>
            </a:r>
            <a:r>
              <a:rPr lang="sk-SK" sz="1400" dirty="0" err="1" smtClean="0"/>
              <a:t>Turzovského</a:t>
            </a:r>
            <a:r>
              <a:rPr lang="sk-SK" sz="1400" dirty="0" smtClean="0"/>
              <a:t> jazera </a:t>
            </a:r>
          </a:p>
          <a:p>
            <a:r>
              <a:rPr lang="sk-SK" sz="1400" dirty="0" smtClean="0"/>
              <a:t> je súčasťou Banského skanzenu, ktorý vzniká v blízkosti štôlne </a:t>
            </a:r>
            <a:r>
              <a:rPr lang="sk-SK" sz="1400" dirty="0" smtClean="0"/>
              <a:t>Jozef</a:t>
            </a:r>
            <a:endParaRPr lang="sk-SK" sz="1400" dirty="0" smtClean="0"/>
          </a:p>
        </p:txBody>
      </p:sp>
      <p:pic>
        <p:nvPicPr>
          <p:cNvPr id="4" name="Obrázok 3" descr="i_6610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645024"/>
            <a:ext cx="2952328" cy="1771397"/>
          </a:xfrm>
          <a:prstGeom prst="rect">
            <a:avLst/>
          </a:prstGeom>
        </p:spPr>
      </p:pic>
      <p:pic>
        <p:nvPicPr>
          <p:cNvPr id="22" name="Obrázok 21" descr="i_47990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1966" y="3645024"/>
            <a:ext cx="2844370" cy="189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Rudná oblasť Gelnica- Slovinky- Helcmanovce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Značný počet ložísk s dlhým hlbinným rozsahom</a:t>
            </a:r>
          </a:p>
          <a:p>
            <a:r>
              <a:rPr lang="sk-SK" sz="1400" dirty="0" smtClean="0"/>
              <a:t>Významné nálezisko medených, strieborných a železných rúd</a:t>
            </a:r>
          </a:p>
          <a:p>
            <a:r>
              <a:rPr lang="sk-SK" sz="1400" dirty="0" smtClean="0"/>
              <a:t>Na území Gelnice boli šachty: Michal, Matej, Leopold, Kliment, Terézia a Jozef</a:t>
            </a:r>
          </a:p>
          <a:p>
            <a:r>
              <a:rPr lang="sk-SK" sz="1400" dirty="0" smtClean="0"/>
              <a:t>Dokopy 30 šachiet v malej </a:t>
            </a:r>
            <a:r>
              <a:rPr lang="sk-SK" sz="1400" dirty="0" err="1" smtClean="0"/>
              <a:t>vdialenosti</a:t>
            </a:r>
            <a:endParaRPr lang="sk-SK" sz="1400" dirty="0" smtClean="0"/>
          </a:p>
          <a:p>
            <a:r>
              <a:rPr lang="sk-SK" sz="1400" dirty="0" err="1" smtClean="0"/>
              <a:t>Máriahuta</a:t>
            </a:r>
            <a:r>
              <a:rPr lang="sk-SK" sz="1400" dirty="0" smtClean="0"/>
              <a:t>- pre svoju polohu- stredisko banských revírov</a:t>
            </a:r>
            <a:endParaRPr lang="sk-SK" sz="1400" dirty="0"/>
          </a:p>
        </p:txBody>
      </p:sp>
      <p:pic>
        <p:nvPicPr>
          <p:cNvPr id="4" name="Obrázok 3" descr="272369858_4901826439900619_6651540094251339648_n.jpg"/>
          <p:cNvPicPr>
            <a:picLocks noChangeAspect="1"/>
          </p:cNvPicPr>
          <p:nvPr/>
        </p:nvPicPr>
        <p:blipFill>
          <a:blip r:embed="rId2" cstate="print"/>
          <a:srcRect l="1763" r="-482" b="11983"/>
          <a:stretch>
            <a:fillRect/>
          </a:stretch>
        </p:blipFill>
        <p:spPr>
          <a:xfrm>
            <a:off x="971600" y="3356992"/>
            <a:ext cx="4032448" cy="2345187"/>
          </a:xfrm>
          <a:prstGeom prst="rect">
            <a:avLst/>
          </a:prstGeom>
        </p:spPr>
      </p:pic>
      <p:pic>
        <p:nvPicPr>
          <p:cNvPr id="5" name="Obrázok 4" descr="272627716_4901948079888455_384026427185675274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645024"/>
            <a:ext cx="2376264" cy="1534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Rudná oblasť Gelnica- Mária Huta- Žakarovce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Gelnickí baníci- </a:t>
            </a:r>
            <a:r>
              <a:rPr lang="sk-SK" sz="1400" dirty="0" err="1" smtClean="0"/>
              <a:t>Klippberg</a:t>
            </a:r>
            <a:r>
              <a:rPr lang="sk-SK" sz="1400" dirty="0" smtClean="0"/>
              <a:t>- ortuťové žily= Rumelka</a:t>
            </a:r>
          </a:p>
          <a:p>
            <a:r>
              <a:rPr lang="sk-SK" sz="1400" dirty="0" smtClean="0"/>
              <a:t>Hlavným predmetom ťažby v Žakarovciach- železné rudy a rudy neželezných kovov (meď, ortuť, striebro)</a:t>
            </a:r>
          </a:p>
          <a:p>
            <a:endParaRPr lang="sk-SK" sz="1400" dirty="0"/>
          </a:p>
        </p:txBody>
      </p:sp>
      <p:pic>
        <p:nvPicPr>
          <p:cNvPr id="4" name="Obrázok 3" descr="272443829_4915541588529104_4158665099641849103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80929"/>
            <a:ext cx="4248472" cy="2912680"/>
          </a:xfrm>
          <a:prstGeom prst="rect">
            <a:avLst/>
          </a:prstGeom>
        </p:spPr>
      </p:pic>
      <p:pic>
        <p:nvPicPr>
          <p:cNvPr id="5" name="Obrázok 4" descr="stiahnuť (9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780928"/>
            <a:ext cx="2376264" cy="26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Najstaršia ozubnicová železnica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1884- ozubnicová železnica medzi pražiacimi pecami v </a:t>
            </a:r>
            <a:r>
              <a:rPr lang="sk-SK" sz="1400" dirty="0" err="1" smtClean="0"/>
              <a:t>Mariahute</a:t>
            </a:r>
            <a:r>
              <a:rPr lang="sk-SK" sz="1400" dirty="0" smtClean="0"/>
              <a:t> a baňou Zuzana v Žakarovciach</a:t>
            </a:r>
          </a:p>
          <a:p>
            <a:r>
              <a:rPr lang="sk-SK" sz="1400" dirty="0" smtClean="0"/>
              <a:t>Celková dĺžka zubačky bola 3875 metrov</a:t>
            </a:r>
          </a:p>
          <a:p>
            <a:r>
              <a:rPr lang="sk-SK" sz="1400" dirty="0" smtClean="0"/>
              <a:t>Železnica prekonávala výškový rozdiel 233 metrov</a:t>
            </a:r>
          </a:p>
          <a:p>
            <a:r>
              <a:rPr lang="sk-SK" sz="1400" dirty="0" smtClean="0"/>
              <a:t>Doprava sa začala v roku 1885 a skončila o 13 rokov neskôr </a:t>
            </a:r>
          </a:p>
          <a:p>
            <a:r>
              <a:rPr lang="sk-SK" sz="1400" dirty="0" smtClean="0"/>
              <a:t>Tak prvá a najstaršia zubačka na území vtedajšieho Uhorska zaznamenala ďalšie </a:t>
            </a:r>
            <a:r>
              <a:rPr lang="sk-SK" sz="1400" dirty="0" err="1" smtClean="0"/>
              <a:t>prvensto</a:t>
            </a:r>
            <a:r>
              <a:rPr lang="sk-SK" sz="1400" dirty="0" smtClean="0"/>
              <a:t>- najkratšiu životnosť</a:t>
            </a:r>
            <a:endParaRPr lang="sk-SK" sz="1400" dirty="0"/>
          </a:p>
        </p:txBody>
      </p:sp>
      <p:pic>
        <p:nvPicPr>
          <p:cNvPr id="5" name="Obrázok 4" descr="SPIKO_zakarovska_zubacka_2_180912_ARCHIV-r360_r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472498"/>
            <a:ext cx="3312368" cy="2156419"/>
          </a:xfrm>
          <a:prstGeom prst="rect">
            <a:avLst/>
          </a:prstGeom>
        </p:spPr>
      </p:pic>
      <p:pic>
        <p:nvPicPr>
          <p:cNvPr id="6" name="Obrázok 5" descr="SPIKO_zakarovska_zubacka_1_180912_ARCHIV-r456_res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356992"/>
            <a:ext cx="2793051" cy="21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281</TotalTime>
  <Words>524</Words>
  <Application>Microsoft Office PowerPoint</Application>
  <PresentationFormat>Prezentácia na obrazovke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Aspekt</vt:lpstr>
      <vt:lpstr>Dejiny baníctva v regióne Hnileckej doliny</vt:lpstr>
      <vt:lpstr>Gelnický región</vt:lpstr>
      <vt:lpstr>Začiatky baníctva </vt:lpstr>
      <vt:lpstr>Gelnica</vt:lpstr>
      <vt:lpstr>Gelnica- významný banský revír </vt:lpstr>
      <vt:lpstr>Banský skanzen a štôlňa Jozef</vt:lpstr>
      <vt:lpstr>Rudná oblasť Gelnica- Slovinky- Helcmanovce</vt:lpstr>
      <vt:lpstr>Rudná oblasť Gelnica- Mária Huta- Žakarovce</vt:lpstr>
      <vt:lpstr>Najstaršia ozubnicová železnica</vt:lpstr>
      <vt:lpstr>Smolník</vt:lpstr>
      <vt:lpstr>Úpadok baníctva v Smolníku</vt:lpstr>
      <vt:lpstr>Ukončenie ťažby v Gelnici</vt:lpstr>
      <vt:lpstr>Banské symboly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Používateľ systému Windows</dc:creator>
  <cp:lastModifiedBy>Používateľ systému Windows</cp:lastModifiedBy>
  <cp:revision>28</cp:revision>
  <dcterms:created xsi:type="dcterms:W3CDTF">2022-02-14T17:21:13Z</dcterms:created>
  <dcterms:modified xsi:type="dcterms:W3CDTF">2022-02-16T21:05:18Z</dcterms:modified>
</cp:coreProperties>
</file>