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C701152-8672-469A-972E-D42C24CFE839}" type="datetimeFigureOut">
              <a:rPr lang="sk-SK" smtClean="0"/>
              <a:t>23. 1. 2013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2599A13-3027-4159-99EE-67C594036546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701152-8672-469A-972E-D42C24CFE839}" type="datetimeFigureOut">
              <a:rPr lang="sk-SK" smtClean="0"/>
              <a:t>23. 1. 2013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599A13-3027-4159-99EE-67C59403654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C701152-8672-469A-972E-D42C24CFE839}" type="datetimeFigureOut">
              <a:rPr lang="sk-SK" smtClean="0"/>
              <a:t>23. 1. 2013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2599A13-3027-4159-99EE-67C59403654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701152-8672-469A-972E-D42C24CFE839}" type="datetimeFigureOut">
              <a:rPr lang="sk-SK" smtClean="0"/>
              <a:t>23. 1. 2013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599A13-3027-4159-99EE-67C59403654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C701152-8672-469A-972E-D42C24CFE839}" type="datetimeFigureOut">
              <a:rPr lang="sk-SK" smtClean="0"/>
              <a:t>23. 1. 2013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2599A13-3027-4159-99EE-67C594036546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701152-8672-469A-972E-D42C24CFE839}" type="datetimeFigureOut">
              <a:rPr lang="sk-SK" smtClean="0"/>
              <a:t>23. 1. 2013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599A13-3027-4159-99EE-67C59403654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701152-8672-469A-972E-D42C24CFE839}" type="datetimeFigureOut">
              <a:rPr lang="sk-SK" smtClean="0"/>
              <a:t>23. 1. 2013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599A13-3027-4159-99EE-67C59403654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701152-8672-469A-972E-D42C24CFE839}" type="datetimeFigureOut">
              <a:rPr lang="sk-SK" smtClean="0"/>
              <a:t>23. 1. 2013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599A13-3027-4159-99EE-67C59403654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C701152-8672-469A-972E-D42C24CFE839}" type="datetimeFigureOut">
              <a:rPr lang="sk-SK" smtClean="0"/>
              <a:t>23. 1. 2013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599A13-3027-4159-99EE-67C59403654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701152-8672-469A-972E-D42C24CFE839}" type="datetimeFigureOut">
              <a:rPr lang="sk-SK" smtClean="0"/>
              <a:t>23. 1. 2013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599A13-3027-4159-99EE-67C59403654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701152-8672-469A-972E-D42C24CFE839}" type="datetimeFigureOut">
              <a:rPr lang="sk-SK" smtClean="0"/>
              <a:t>23. 1. 2013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599A13-3027-4159-99EE-67C594036546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C701152-8672-469A-972E-D42C24CFE839}" type="datetimeFigureOut">
              <a:rPr lang="sk-SK" smtClean="0"/>
              <a:t>23. 1. 2013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2599A13-3027-4159-99EE-67C594036546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PERCENTÁ  a TROJČLENKA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Mgr. Z. Burzová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154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Pri riešení slovných úloh použi trojčlenku.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2011680"/>
            <a:ext cx="7239000" cy="4846320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FF0000"/>
                </a:solidFill>
              </a:rPr>
              <a:t>Základ je vždy 100% </a:t>
            </a:r>
          </a:p>
          <a:p>
            <a:r>
              <a:rPr lang="sk-SK" sz="3600" b="1" dirty="0" smtClean="0">
                <a:solidFill>
                  <a:srgbClr val="0070C0"/>
                </a:solidFill>
              </a:rPr>
              <a:t>Percentová časť a počet percent sú pri pevnom základe priamo úmerné veličiny.</a:t>
            </a:r>
          </a:p>
          <a:p>
            <a:r>
              <a:rPr lang="sk-SK" sz="3600" b="1" dirty="0" smtClean="0"/>
              <a:t>Pri riešení úloh s percentami môžeme použiť TROJČLENKU</a:t>
            </a:r>
            <a:endParaRPr lang="sk-SK" sz="3600" b="1" dirty="0"/>
          </a:p>
        </p:txBody>
      </p:sp>
    </p:spTree>
    <p:extLst>
      <p:ext uri="{BB962C8B-B14F-4D97-AF65-F5344CB8AC3E}">
        <p14:creationId xmlns:p14="http://schemas.microsoft.com/office/powerpoint/2010/main" val="28663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239000" cy="1575048"/>
          </a:xfrm>
          <a:solidFill>
            <a:schemeClr val="tx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Bronz je zliatina medi a cínu. Koľko cínu je v 3,6 kg bronzu, ak bronz obsahuje 15% cínu?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844824"/>
            <a:ext cx="7239000" cy="4846320"/>
          </a:xfrm>
        </p:spPr>
        <p:txBody>
          <a:bodyPr/>
          <a:lstStyle/>
          <a:p>
            <a:r>
              <a:rPr lang="sk-SK" dirty="0" smtClean="0"/>
              <a:t>Nájdi základ v slovnej úlohe.</a:t>
            </a:r>
          </a:p>
          <a:p>
            <a:r>
              <a:rPr lang="sk-SK" dirty="0" smtClean="0"/>
              <a:t>Zapíš trojčlenku : ( priama úmernosť )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dirty="0" smtClean="0"/>
              <a:t>	</a:t>
            </a:r>
            <a:r>
              <a:rPr lang="sk-SK" dirty="0" smtClean="0">
                <a:solidFill>
                  <a:srgbClr val="0070C0"/>
                </a:solidFill>
              </a:rPr>
              <a:t>100 %........3,6 kg bronzu</a:t>
            </a:r>
          </a:p>
          <a:p>
            <a:pPr marL="0" indent="0">
              <a:buNone/>
            </a:pP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sk-SK" dirty="0" smtClean="0">
                <a:solidFill>
                  <a:srgbClr val="0070C0"/>
                </a:solidFill>
              </a:rPr>
              <a:t>          </a:t>
            </a:r>
            <a:r>
              <a:rPr lang="sk-SK" u="sng" dirty="0" smtClean="0">
                <a:solidFill>
                  <a:srgbClr val="0070C0"/>
                </a:solidFill>
              </a:rPr>
              <a:t>15 % ..........x kg cínu</a:t>
            </a:r>
          </a:p>
          <a:p>
            <a:pPr marL="0" indent="0">
              <a:buNone/>
            </a:pPr>
            <a:r>
              <a:rPr lang="sk-SK" dirty="0" smtClean="0"/>
              <a:t>		</a:t>
            </a:r>
            <a:r>
              <a:rPr lang="sk-SK" dirty="0" smtClean="0">
                <a:solidFill>
                  <a:srgbClr val="FF0000"/>
                </a:solidFill>
              </a:rPr>
              <a:t>x = </a:t>
            </a:r>
            <a:r>
              <a:rPr lang="sk-SK" u="sng" dirty="0" smtClean="0">
                <a:solidFill>
                  <a:srgbClr val="FF0000"/>
                </a:solidFill>
              </a:rPr>
              <a:t>15 . 3,6</a:t>
            </a:r>
          </a:p>
          <a:p>
            <a:pPr marL="0" indent="0">
              <a:buNone/>
            </a:pPr>
            <a:r>
              <a:rPr lang="sk-SK" dirty="0">
                <a:solidFill>
                  <a:srgbClr val="FF0000"/>
                </a:solidFill>
              </a:rPr>
              <a:t>	</a:t>
            </a:r>
            <a:r>
              <a:rPr lang="sk-SK" dirty="0" smtClean="0">
                <a:solidFill>
                  <a:srgbClr val="FF0000"/>
                </a:solidFill>
              </a:rPr>
              <a:t>		100</a:t>
            </a:r>
          </a:p>
          <a:p>
            <a:pPr marL="0" indent="0">
              <a:buNone/>
            </a:pPr>
            <a:r>
              <a:rPr lang="sk-SK" dirty="0">
                <a:solidFill>
                  <a:srgbClr val="FF0000"/>
                </a:solidFill>
              </a:rPr>
              <a:t>	</a:t>
            </a:r>
            <a:r>
              <a:rPr lang="sk-SK" dirty="0" smtClean="0">
                <a:solidFill>
                  <a:srgbClr val="FF0000"/>
                </a:solidFill>
              </a:rPr>
              <a:t>	</a:t>
            </a:r>
            <a:r>
              <a:rPr lang="sk-SK" b="1" dirty="0" smtClean="0">
                <a:solidFill>
                  <a:srgbClr val="FF0000"/>
                </a:solidFill>
              </a:rPr>
              <a:t>x = 0,54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V 3,6kg bronzu je 0,54 kg cínu.</a:t>
            </a:r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2123728" y="5085184"/>
            <a:ext cx="158417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5551532" y="2852936"/>
            <a:ext cx="273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Pri trojčlenke </a:t>
            </a:r>
            <a:r>
              <a:rPr lang="sk-SK" sz="2400" b="1" dirty="0" err="1" smtClean="0">
                <a:solidFill>
                  <a:srgbClr val="FF0000"/>
                </a:solidFill>
              </a:rPr>
              <a:t>skríža</a:t>
            </a:r>
            <a:r>
              <a:rPr lang="sk-SK" sz="2400" b="1" dirty="0" smtClean="0">
                <a:solidFill>
                  <a:srgbClr val="FF0000"/>
                </a:solidFill>
              </a:rPr>
              <a:t> vynásobíme dve čísla a vydelíme tretím !</a:t>
            </a:r>
            <a:endParaRPr lang="sk-SK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58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424936" cy="1575048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sk-SK" sz="3200" dirty="0" smtClean="0"/>
              <a:t>Železná ruda obsahuje 35 % železa. Koľko železa sa získa roztavením 300 ton železnej rudy?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047654"/>
            <a:ext cx="7239000" cy="4846320"/>
          </a:xfrm>
        </p:spPr>
        <p:txBody>
          <a:bodyPr/>
          <a:lstStyle/>
          <a:p>
            <a:r>
              <a:rPr lang="sk-SK" i="1" dirty="0" smtClean="0"/>
              <a:t>Riešenie: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b="1" dirty="0" smtClean="0">
                <a:solidFill>
                  <a:srgbClr val="0070C0"/>
                </a:solidFill>
              </a:rPr>
              <a:t>100 % ........300 ton železnej rudy</a:t>
            </a:r>
          </a:p>
          <a:p>
            <a:pPr marL="0" indent="0">
              <a:buNone/>
            </a:pPr>
            <a:r>
              <a:rPr lang="sk-SK" b="1" dirty="0">
                <a:solidFill>
                  <a:srgbClr val="0070C0"/>
                </a:solidFill>
              </a:rPr>
              <a:t> </a:t>
            </a:r>
            <a:r>
              <a:rPr lang="sk-SK" b="1" dirty="0" smtClean="0">
                <a:solidFill>
                  <a:srgbClr val="0070C0"/>
                </a:solidFill>
              </a:rPr>
              <a:t>          </a:t>
            </a:r>
            <a:r>
              <a:rPr lang="sk-SK" b="1" u="sng" dirty="0" smtClean="0">
                <a:solidFill>
                  <a:srgbClr val="0070C0"/>
                </a:solidFill>
              </a:rPr>
              <a:t> 35 %...........x ton železa</a:t>
            </a:r>
          </a:p>
          <a:p>
            <a:pPr marL="0" indent="0">
              <a:buNone/>
            </a:pPr>
            <a:r>
              <a:rPr lang="sk-SK" dirty="0" smtClean="0"/>
              <a:t>		</a:t>
            </a:r>
            <a:r>
              <a:rPr lang="sk-SK" dirty="0" smtClean="0">
                <a:solidFill>
                  <a:srgbClr val="FF0000"/>
                </a:solidFill>
              </a:rPr>
              <a:t>x = </a:t>
            </a:r>
            <a:r>
              <a:rPr lang="sk-SK" u="sng" dirty="0" smtClean="0">
                <a:solidFill>
                  <a:srgbClr val="FF0000"/>
                </a:solidFill>
              </a:rPr>
              <a:t>35 . 300</a:t>
            </a:r>
          </a:p>
          <a:p>
            <a:pPr marL="0" indent="0">
              <a:buNone/>
            </a:pPr>
            <a:r>
              <a:rPr lang="sk-SK" dirty="0">
                <a:solidFill>
                  <a:srgbClr val="FF0000"/>
                </a:solidFill>
              </a:rPr>
              <a:t>	</a:t>
            </a:r>
            <a:r>
              <a:rPr lang="sk-SK" dirty="0" smtClean="0">
                <a:solidFill>
                  <a:srgbClr val="FF0000"/>
                </a:solidFill>
              </a:rPr>
              <a:t>		100</a:t>
            </a:r>
          </a:p>
          <a:p>
            <a:pPr marL="0" indent="0">
              <a:buNone/>
            </a:pPr>
            <a:r>
              <a:rPr lang="sk-SK" dirty="0">
                <a:solidFill>
                  <a:srgbClr val="FF0000"/>
                </a:solidFill>
              </a:rPr>
              <a:t>	</a:t>
            </a:r>
            <a:r>
              <a:rPr lang="sk-SK" dirty="0" smtClean="0">
                <a:solidFill>
                  <a:srgbClr val="FF0000"/>
                </a:solidFill>
              </a:rPr>
              <a:t>	</a:t>
            </a:r>
            <a:r>
              <a:rPr lang="sk-SK" b="1" dirty="0" smtClean="0"/>
              <a:t>x = 105 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 smtClean="0">
                <a:solidFill>
                  <a:srgbClr val="0070C0"/>
                </a:solidFill>
              </a:rPr>
              <a:t>Roztavením 300 ton železnej rudy sa získa </a:t>
            </a:r>
            <a:r>
              <a:rPr lang="sk-SK" dirty="0" smtClean="0"/>
              <a:t>105 ton železa.</a:t>
            </a:r>
            <a:endParaRPr lang="sk-SK" dirty="0"/>
          </a:p>
        </p:txBody>
      </p:sp>
      <p:sp>
        <p:nvSpPr>
          <p:cNvPr id="5" name="Ovál 4"/>
          <p:cNvSpPr/>
          <p:nvPr/>
        </p:nvSpPr>
        <p:spPr>
          <a:xfrm>
            <a:off x="2157530" y="4365104"/>
            <a:ext cx="158417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982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239000" cy="2079104"/>
          </a:xfrm>
          <a:solidFill>
            <a:schemeClr val="tx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DO </a:t>
            </a:r>
            <a:r>
              <a:rPr lang="sk-SK" dirty="0" smtClean="0"/>
              <a:t>základnej školy chodí 216 dievčat, čo je 54 % všetkých žiakov. Koľko všetkých žiakov navštevuje školu?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492896"/>
            <a:ext cx="7239000" cy="4846320"/>
          </a:xfrm>
        </p:spPr>
        <p:txBody>
          <a:bodyPr/>
          <a:lstStyle/>
          <a:p>
            <a:r>
              <a:rPr lang="sk-SK" dirty="0" smtClean="0"/>
              <a:t>Riešenie :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b="1" dirty="0" smtClean="0">
                <a:solidFill>
                  <a:srgbClr val="0070C0"/>
                </a:solidFill>
              </a:rPr>
              <a:t>54 % .........216 dievčat</a:t>
            </a:r>
          </a:p>
          <a:p>
            <a:pPr marL="0" indent="0">
              <a:buNone/>
            </a:pPr>
            <a:r>
              <a:rPr lang="sk-SK" b="1" dirty="0">
                <a:solidFill>
                  <a:srgbClr val="0070C0"/>
                </a:solidFill>
              </a:rPr>
              <a:t>	</a:t>
            </a:r>
            <a:r>
              <a:rPr lang="sk-SK" b="1" u="sng" dirty="0" smtClean="0">
                <a:solidFill>
                  <a:srgbClr val="0070C0"/>
                </a:solidFill>
              </a:rPr>
              <a:t>100 % ..........x všetkých žiakov</a:t>
            </a:r>
          </a:p>
          <a:p>
            <a:pPr marL="0" indent="0">
              <a:buNone/>
            </a:pPr>
            <a:r>
              <a:rPr lang="sk-SK" b="1" dirty="0">
                <a:solidFill>
                  <a:srgbClr val="0070C0"/>
                </a:solidFill>
              </a:rPr>
              <a:t>	</a:t>
            </a:r>
            <a:r>
              <a:rPr lang="sk-SK" b="1" dirty="0" smtClean="0">
                <a:solidFill>
                  <a:srgbClr val="0070C0"/>
                </a:solidFill>
              </a:rPr>
              <a:t>	</a:t>
            </a:r>
            <a:r>
              <a:rPr lang="sk-SK" b="1" dirty="0" smtClean="0">
                <a:solidFill>
                  <a:srgbClr val="FF0000"/>
                </a:solidFill>
              </a:rPr>
              <a:t>x = </a:t>
            </a:r>
            <a:r>
              <a:rPr lang="sk-SK" b="1" u="sng" dirty="0" smtClean="0">
                <a:solidFill>
                  <a:srgbClr val="FF0000"/>
                </a:solidFill>
              </a:rPr>
              <a:t>100 . 216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		</a:t>
            </a:r>
            <a:r>
              <a:rPr lang="sk-SK" b="1" i="1" dirty="0" smtClean="0">
                <a:solidFill>
                  <a:srgbClr val="FF0000"/>
                </a:solidFill>
              </a:rPr>
              <a:t>	  </a:t>
            </a:r>
            <a:r>
              <a:rPr lang="sk-SK" b="1" dirty="0" smtClean="0">
                <a:solidFill>
                  <a:srgbClr val="FF0000"/>
                </a:solidFill>
              </a:rPr>
              <a:t>54</a:t>
            </a:r>
          </a:p>
          <a:p>
            <a:pPr marL="0" indent="0">
              <a:buNone/>
            </a:pPr>
            <a:r>
              <a:rPr lang="sk-SK" b="1" dirty="0">
                <a:solidFill>
                  <a:srgbClr val="FF0000"/>
                </a:solidFill>
              </a:rPr>
              <a:t>	</a:t>
            </a:r>
            <a:r>
              <a:rPr lang="sk-SK" b="1" dirty="0" smtClean="0">
                <a:solidFill>
                  <a:srgbClr val="FF0000"/>
                </a:solidFill>
              </a:rPr>
              <a:t>	x = 400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chemeClr val="accent2">
                    <a:lumMod val="50000"/>
                  </a:schemeClr>
                </a:solidFill>
              </a:rPr>
              <a:t>Školu navštevuje 400 všetkých žiakov. 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chemeClr val="accent2">
                    <a:lumMod val="50000"/>
                  </a:schemeClr>
                </a:solidFill>
              </a:rPr>
              <a:t>Z toho je 216 dievčat a zvyšok 184 sú chlapci.</a:t>
            </a:r>
          </a:p>
          <a:p>
            <a:pPr marL="0" indent="0">
              <a:buNone/>
            </a:pP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4" name="Ovál 3"/>
          <p:cNvSpPr/>
          <p:nvPr/>
        </p:nvSpPr>
        <p:spPr>
          <a:xfrm>
            <a:off x="2123728" y="4725144"/>
            <a:ext cx="158417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088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239000" cy="1719064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sk-SK" sz="2800" dirty="0" smtClean="0"/>
              <a:t>Behu na lyžiach sa zúčastnilo 80 pretekárov. Do cieľa už prišlo 32 pretekárov. Koľko percent pretekárov už prišlo do cieľa?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204864"/>
            <a:ext cx="7239000" cy="4846320"/>
          </a:xfrm>
        </p:spPr>
        <p:txBody>
          <a:bodyPr/>
          <a:lstStyle/>
          <a:p>
            <a:r>
              <a:rPr lang="sk-SK" i="1" dirty="0" smtClean="0"/>
              <a:t>Riešenie: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b="1" dirty="0" smtClean="0">
                <a:solidFill>
                  <a:srgbClr val="0070C0"/>
                </a:solidFill>
              </a:rPr>
              <a:t>100 %........80 pretekárov</a:t>
            </a:r>
          </a:p>
          <a:p>
            <a:pPr marL="0" indent="0">
              <a:buNone/>
            </a:pPr>
            <a:r>
              <a:rPr lang="sk-SK" b="1" dirty="0">
                <a:solidFill>
                  <a:srgbClr val="0070C0"/>
                </a:solidFill>
              </a:rPr>
              <a:t>	</a:t>
            </a:r>
            <a:r>
              <a:rPr lang="sk-SK" b="1" u="sng" dirty="0" smtClean="0">
                <a:solidFill>
                  <a:srgbClr val="0070C0"/>
                </a:solidFill>
              </a:rPr>
              <a:t>x %...........32 pretekárov v cieli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	</a:t>
            </a:r>
            <a:r>
              <a:rPr lang="sk-SK" dirty="0" smtClean="0">
                <a:solidFill>
                  <a:srgbClr val="FF0000"/>
                </a:solidFill>
              </a:rPr>
              <a:t>x = </a:t>
            </a:r>
            <a:r>
              <a:rPr lang="sk-SK" u="sng" dirty="0" smtClean="0">
                <a:solidFill>
                  <a:srgbClr val="FF0000"/>
                </a:solidFill>
              </a:rPr>
              <a:t>32 . 100</a:t>
            </a:r>
          </a:p>
          <a:p>
            <a:pPr marL="0" indent="0">
              <a:buNone/>
            </a:pPr>
            <a:r>
              <a:rPr lang="sk-SK" dirty="0">
                <a:solidFill>
                  <a:srgbClr val="FF0000"/>
                </a:solidFill>
              </a:rPr>
              <a:t>	</a:t>
            </a:r>
            <a:r>
              <a:rPr lang="sk-SK" dirty="0" smtClean="0">
                <a:solidFill>
                  <a:srgbClr val="FF0000"/>
                </a:solidFill>
              </a:rPr>
              <a:t>		80</a:t>
            </a:r>
          </a:p>
          <a:p>
            <a:pPr marL="0" indent="0">
              <a:buNone/>
            </a:pPr>
            <a:r>
              <a:rPr lang="sk-SK" dirty="0">
                <a:solidFill>
                  <a:srgbClr val="FF0000"/>
                </a:solidFill>
              </a:rPr>
              <a:t>	</a:t>
            </a:r>
            <a:r>
              <a:rPr lang="sk-SK" dirty="0" smtClean="0">
                <a:solidFill>
                  <a:srgbClr val="FF0000"/>
                </a:solidFill>
              </a:rPr>
              <a:t>	</a:t>
            </a:r>
            <a:r>
              <a:rPr lang="sk-SK" b="1" dirty="0" smtClean="0">
                <a:solidFill>
                  <a:srgbClr val="FF0000"/>
                </a:solidFill>
              </a:rPr>
              <a:t>x = 40 %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Do cieľa prišlo 40 % pretekárov.</a:t>
            </a:r>
            <a:endParaRPr lang="sk-SK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Ovál 3"/>
          <p:cNvSpPr/>
          <p:nvPr/>
        </p:nvSpPr>
        <p:spPr>
          <a:xfrm>
            <a:off x="2159264" y="4509120"/>
            <a:ext cx="158417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589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sk-SK" sz="2800" dirty="0" smtClean="0"/>
              <a:t>Koľko percent vody z minerálneho prameňa sa využíva, ak z každých 5 000 litrov naplnia  2 800 litrových fliaš?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i="1" dirty="0" smtClean="0"/>
              <a:t>Riešenie: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b="1" dirty="0" smtClean="0">
                <a:solidFill>
                  <a:srgbClr val="0070C0"/>
                </a:solidFill>
              </a:rPr>
              <a:t>100 % ......... 5 000 l vody</a:t>
            </a:r>
          </a:p>
          <a:p>
            <a:pPr marL="0" indent="0">
              <a:buNone/>
            </a:pPr>
            <a:r>
              <a:rPr lang="sk-SK" b="1" dirty="0">
                <a:solidFill>
                  <a:srgbClr val="0070C0"/>
                </a:solidFill>
              </a:rPr>
              <a:t>	</a:t>
            </a:r>
            <a:r>
              <a:rPr lang="sk-SK" b="1" u="sng" dirty="0" smtClean="0">
                <a:solidFill>
                  <a:srgbClr val="0070C0"/>
                </a:solidFill>
              </a:rPr>
              <a:t>    x % ..........2 800 l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	</a:t>
            </a:r>
            <a:r>
              <a:rPr lang="sk-SK" dirty="0" smtClean="0">
                <a:solidFill>
                  <a:srgbClr val="FF0000"/>
                </a:solidFill>
              </a:rPr>
              <a:t>x = </a:t>
            </a:r>
            <a:r>
              <a:rPr lang="sk-SK" u="sng" dirty="0" smtClean="0">
                <a:solidFill>
                  <a:srgbClr val="FF0000"/>
                </a:solidFill>
              </a:rPr>
              <a:t>2 800 . 100</a:t>
            </a:r>
          </a:p>
          <a:p>
            <a:pPr marL="0" indent="0">
              <a:buNone/>
            </a:pPr>
            <a:r>
              <a:rPr lang="sk-SK" dirty="0">
                <a:solidFill>
                  <a:srgbClr val="FF0000"/>
                </a:solidFill>
              </a:rPr>
              <a:t>	</a:t>
            </a:r>
            <a:r>
              <a:rPr lang="sk-SK" dirty="0" smtClean="0">
                <a:solidFill>
                  <a:srgbClr val="FF0000"/>
                </a:solidFill>
              </a:rPr>
              <a:t>		5 000</a:t>
            </a:r>
          </a:p>
          <a:p>
            <a:pPr marL="0" indent="0">
              <a:buNone/>
            </a:pPr>
            <a:r>
              <a:rPr lang="sk-SK" dirty="0">
                <a:solidFill>
                  <a:srgbClr val="FF0000"/>
                </a:solidFill>
              </a:rPr>
              <a:t>	</a:t>
            </a:r>
            <a:r>
              <a:rPr lang="sk-SK" dirty="0" smtClean="0">
                <a:solidFill>
                  <a:srgbClr val="FF0000"/>
                </a:solidFill>
              </a:rPr>
              <a:t>	</a:t>
            </a:r>
            <a:r>
              <a:rPr lang="sk-SK" b="1" dirty="0" smtClean="0">
                <a:solidFill>
                  <a:srgbClr val="FF0000"/>
                </a:solidFill>
              </a:rPr>
              <a:t>x = 56 %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7030A0"/>
                </a:solidFill>
              </a:rPr>
              <a:t>Minerálny prameň sa využíva na 56 % .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4" name="Ovál 3"/>
          <p:cNvSpPr/>
          <p:nvPr/>
        </p:nvSpPr>
        <p:spPr>
          <a:xfrm>
            <a:off x="2123728" y="3861048"/>
            <a:ext cx="158417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3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239000" cy="626328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 algn="ctr"/>
            <a:r>
              <a:rPr lang="sk-SK" dirty="0" smtClean="0"/>
              <a:t>Samostatná práca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52736"/>
            <a:ext cx="7239000" cy="5403000"/>
          </a:xfrm>
        </p:spPr>
        <p:txBody>
          <a:bodyPr/>
          <a:lstStyle/>
          <a:p>
            <a:r>
              <a:rPr lang="sk-SK" dirty="0" smtClean="0"/>
              <a:t>1. Cena dovolenky na horách pre štvorčlennú rodinu je 400 €. Koľko percent tvorí záloha, ak treba zaplatiť 300€ ?</a:t>
            </a:r>
          </a:p>
          <a:p>
            <a:pPr marL="0" indent="0">
              <a:buNone/>
            </a:pPr>
            <a:r>
              <a:rPr lang="sk-SK" dirty="0" smtClean="0"/>
              <a:t>	</a:t>
            </a:r>
          </a:p>
          <a:p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2. Na zhotovenie plechovej nádoby sme potrebovali 320 m</a:t>
            </a:r>
            <a:r>
              <a:rPr lang="sk-SK" baseline="30000" dirty="0" smtClean="0"/>
              <a:t>2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 plechu. 5% z tohto materiálu tvoril odpad. Koľko m</a:t>
            </a:r>
            <a:r>
              <a:rPr lang="sk-SK" baseline="30000" dirty="0" smtClean="0"/>
              <a:t>2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 tvoril odpad?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>
                <a:solidFill>
                  <a:srgbClr val="00B0F0"/>
                </a:solidFill>
              </a:rPr>
              <a:t>3. Pán Slovák si našetril 450 €, čo je 15 % z ceny nového auta. Koľko stojí nové auto?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5940151" y="1916832"/>
            <a:ext cx="1704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sk-SK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5 %</a:t>
            </a:r>
            <a:endParaRPr lang="sk-SK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5844171" y="3817241"/>
            <a:ext cx="206659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 m</a:t>
            </a:r>
            <a:r>
              <a:rPr lang="sk-SK" sz="5400" baseline="30000" dirty="0" smtClean="0"/>
              <a:t>2</a:t>
            </a:r>
            <a:endParaRPr lang="sk-SK" sz="5400" dirty="0"/>
          </a:p>
          <a:p>
            <a:pPr algn="ctr"/>
            <a:endParaRPr lang="sk-SK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5148064" y="5589240"/>
            <a:ext cx="2674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3 000 €</a:t>
            </a:r>
            <a:endParaRPr lang="sk-SK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113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239000" cy="626328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 algn="ctr"/>
            <a:r>
              <a:rPr lang="sk-SK" dirty="0" smtClean="0"/>
              <a:t>Domáca úloha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52736"/>
            <a:ext cx="7239000" cy="5403000"/>
          </a:xfrm>
        </p:spPr>
        <p:txBody>
          <a:bodyPr/>
          <a:lstStyle/>
          <a:p>
            <a:r>
              <a:rPr lang="sk-SK" dirty="0" smtClean="0"/>
              <a:t>1. Fotoaparát po zlacnení o 20 % stál 112€.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Koľko stál pred zlacnením? O koľko eur       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zlacnel?</a:t>
            </a:r>
          </a:p>
          <a:p>
            <a:pPr marL="0" indent="0">
              <a:buNone/>
            </a:pPr>
            <a:r>
              <a:rPr lang="sk-SK" dirty="0" smtClean="0"/>
              <a:t>	</a:t>
            </a:r>
          </a:p>
          <a:p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2. Z 5 kg čierneho chleba je 3,8 kg múky. Koľko percent hmotnosti chleba predstavuje múka?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>
                <a:solidFill>
                  <a:srgbClr val="00B0F0"/>
                </a:solidFill>
              </a:rPr>
              <a:t>3. Obsah </a:t>
            </a:r>
            <a:r>
              <a:rPr lang="sk-SK" dirty="0" smtClean="0">
                <a:solidFill>
                  <a:srgbClr val="00B0F0"/>
                </a:solidFill>
              </a:rPr>
              <a:t>konzervy </a:t>
            </a:r>
            <a:r>
              <a:rPr lang="sk-SK" dirty="0" smtClean="0">
                <a:solidFill>
                  <a:srgbClr val="00B0F0"/>
                </a:solidFill>
              </a:rPr>
              <a:t>má hmotnosť 300 g. 85% hmotnosti obsahu tvorí mäso. Koľko gramov mäsa je v konzerve?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4713856" y="1916832"/>
            <a:ext cx="4156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140€, o 28€</a:t>
            </a:r>
            <a:endParaRPr lang="sk-SK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6025310" y="3817241"/>
            <a:ext cx="17043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76 %</a:t>
            </a:r>
            <a:endParaRPr lang="sk-SK" sz="5400" dirty="0"/>
          </a:p>
          <a:p>
            <a:pPr algn="ctr"/>
            <a:endParaRPr lang="sk-SK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5490305" y="5589240"/>
            <a:ext cx="1989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255 g</a:t>
            </a:r>
            <a:endParaRPr lang="sk-SK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56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135</TotalTime>
  <Words>244</Words>
  <Application>Microsoft Office PowerPoint</Application>
  <PresentationFormat>Prezentácia na obrazovke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Luxusný</vt:lpstr>
      <vt:lpstr>PERCENTÁ  a TROJČLENKA</vt:lpstr>
      <vt:lpstr>Pri riešení slovných úloh použi trojčlenku.</vt:lpstr>
      <vt:lpstr>Bronz je zliatina medi a cínu. Koľko cínu je v 3,6 kg bronzu, ak bronz obsahuje 15% cínu?</vt:lpstr>
      <vt:lpstr>Železná ruda obsahuje 35 % železa. Koľko železa sa získa roztavením 300 ton železnej rudy?</vt:lpstr>
      <vt:lpstr>DO základnej školy chodí 216 dievčat, čo je 54 % všetkých žiakov. Koľko všetkých žiakov navštevuje školu?</vt:lpstr>
      <vt:lpstr>Behu na lyžiach sa zúčastnilo 80 pretekárov. Do cieľa už prišlo 32 pretekárov. Koľko percent pretekárov už prišlo do cieľa?</vt:lpstr>
      <vt:lpstr>Koľko percent vody z minerálneho prameňa sa využíva, ak z každých 5 000 litrov naplnia  2 800 litrových fliaš?</vt:lpstr>
      <vt:lpstr>Samostatná práca</vt:lpstr>
      <vt:lpstr>Domáca úloha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PERCENTÁ  a TROJČLENKA</dc:title>
  <dc:creator>VI.C</dc:creator>
  <cp:lastModifiedBy>VI.C</cp:lastModifiedBy>
  <cp:revision>15</cp:revision>
  <dcterms:created xsi:type="dcterms:W3CDTF">2013-01-20T17:23:54Z</dcterms:created>
  <dcterms:modified xsi:type="dcterms:W3CDTF">2013-01-23T17:50:08Z</dcterms:modified>
</cp:coreProperties>
</file>