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ovenkaiová" initials="SLO" lastIdx="1" clrIdx="0">
    <p:extLst>
      <p:ext uri="{19B8F6BF-5375-455C-9EA6-DF929625EA0E}">
        <p15:presenceInfo xmlns:p15="http://schemas.microsoft.com/office/powerpoint/2012/main" userId="Slovenkaiová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6E88512-2CAE-462B-8AF3-C3CD76AAB798}" type="slidenum">
              <a:rPr lang="sk-SK" altLang="en-US"/>
              <a:pPr/>
              <a:t>‹#›</a:t>
            </a:fld>
            <a:endParaRPr lang="sk-S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3550-2974-4008-A752-D74BDF8DFB0D}" type="datetimeFigureOut">
              <a:rPr lang="sk-SK" smtClean="0"/>
              <a:pPr/>
              <a:t>6. 3. 2022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BC30-029B-42BD-8D41-59D97B2BE88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3068960"/>
            <a:ext cx="7272808" cy="158417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sk-SK" sz="6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Times New Roman"/>
                <a:ea typeface="+mn-ea"/>
                <a:cs typeface="Times New Roman"/>
              </a:rPr>
              <a:t>Kvadratické  nerovnice</a:t>
            </a:r>
            <a:br>
              <a:rPr lang="sk-SK" sz="6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Times New Roman"/>
                <a:ea typeface="+mn-ea"/>
                <a:cs typeface="Times New Roman"/>
              </a:rPr>
            </a:br>
            <a:endParaRPr lang="sk-SK" sz="6600" kern="10" dirty="0">
              <a:ln w="9525">
                <a:solidFill>
                  <a:srgbClr val="3366FF"/>
                </a:solidFill>
                <a:round/>
                <a:headEnd/>
                <a:tailEnd/>
              </a:ln>
              <a:solidFill>
                <a:srgbClr val="000080"/>
              </a:solidFill>
              <a:effectLst>
                <a:outerShdw dist="563972" dir="14049741" sx="125000" sy="125000" algn="tl" rotWithShape="0">
                  <a:srgbClr val="C7DFD3">
                    <a:alpha val="80000"/>
                  </a:srgbClr>
                </a:outerShdw>
              </a:effectLst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0" y="6237312"/>
            <a:ext cx="3419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 dirty="0"/>
              <a:t>RNDr. Anna </a:t>
            </a:r>
            <a:r>
              <a:rPr lang="sk-SK" sz="2000" b="1" dirty="0" err="1"/>
              <a:t>Slovenkaiová</a:t>
            </a:r>
            <a:endParaRPr lang="sk-SK" sz="2000" b="1" dirty="0"/>
          </a:p>
        </p:txBody>
      </p:sp>
      <p:pic>
        <p:nvPicPr>
          <p:cNvPr id="5" name="Picture 13" descr="MPj04394070000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72150" y="4005263"/>
            <a:ext cx="3371850" cy="2852737"/>
          </a:xfrm>
          <a:prstGeom prst="rect">
            <a:avLst/>
          </a:prstGeom>
          <a:noFill/>
        </p:spPr>
      </p:pic>
      <p:graphicFrame>
        <p:nvGraphicFramePr>
          <p:cNvPr id="6" name="Tabuľka 5"/>
          <p:cNvGraphicFramePr>
            <a:graphicFrameLocks noGrp="1"/>
          </p:cNvGraphicFramePr>
          <p:nvPr/>
        </p:nvGraphicFramePr>
        <p:xfrm>
          <a:off x="0" y="0"/>
          <a:ext cx="8964486" cy="2276872"/>
        </p:xfrm>
        <a:graphic>
          <a:graphicData uri="http://schemas.openxmlformats.org/drawingml/2006/table">
            <a:tbl>
              <a:tblPr/>
              <a:tblGrid>
                <a:gridCol w="175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9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467">
                <a:tc gridSpan="2"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Gymnázium, SNP 1, </a:t>
                      </a:r>
                      <a:b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</a:b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056 01 Gelnica</a:t>
                      </a:r>
                      <a:endParaRPr kumimoji="0" lang="sk-SK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Web: </a:t>
                      </a:r>
                      <a:r>
                        <a:rPr kumimoji="0" lang="sk-SK" sz="12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www.gymgl.sk</a:t>
                      </a: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sk-SK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sk-SK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   </a:t>
                      </a:r>
                      <a:endParaRPr kumimoji="0" lang="sk-SK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KĽÚČ K INOVATÍVNEMU VZDELÁVANIU</a:t>
                      </a:r>
                      <a:endParaRPr kumimoji="0" 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ITMS kód projektu: 26110130703</a:t>
                      </a:r>
                      <a:endParaRPr kumimoji="0" 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rázok 46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0" y="0"/>
            <a:ext cx="1619672" cy="1433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1" descr="agentura_cmyk"/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/>
          <a:stretch>
            <a:fillRect/>
          </a:stretch>
        </p:blipFill>
        <p:spPr bwMode="auto">
          <a:xfrm>
            <a:off x="1691680" y="0"/>
            <a:ext cx="5829975" cy="1412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7" y="0"/>
            <a:ext cx="1547664" cy="14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000" b="1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sz="4000" b="1">
                <a:solidFill>
                  <a:srgbClr val="FF0000"/>
                </a:solidFill>
                <a:latin typeface="Arial" charset="0"/>
                <a:cs typeface="Arial" charset="0"/>
              </a:rPr>
              <a:t>&lt;</a:t>
            </a:r>
            <a:r>
              <a:rPr lang="sk-SK" sz="4000" b="1">
                <a:solidFill>
                  <a:srgbClr val="FF0000"/>
                </a:solidFill>
                <a:latin typeface="Arial" charset="0"/>
              </a:rPr>
              <a:t> 0 </a:t>
            </a:r>
            <a:r>
              <a:rPr lang="sk-SK" sz="4000" b="1">
                <a:solidFill>
                  <a:schemeClr val="tx1"/>
                </a:solidFill>
                <a:latin typeface="Arial" charset="0"/>
              </a:rPr>
              <a:t>a zároveň</a:t>
            </a:r>
            <a:r>
              <a:rPr lang="sk-SK" sz="4000" b="1">
                <a:solidFill>
                  <a:srgbClr val="FF0000"/>
                </a:solidFill>
                <a:latin typeface="Arial" charset="0"/>
              </a:rPr>
              <a:t> D = 0</a:t>
            </a:r>
          </a:p>
        </p:txBody>
      </p:sp>
      <p:sp>
        <p:nvSpPr>
          <p:cNvPr id="372747" name="Rectangle 11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sk-SK" sz="3200"/>
              <a:t>ax</a:t>
            </a:r>
            <a:r>
              <a:rPr lang="sk-SK" sz="3200" baseline="30000"/>
              <a:t>2</a:t>
            </a:r>
            <a:r>
              <a:rPr lang="sk-SK" sz="3200"/>
              <a:t> + bx + c </a:t>
            </a:r>
            <a:r>
              <a:rPr lang="en-US" sz="3200">
                <a:cs typeface="Arial" charset="0"/>
              </a:rPr>
              <a:t>&gt;</a:t>
            </a:r>
            <a:r>
              <a:rPr lang="sk-SK" sz="3200"/>
              <a:t> 0</a:t>
            </a:r>
          </a:p>
        </p:txBody>
      </p:sp>
      <p:sp>
        <p:nvSpPr>
          <p:cNvPr id="372748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sz="3200"/>
              <a:t>ax</a:t>
            </a:r>
            <a:r>
              <a:rPr lang="sk-SK" sz="3200" baseline="30000"/>
              <a:t>2</a:t>
            </a:r>
            <a:r>
              <a:rPr lang="sk-SK" sz="3200"/>
              <a:t> + bx + c </a:t>
            </a:r>
            <a:r>
              <a:rPr lang="en-US" sz="3200">
                <a:cs typeface="Arial" charset="0"/>
              </a:rPr>
              <a:t>≥</a:t>
            </a:r>
            <a:r>
              <a:rPr lang="sk-SK" sz="3200"/>
              <a:t> 0</a:t>
            </a:r>
          </a:p>
        </p:txBody>
      </p:sp>
      <p:pic>
        <p:nvPicPr>
          <p:cNvPr id="372744" name="Picture 8" descr="parabola 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1550" y="2349500"/>
            <a:ext cx="2160588" cy="2738438"/>
          </a:xfrm>
          <a:noFill/>
          <a:ln/>
        </p:spPr>
      </p:pic>
      <p:pic>
        <p:nvPicPr>
          <p:cNvPr id="372745" name="Picture 9" descr="parabola 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292725" y="2349500"/>
            <a:ext cx="2159000" cy="2667000"/>
          </a:xfrm>
          <a:noFill/>
          <a:ln/>
        </p:spPr>
      </p:pic>
      <p:sp>
        <p:nvSpPr>
          <p:cNvPr id="372750" name="Text Box 14"/>
          <p:cNvSpPr txBox="1">
            <a:spLocks noChangeArrowheads="1"/>
          </p:cNvSpPr>
          <p:nvPr/>
        </p:nvSpPr>
        <p:spPr bwMode="auto">
          <a:xfrm>
            <a:off x="6011863" y="5291138"/>
            <a:ext cx="1873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sk-SK">
              <a:solidFill>
                <a:srgbClr val="FF0000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372751" name="Text Box 15"/>
          <p:cNvSpPr txBox="1">
            <a:spLocks noChangeArrowheads="1"/>
          </p:cNvSpPr>
          <p:nvPr/>
        </p:nvSpPr>
        <p:spPr bwMode="auto">
          <a:xfrm>
            <a:off x="1403350" y="5445125"/>
            <a:ext cx="1584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FF0000"/>
                </a:solidFill>
              </a:rPr>
              <a:t>P =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Ø</a:t>
            </a:r>
            <a:endParaRPr lang="sk-SK" sz="320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72752" name="Text Box 16"/>
          <p:cNvSpPr txBox="1">
            <a:spLocks noChangeArrowheads="1"/>
          </p:cNvSpPr>
          <p:nvPr/>
        </p:nvSpPr>
        <p:spPr bwMode="auto">
          <a:xfrm>
            <a:off x="5292725" y="5373688"/>
            <a:ext cx="2200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/>
          </a:p>
        </p:txBody>
      </p:sp>
      <p:sp>
        <p:nvSpPr>
          <p:cNvPr id="372753" name="Rectangle 17"/>
          <p:cNvSpPr>
            <a:spLocks noChangeArrowheads="1"/>
          </p:cNvSpPr>
          <p:nvPr/>
        </p:nvSpPr>
        <p:spPr bwMode="auto">
          <a:xfrm>
            <a:off x="5651500" y="5324475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FF0000"/>
                </a:solidFill>
              </a:rPr>
              <a:t>P = </a:t>
            </a:r>
            <a:r>
              <a:rPr lang="en-US" sz="3200">
                <a:solidFill>
                  <a:srgbClr val="FF0000"/>
                </a:solidFill>
              </a:rPr>
              <a:t>{</a:t>
            </a:r>
            <a:r>
              <a:rPr lang="sk-SK" sz="3200">
                <a:solidFill>
                  <a:srgbClr val="FF0000"/>
                </a:solidFill>
              </a:rPr>
              <a:t>x</a:t>
            </a:r>
            <a:r>
              <a:rPr lang="sk-SK" sz="3200" baseline="-25000">
                <a:solidFill>
                  <a:srgbClr val="FF0000"/>
                </a:solidFill>
              </a:rPr>
              <a:t>1</a:t>
            </a:r>
            <a:r>
              <a:rPr lang="en-US" sz="3200">
                <a:solidFill>
                  <a:srgbClr val="FF0000"/>
                </a:solidFill>
              </a:rPr>
              <a:t>}</a:t>
            </a:r>
            <a:endParaRPr lang="sk-SK" sz="3200">
              <a:solidFill>
                <a:srgbClr val="FF0000"/>
              </a:solidFill>
            </a:endParaRPr>
          </a:p>
        </p:txBody>
      </p:sp>
      <p:sp>
        <p:nvSpPr>
          <p:cNvPr id="372754" name="Oval 18"/>
          <p:cNvSpPr>
            <a:spLocks noChangeArrowheads="1"/>
          </p:cNvSpPr>
          <p:nvPr/>
        </p:nvSpPr>
        <p:spPr bwMode="auto">
          <a:xfrm>
            <a:off x="1908175" y="2565400"/>
            <a:ext cx="71438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72755" name="Oval 19"/>
          <p:cNvSpPr>
            <a:spLocks noChangeArrowheads="1"/>
          </p:cNvSpPr>
          <p:nvPr/>
        </p:nvSpPr>
        <p:spPr bwMode="auto">
          <a:xfrm>
            <a:off x="6227763" y="2565400"/>
            <a:ext cx="73025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72756" name="Line 20"/>
          <p:cNvSpPr>
            <a:spLocks noChangeShapeType="1"/>
          </p:cNvSpPr>
          <p:nvPr/>
        </p:nvSpPr>
        <p:spPr bwMode="auto">
          <a:xfrm flipH="1">
            <a:off x="611188" y="2565400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72759" name="Line 23"/>
          <p:cNvSpPr>
            <a:spLocks noChangeShapeType="1"/>
          </p:cNvSpPr>
          <p:nvPr/>
        </p:nvSpPr>
        <p:spPr bwMode="auto">
          <a:xfrm>
            <a:off x="4932363" y="2565400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1763713" y="220503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x</a:t>
            </a:r>
            <a:r>
              <a:rPr lang="sk-SK" baseline="-25000"/>
              <a:t>1</a:t>
            </a:r>
            <a:endParaRPr lang="sk-SK"/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6135688" y="2152650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  <a:r>
              <a:rPr lang="sk-SK" baseline="-25000"/>
              <a:t>1</a:t>
            </a: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2987675" y="2492375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x</a:t>
            </a:r>
          </a:p>
        </p:txBody>
      </p:sp>
      <p:sp>
        <p:nvSpPr>
          <p:cNvPr id="372764" name="Text Box 28"/>
          <p:cNvSpPr txBox="1">
            <a:spLocks noChangeArrowheads="1"/>
          </p:cNvSpPr>
          <p:nvPr/>
        </p:nvSpPr>
        <p:spPr bwMode="auto">
          <a:xfrm>
            <a:off x="7380288" y="24923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x</a:t>
            </a:r>
          </a:p>
        </p:txBody>
      </p:sp>
      <p:sp>
        <p:nvSpPr>
          <p:cNvPr id="372765" name="Text Box 29"/>
          <p:cNvSpPr txBox="1">
            <a:spLocks noChangeArrowheads="1"/>
          </p:cNvSpPr>
          <p:nvPr/>
        </p:nvSpPr>
        <p:spPr bwMode="auto">
          <a:xfrm>
            <a:off x="7092950" y="3933825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372769" name="Text Box 33"/>
          <p:cNvSpPr txBox="1">
            <a:spLocks noChangeArrowheads="1"/>
          </p:cNvSpPr>
          <p:nvPr/>
        </p:nvSpPr>
        <p:spPr bwMode="auto">
          <a:xfrm>
            <a:off x="2679700" y="3808413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f(x)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000" b="1">
                <a:solidFill>
                  <a:srgbClr val="FF0000"/>
                </a:solidFill>
                <a:latin typeface="Arial" charset="0"/>
                <a:cs typeface="Arial" charset="0"/>
              </a:rPr>
              <a:t>a </a:t>
            </a:r>
            <a:r>
              <a:rPr lang="en-US" sz="4000" b="1">
                <a:solidFill>
                  <a:srgbClr val="FF0000"/>
                </a:solidFill>
                <a:latin typeface="Arial" charset="0"/>
                <a:cs typeface="Arial" charset="0"/>
              </a:rPr>
              <a:t>&gt;</a:t>
            </a:r>
            <a:r>
              <a:rPr lang="sk-SK" sz="4000" b="1">
                <a:solidFill>
                  <a:srgbClr val="FF0000"/>
                </a:solidFill>
                <a:latin typeface="Arial" charset="0"/>
                <a:cs typeface="Arial" charset="0"/>
              </a:rPr>
              <a:t> 0 </a:t>
            </a:r>
            <a:r>
              <a:rPr lang="sk-SK" sz="4000" b="1">
                <a:solidFill>
                  <a:schemeClr val="tx1"/>
                </a:solidFill>
                <a:latin typeface="Arial" charset="0"/>
                <a:cs typeface="Arial" charset="0"/>
              </a:rPr>
              <a:t>a zároveň</a:t>
            </a:r>
            <a:r>
              <a:rPr lang="sk-SK" sz="4000" b="1">
                <a:solidFill>
                  <a:srgbClr val="FF0000"/>
                </a:solidFill>
                <a:latin typeface="Arial" charset="0"/>
                <a:cs typeface="Arial" charset="0"/>
              </a:rPr>
              <a:t> D </a:t>
            </a:r>
            <a:r>
              <a:rPr lang="en-US" sz="4000" b="1">
                <a:solidFill>
                  <a:srgbClr val="FF0000"/>
                </a:solidFill>
                <a:latin typeface="Arial" charset="0"/>
                <a:cs typeface="Arial" charset="0"/>
              </a:rPr>
              <a:t>&gt;</a:t>
            </a:r>
            <a:r>
              <a:rPr lang="sk-SK" sz="4000" b="1">
                <a:solidFill>
                  <a:srgbClr val="FF0000"/>
                </a:solidFill>
                <a:latin typeface="Arial" charset="0"/>
                <a:cs typeface="Arial" charset="0"/>
              </a:rPr>
              <a:t> 0</a:t>
            </a:r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sk-SK" sz="3200">
                <a:cs typeface="Arial" charset="0"/>
              </a:rPr>
              <a:t>ax</a:t>
            </a:r>
            <a:r>
              <a:rPr lang="sk-SK" sz="3200" baseline="30000">
                <a:cs typeface="Arial" charset="0"/>
              </a:rPr>
              <a:t>2</a:t>
            </a:r>
            <a:r>
              <a:rPr lang="sk-SK" sz="3200">
                <a:cs typeface="Arial" charset="0"/>
              </a:rPr>
              <a:t>+ bx + c </a:t>
            </a:r>
            <a:r>
              <a:rPr lang="en-US" sz="3200">
                <a:cs typeface="Arial" charset="0"/>
              </a:rPr>
              <a:t>&lt;</a:t>
            </a:r>
            <a:r>
              <a:rPr lang="sk-SK" sz="3200">
                <a:cs typeface="Arial" charset="0"/>
              </a:rPr>
              <a:t> 0</a:t>
            </a:r>
            <a:endParaRPr lang="en-US" sz="320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sk-SK" sz="2600">
                <a:cs typeface="Arial" charset="0"/>
                <a:sym typeface="Symbol" pitchFamily="18" charset="2"/>
              </a:rPr>
              <a:t>     </a:t>
            </a:r>
            <a:endParaRPr lang="sk-SK" sz="2600">
              <a:solidFill>
                <a:srgbClr val="FF0000"/>
              </a:solidFill>
              <a:cs typeface="Arial" charset="0"/>
              <a:sym typeface="Symbol" pitchFamily="18" charset="2"/>
            </a:endParaRPr>
          </a:p>
          <a:p>
            <a:endParaRPr lang="sk-SK" sz="2600"/>
          </a:p>
        </p:txBody>
      </p:sp>
      <p:sp>
        <p:nvSpPr>
          <p:cNvPr id="39117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sz="3200">
                <a:cs typeface="Arial" charset="0"/>
              </a:rPr>
              <a:t>ax</a:t>
            </a:r>
            <a:r>
              <a:rPr lang="sk-SK" sz="3200" baseline="30000">
                <a:cs typeface="Arial" charset="0"/>
              </a:rPr>
              <a:t>2</a:t>
            </a:r>
            <a:r>
              <a:rPr lang="sk-SK" sz="3200">
                <a:cs typeface="Arial" charset="0"/>
              </a:rPr>
              <a:t>+ bx + c </a:t>
            </a:r>
            <a:r>
              <a:rPr lang="en-US" sz="3200">
                <a:cs typeface="Arial" charset="0"/>
              </a:rPr>
              <a:t>≤</a:t>
            </a:r>
            <a:r>
              <a:rPr lang="sk-SK" sz="3200">
                <a:cs typeface="Arial" charset="0"/>
              </a:rPr>
              <a:t> 0</a:t>
            </a:r>
            <a:endParaRPr lang="en-US" sz="320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sk-SK" sz="2600">
                <a:cs typeface="Arial" charset="0"/>
                <a:sym typeface="Symbol" pitchFamily="18" charset="2"/>
              </a:rPr>
              <a:t>     </a:t>
            </a:r>
            <a:endParaRPr lang="sk-SK" sz="2600"/>
          </a:p>
        </p:txBody>
      </p:sp>
      <p:pic>
        <p:nvPicPr>
          <p:cNvPr id="391175" name="Picture 7" descr="parabola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650" y="2420938"/>
            <a:ext cx="22320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1176" name="Picture 8" descr="parabola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263" y="2492375"/>
            <a:ext cx="2160587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1023938" y="5392738"/>
            <a:ext cx="2035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P = (x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;x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5219700" y="5324475"/>
            <a:ext cx="2197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sk-SK" sz="280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P = x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;x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</a:t>
            </a:r>
          </a:p>
          <a:p>
            <a:endParaRPr lang="sk-SK" sz="3200"/>
          </a:p>
        </p:txBody>
      </p:sp>
      <p:sp>
        <p:nvSpPr>
          <p:cNvPr id="391179" name="Line 11"/>
          <p:cNvSpPr>
            <a:spLocks noChangeShapeType="1"/>
          </p:cNvSpPr>
          <p:nvPr/>
        </p:nvSpPr>
        <p:spPr bwMode="auto">
          <a:xfrm>
            <a:off x="1331913" y="3716338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1181" name="Line 13"/>
          <p:cNvSpPr>
            <a:spLocks noChangeShapeType="1"/>
          </p:cNvSpPr>
          <p:nvPr/>
        </p:nvSpPr>
        <p:spPr bwMode="auto">
          <a:xfrm>
            <a:off x="5724525" y="3716338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1182" name="Oval 14"/>
          <p:cNvSpPr>
            <a:spLocks noChangeArrowheads="1"/>
          </p:cNvSpPr>
          <p:nvPr/>
        </p:nvSpPr>
        <p:spPr bwMode="auto">
          <a:xfrm>
            <a:off x="1258888" y="3643313"/>
            <a:ext cx="73025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1183" name="Oval 15"/>
          <p:cNvSpPr>
            <a:spLocks noChangeArrowheads="1"/>
          </p:cNvSpPr>
          <p:nvPr/>
        </p:nvSpPr>
        <p:spPr bwMode="auto">
          <a:xfrm>
            <a:off x="2627313" y="3643313"/>
            <a:ext cx="73025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1185" name="Oval 17"/>
          <p:cNvSpPr>
            <a:spLocks noChangeArrowheads="1"/>
          </p:cNvSpPr>
          <p:nvPr/>
        </p:nvSpPr>
        <p:spPr bwMode="auto">
          <a:xfrm>
            <a:off x="5651500" y="3643313"/>
            <a:ext cx="73025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1189" name="Oval 21"/>
          <p:cNvSpPr>
            <a:spLocks noChangeArrowheads="1"/>
          </p:cNvSpPr>
          <p:nvPr/>
        </p:nvSpPr>
        <p:spPr bwMode="auto">
          <a:xfrm>
            <a:off x="6948488" y="364490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1190" name="Line 22"/>
          <p:cNvSpPr>
            <a:spLocks noChangeShapeType="1"/>
          </p:cNvSpPr>
          <p:nvPr/>
        </p:nvSpPr>
        <p:spPr bwMode="auto">
          <a:xfrm flipH="1">
            <a:off x="250825" y="3716338"/>
            <a:ext cx="3744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1193" name="Line 25"/>
          <p:cNvSpPr>
            <a:spLocks noChangeShapeType="1"/>
          </p:cNvSpPr>
          <p:nvPr/>
        </p:nvSpPr>
        <p:spPr bwMode="auto">
          <a:xfrm flipH="1">
            <a:off x="4643438" y="37163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1195" name="Text Box 27"/>
          <p:cNvSpPr txBox="1">
            <a:spLocks noChangeArrowheads="1"/>
          </p:cNvSpPr>
          <p:nvPr/>
        </p:nvSpPr>
        <p:spPr bwMode="auto">
          <a:xfrm>
            <a:off x="2824163" y="2513013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391196" name="Text Box 28"/>
          <p:cNvSpPr txBox="1">
            <a:spLocks noChangeArrowheads="1"/>
          </p:cNvSpPr>
          <p:nvPr/>
        </p:nvSpPr>
        <p:spPr bwMode="auto">
          <a:xfrm>
            <a:off x="7143750" y="2513013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391197" name="Text Box 29"/>
          <p:cNvSpPr txBox="1">
            <a:spLocks noChangeArrowheads="1"/>
          </p:cNvSpPr>
          <p:nvPr/>
        </p:nvSpPr>
        <p:spPr bwMode="auto">
          <a:xfrm>
            <a:off x="1042988" y="366553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x</a:t>
            </a:r>
            <a:r>
              <a:rPr lang="sk-SK" baseline="-25000"/>
              <a:t>1</a:t>
            </a:r>
          </a:p>
        </p:txBody>
      </p:sp>
      <p:sp>
        <p:nvSpPr>
          <p:cNvPr id="391198" name="Text Box 30"/>
          <p:cNvSpPr txBox="1">
            <a:spLocks noChangeArrowheads="1"/>
          </p:cNvSpPr>
          <p:nvPr/>
        </p:nvSpPr>
        <p:spPr bwMode="auto">
          <a:xfrm>
            <a:off x="2608263" y="3665538"/>
            <a:ext cx="38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  <a:r>
              <a:rPr lang="sk-SK" baseline="-25000"/>
              <a:t>2</a:t>
            </a:r>
          </a:p>
        </p:txBody>
      </p:sp>
      <p:sp>
        <p:nvSpPr>
          <p:cNvPr id="391199" name="Text Box 31"/>
          <p:cNvSpPr txBox="1">
            <a:spLocks noChangeArrowheads="1"/>
          </p:cNvSpPr>
          <p:nvPr/>
        </p:nvSpPr>
        <p:spPr bwMode="auto">
          <a:xfrm>
            <a:off x="3616325" y="3665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  <p:sp>
        <p:nvSpPr>
          <p:cNvPr id="391200" name="Text Box 32"/>
          <p:cNvSpPr txBox="1">
            <a:spLocks noChangeArrowheads="1"/>
          </p:cNvSpPr>
          <p:nvPr/>
        </p:nvSpPr>
        <p:spPr bwMode="auto">
          <a:xfrm>
            <a:off x="5364163" y="3644900"/>
            <a:ext cx="487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x</a:t>
            </a:r>
            <a:r>
              <a:rPr lang="sk-SK" baseline="-25000"/>
              <a:t>1</a:t>
            </a:r>
          </a:p>
        </p:txBody>
      </p:sp>
      <p:sp>
        <p:nvSpPr>
          <p:cNvPr id="391201" name="Text Box 33"/>
          <p:cNvSpPr txBox="1">
            <a:spLocks noChangeArrowheads="1"/>
          </p:cNvSpPr>
          <p:nvPr/>
        </p:nvSpPr>
        <p:spPr bwMode="auto">
          <a:xfrm>
            <a:off x="6948488" y="3644900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x</a:t>
            </a:r>
            <a:r>
              <a:rPr lang="sk-SK" baseline="-25000"/>
              <a:t>2</a:t>
            </a:r>
          </a:p>
        </p:txBody>
      </p:sp>
      <p:sp>
        <p:nvSpPr>
          <p:cNvPr id="391202" name="Text Box 34"/>
          <p:cNvSpPr txBox="1">
            <a:spLocks noChangeArrowheads="1"/>
          </p:cNvSpPr>
          <p:nvPr/>
        </p:nvSpPr>
        <p:spPr bwMode="auto">
          <a:xfrm>
            <a:off x="7648575" y="3665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algn="ctr"/>
            <a:r>
              <a:rPr lang="sk-SK" sz="4000" b="1">
                <a:solidFill>
                  <a:srgbClr val="FF0000"/>
                </a:solidFill>
                <a:latin typeface="Arial" charset="0"/>
                <a:cs typeface="Arial" charset="0"/>
              </a:rPr>
              <a:t>a </a:t>
            </a:r>
            <a:r>
              <a:rPr lang="en-US" sz="4000" b="1">
                <a:solidFill>
                  <a:srgbClr val="FF0000"/>
                </a:solidFill>
                <a:latin typeface="Arial" charset="0"/>
                <a:cs typeface="Arial" charset="0"/>
              </a:rPr>
              <a:t>&gt;</a:t>
            </a:r>
            <a:r>
              <a:rPr lang="sk-SK" sz="4000" b="1">
                <a:solidFill>
                  <a:srgbClr val="FF0000"/>
                </a:solidFill>
                <a:latin typeface="Arial" charset="0"/>
                <a:cs typeface="Arial" charset="0"/>
              </a:rPr>
              <a:t> 0 </a:t>
            </a:r>
            <a:r>
              <a:rPr lang="sk-SK" sz="4000" b="1">
                <a:solidFill>
                  <a:schemeClr val="tx1"/>
                </a:solidFill>
                <a:latin typeface="Arial" charset="0"/>
                <a:cs typeface="Arial" charset="0"/>
              </a:rPr>
              <a:t>a zároveň</a:t>
            </a:r>
            <a:r>
              <a:rPr lang="sk-SK" sz="4000" b="1">
                <a:solidFill>
                  <a:srgbClr val="FF0000"/>
                </a:solidFill>
                <a:latin typeface="Arial" charset="0"/>
                <a:cs typeface="Arial" charset="0"/>
              </a:rPr>
              <a:t> D </a:t>
            </a:r>
            <a:r>
              <a:rPr lang="en-US" sz="4000" b="1">
                <a:solidFill>
                  <a:srgbClr val="FF0000"/>
                </a:solidFill>
                <a:latin typeface="Arial" charset="0"/>
                <a:cs typeface="Arial" charset="0"/>
              </a:rPr>
              <a:t>&gt;</a:t>
            </a:r>
            <a:r>
              <a:rPr lang="sk-SK" sz="4000" b="1">
                <a:solidFill>
                  <a:srgbClr val="FF0000"/>
                </a:solidFill>
                <a:latin typeface="Arial" charset="0"/>
                <a:cs typeface="Arial" charset="0"/>
              </a:rPr>
              <a:t> 0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14475"/>
            <a:ext cx="4038600" cy="4525963"/>
          </a:xfrm>
        </p:spPr>
        <p:txBody>
          <a:bodyPr/>
          <a:lstStyle/>
          <a:p>
            <a:r>
              <a:rPr lang="sk-SK" sz="3200">
                <a:cs typeface="Arial" charset="0"/>
              </a:rPr>
              <a:t>ax</a:t>
            </a:r>
            <a:r>
              <a:rPr lang="sk-SK" sz="3200" baseline="30000">
                <a:cs typeface="Arial" charset="0"/>
              </a:rPr>
              <a:t>2</a:t>
            </a:r>
            <a:r>
              <a:rPr lang="sk-SK" sz="3200">
                <a:cs typeface="Arial" charset="0"/>
              </a:rPr>
              <a:t>+ bx + c </a:t>
            </a:r>
            <a:r>
              <a:rPr lang="en-US" sz="3200">
                <a:cs typeface="Arial" charset="0"/>
              </a:rPr>
              <a:t>&gt;</a:t>
            </a:r>
            <a:r>
              <a:rPr lang="sk-SK" sz="3200">
                <a:cs typeface="Arial" charset="0"/>
              </a:rPr>
              <a:t> 0</a:t>
            </a:r>
          </a:p>
        </p:txBody>
      </p:sp>
      <p:sp>
        <p:nvSpPr>
          <p:cNvPr id="390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9313" y="1514475"/>
            <a:ext cx="4038600" cy="4525963"/>
          </a:xfrm>
        </p:spPr>
        <p:txBody>
          <a:bodyPr/>
          <a:lstStyle/>
          <a:p>
            <a:r>
              <a:rPr lang="sk-SK" sz="3200">
                <a:cs typeface="Arial" charset="0"/>
              </a:rPr>
              <a:t>ax</a:t>
            </a:r>
            <a:r>
              <a:rPr lang="sk-SK" sz="3200" baseline="30000">
                <a:cs typeface="Arial" charset="0"/>
              </a:rPr>
              <a:t>2</a:t>
            </a:r>
            <a:r>
              <a:rPr lang="sk-SK" sz="3200">
                <a:cs typeface="Arial" charset="0"/>
              </a:rPr>
              <a:t>+ bx + c </a:t>
            </a:r>
            <a:r>
              <a:rPr lang="en-US" sz="3200">
                <a:cs typeface="Arial" charset="0"/>
              </a:rPr>
              <a:t>≥</a:t>
            </a:r>
            <a:r>
              <a:rPr lang="sk-SK" sz="3200">
                <a:cs typeface="Arial" charset="0"/>
              </a:rPr>
              <a:t> 0</a:t>
            </a:r>
            <a:endParaRPr lang="en-US" sz="3200">
              <a:cs typeface="Arial" charset="0"/>
            </a:endParaRPr>
          </a:p>
          <a:p>
            <a:endParaRPr lang="sk-SK" sz="3200"/>
          </a:p>
        </p:txBody>
      </p:sp>
      <p:pic>
        <p:nvPicPr>
          <p:cNvPr id="390149" name="Picture 5" descr="parabola 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870450" y="2263775"/>
            <a:ext cx="2078038" cy="2595563"/>
          </a:xfrm>
          <a:noFill/>
          <a:ln/>
        </p:spPr>
      </p:pic>
      <p:pic>
        <p:nvPicPr>
          <p:cNvPr id="390150" name="Picture 6" descr="parabola 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1550" y="2276475"/>
            <a:ext cx="2016125" cy="2595563"/>
          </a:xfrm>
          <a:noFill/>
          <a:ln/>
        </p:spPr>
      </p:pic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250825" y="5300663"/>
            <a:ext cx="3878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sz="3200">
                <a:solidFill>
                  <a:srgbClr val="FF0000"/>
                </a:solidFill>
              </a:rPr>
              <a:t>P =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 (-∞;x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) U (x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;∞)</a:t>
            </a: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4500563" y="5300663"/>
            <a:ext cx="4200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80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sk-SK" sz="3200">
                <a:solidFill>
                  <a:srgbClr val="FF0000"/>
                </a:solidFill>
              </a:rPr>
              <a:t>P =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 (-∞;x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 U x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;∞)</a:t>
            </a:r>
            <a:r>
              <a:rPr lang="sk-SK" sz="3200"/>
              <a:t> </a:t>
            </a:r>
            <a:endParaRPr lang="sk-SK" sz="320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90153" name="Line 9"/>
          <p:cNvSpPr>
            <a:spLocks noChangeShapeType="1"/>
          </p:cNvSpPr>
          <p:nvPr/>
        </p:nvSpPr>
        <p:spPr bwMode="auto">
          <a:xfrm>
            <a:off x="838200" y="37036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0155" name="Line 11"/>
          <p:cNvSpPr>
            <a:spLocks noChangeShapeType="1"/>
          </p:cNvSpPr>
          <p:nvPr/>
        </p:nvSpPr>
        <p:spPr bwMode="auto">
          <a:xfrm flipV="1">
            <a:off x="4356100" y="3500438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0156" name="Oval 12"/>
          <p:cNvSpPr>
            <a:spLocks noChangeArrowheads="1"/>
          </p:cNvSpPr>
          <p:nvPr/>
        </p:nvSpPr>
        <p:spPr bwMode="auto">
          <a:xfrm>
            <a:off x="1487488" y="3416300"/>
            <a:ext cx="71437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0157" name="Oval 13"/>
          <p:cNvSpPr>
            <a:spLocks noChangeArrowheads="1"/>
          </p:cNvSpPr>
          <p:nvPr/>
        </p:nvSpPr>
        <p:spPr bwMode="auto">
          <a:xfrm>
            <a:off x="2627313" y="3429000"/>
            <a:ext cx="73025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0158" name="Oval 14"/>
          <p:cNvSpPr>
            <a:spLocks noChangeArrowheads="1"/>
          </p:cNvSpPr>
          <p:nvPr/>
        </p:nvSpPr>
        <p:spPr bwMode="auto">
          <a:xfrm>
            <a:off x="5375275" y="3414713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0159" name="Oval 15"/>
          <p:cNvSpPr>
            <a:spLocks noChangeArrowheads="1"/>
          </p:cNvSpPr>
          <p:nvPr/>
        </p:nvSpPr>
        <p:spPr bwMode="auto">
          <a:xfrm>
            <a:off x="6599238" y="341630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0160" name="Line 16"/>
          <p:cNvSpPr>
            <a:spLocks noChangeShapeType="1"/>
          </p:cNvSpPr>
          <p:nvPr/>
        </p:nvSpPr>
        <p:spPr bwMode="auto">
          <a:xfrm>
            <a:off x="2700338" y="3500438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0161" name="Line 17"/>
          <p:cNvSpPr>
            <a:spLocks noChangeShapeType="1"/>
          </p:cNvSpPr>
          <p:nvPr/>
        </p:nvSpPr>
        <p:spPr bwMode="auto">
          <a:xfrm flipH="1">
            <a:off x="827088" y="3500438"/>
            <a:ext cx="6492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0162" name="Line 18"/>
          <p:cNvSpPr>
            <a:spLocks noChangeShapeType="1"/>
          </p:cNvSpPr>
          <p:nvPr/>
        </p:nvSpPr>
        <p:spPr bwMode="auto">
          <a:xfrm flipH="1">
            <a:off x="4284663" y="3500438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0163" name="Line 19"/>
          <p:cNvSpPr>
            <a:spLocks noChangeShapeType="1"/>
          </p:cNvSpPr>
          <p:nvPr/>
        </p:nvSpPr>
        <p:spPr bwMode="auto">
          <a:xfrm>
            <a:off x="6659563" y="3500438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0164" name="Text Box 20"/>
          <p:cNvSpPr txBox="1">
            <a:spLocks noChangeArrowheads="1"/>
          </p:cNvSpPr>
          <p:nvPr/>
        </p:nvSpPr>
        <p:spPr bwMode="auto">
          <a:xfrm>
            <a:off x="2835275" y="2498725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390165" name="Text Box 21"/>
          <p:cNvSpPr txBox="1">
            <a:spLocks noChangeArrowheads="1"/>
          </p:cNvSpPr>
          <p:nvPr/>
        </p:nvSpPr>
        <p:spPr bwMode="auto">
          <a:xfrm>
            <a:off x="6743700" y="2551113"/>
            <a:ext cx="585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5591175" y="5430838"/>
            <a:ext cx="2087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sz="2800"/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5951538" y="5430838"/>
            <a:ext cx="1655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/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1127125" y="348773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x</a:t>
            </a:r>
            <a:r>
              <a:rPr lang="sk-SK" baseline="-25000"/>
              <a:t>1</a:t>
            </a:r>
          </a:p>
        </p:txBody>
      </p:sp>
      <p:sp>
        <p:nvSpPr>
          <p:cNvPr id="390169" name="Text Box 25"/>
          <p:cNvSpPr txBox="1">
            <a:spLocks noChangeArrowheads="1"/>
          </p:cNvSpPr>
          <p:nvPr/>
        </p:nvSpPr>
        <p:spPr bwMode="auto">
          <a:xfrm>
            <a:off x="2690813" y="3506788"/>
            <a:ext cx="523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x</a:t>
            </a:r>
            <a:r>
              <a:rPr lang="sk-SK" baseline="-25000"/>
              <a:t>2</a:t>
            </a:r>
          </a:p>
        </p:txBody>
      </p:sp>
      <p:sp>
        <p:nvSpPr>
          <p:cNvPr id="390170" name="Line 26"/>
          <p:cNvSpPr>
            <a:spLocks noChangeShapeType="1"/>
          </p:cNvSpPr>
          <p:nvPr/>
        </p:nvSpPr>
        <p:spPr bwMode="auto">
          <a:xfrm>
            <a:off x="827088" y="3500438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0171" name="Text Box 27"/>
          <p:cNvSpPr txBox="1">
            <a:spLocks noChangeArrowheads="1"/>
          </p:cNvSpPr>
          <p:nvPr/>
        </p:nvSpPr>
        <p:spPr bwMode="auto">
          <a:xfrm>
            <a:off x="3255963" y="34480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7072313" y="34480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  <p:sp>
        <p:nvSpPr>
          <p:cNvPr id="390173" name="Text Box 29"/>
          <p:cNvSpPr txBox="1">
            <a:spLocks noChangeArrowheads="1"/>
          </p:cNvSpPr>
          <p:nvPr/>
        </p:nvSpPr>
        <p:spPr bwMode="auto">
          <a:xfrm>
            <a:off x="5091113" y="35004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x</a:t>
            </a:r>
            <a:r>
              <a:rPr lang="sk-SK" baseline="-25000"/>
              <a:t>1</a:t>
            </a: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6567488" y="352107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  <a:r>
              <a:rPr lang="sk-SK" baseline="-25000"/>
              <a:t>2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000" b="1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sz="4000" b="1">
                <a:solidFill>
                  <a:srgbClr val="FF0000"/>
                </a:solidFill>
                <a:latin typeface="Arial" charset="0"/>
              </a:rPr>
              <a:t>&lt;</a:t>
            </a:r>
            <a:r>
              <a:rPr lang="sk-SK" sz="4000" b="1">
                <a:solidFill>
                  <a:srgbClr val="FF0000"/>
                </a:solidFill>
                <a:latin typeface="Arial" charset="0"/>
              </a:rPr>
              <a:t> 0 </a:t>
            </a:r>
            <a:r>
              <a:rPr lang="sk-SK" sz="4000" b="1">
                <a:solidFill>
                  <a:schemeClr val="tx1"/>
                </a:solidFill>
                <a:latin typeface="Arial" charset="0"/>
              </a:rPr>
              <a:t>a zároveň</a:t>
            </a:r>
            <a:r>
              <a:rPr lang="sk-SK" sz="4000" b="1">
                <a:solidFill>
                  <a:srgbClr val="FF0000"/>
                </a:solidFill>
                <a:latin typeface="Arial" charset="0"/>
              </a:rPr>
              <a:t> D </a:t>
            </a:r>
            <a:r>
              <a:rPr lang="en-US" sz="4000" b="1">
                <a:solidFill>
                  <a:srgbClr val="FF0000"/>
                </a:solidFill>
                <a:latin typeface="Arial" charset="0"/>
                <a:cs typeface="Arial" charset="0"/>
              </a:rPr>
              <a:t>&gt;</a:t>
            </a:r>
            <a:r>
              <a:rPr lang="sk-SK" sz="4000" b="1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sk-SK" sz="4000" b="1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4038600" cy="4530725"/>
          </a:xfrm>
        </p:spPr>
        <p:txBody>
          <a:bodyPr/>
          <a:lstStyle/>
          <a:p>
            <a:r>
              <a:rPr lang="sk-SK" sz="3200"/>
              <a:t>ax</a:t>
            </a:r>
            <a:r>
              <a:rPr lang="sk-SK" sz="3200" baseline="30000"/>
              <a:t>2</a:t>
            </a:r>
            <a:r>
              <a:rPr lang="sk-SK" sz="3200"/>
              <a:t> + bx + c </a:t>
            </a:r>
            <a:r>
              <a:rPr lang="en-US" sz="3200"/>
              <a:t>&gt;</a:t>
            </a:r>
            <a:r>
              <a:rPr lang="sk-SK" sz="3200"/>
              <a:t> 0</a:t>
            </a:r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sz="3200"/>
              <a:t>ax</a:t>
            </a:r>
            <a:r>
              <a:rPr lang="sk-SK" sz="3200" baseline="30000"/>
              <a:t>2</a:t>
            </a:r>
            <a:r>
              <a:rPr lang="sk-SK" sz="3200"/>
              <a:t> + bx + c </a:t>
            </a:r>
            <a:r>
              <a:rPr lang="en-US" sz="3200"/>
              <a:t>≥</a:t>
            </a:r>
            <a:r>
              <a:rPr lang="sk-SK" sz="3200"/>
              <a:t> 0</a:t>
            </a:r>
          </a:p>
        </p:txBody>
      </p:sp>
      <p:pic>
        <p:nvPicPr>
          <p:cNvPr id="396294" name="Picture 6" descr="parabola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2565400"/>
            <a:ext cx="2160587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6295" name="Picture 7" descr="parabola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9700" y="2492375"/>
            <a:ext cx="2233613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971550" y="5516563"/>
            <a:ext cx="2447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FF0000"/>
                </a:solidFill>
              </a:rPr>
              <a:t>P =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 (x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;x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5364163" y="5794375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/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219700" y="5445125"/>
            <a:ext cx="2232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sz="3200">
                <a:solidFill>
                  <a:srgbClr val="FF0000"/>
                </a:solidFill>
              </a:rPr>
              <a:t>P =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 x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;x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</a:t>
            </a:r>
          </a:p>
          <a:p>
            <a:endParaRPr lang="sk-SK" sz="3200"/>
          </a:p>
        </p:txBody>
      </p:sp>
      <p:sp>
        <p:nvSpPr>
          <p:cNvPr id="396305" name="Oval 17"/>
          <p:cNvSpPr>
            <a:spLocks noChangeArrowheads="1"/>
          </p:cNvSpPr>
          <p:nvPr/>
        </p:nvSpPr>
        <p:spPr bwMode="auto">
          <a:xfrm>
            <a:off x="1476375" y="3716338"/>
            <a:ext cx="71438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6318" name="Line 30"/>
          <p:cNvSpPr>
            <a:spLocks noChangeShapeType="1"/>
          </p:cNvSpPr>
          <p:nvPr/>
        </p:nvSpPr>
        <p:spPr bwMode="auto">
          <a:xfrm flipH="1">
            <a:off x="611188" y="3789363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6319" name="Line 31"/>
          <p:cNvSpPr>
            <a:spLocks noChangeShapeType="1"/>
          </p:cNvSpPr>
          <p:nvPr/>
        </p:nvSpPr>
        <p:spPr bwMode="auto">
          <a:xfrm>
            <a:off x="1547813" y="3789363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6322" name="Oval 34"/>
          <p:cNvSpPr>
            <a:spLocks noChangeArrowheads="1"/>
          </p:cNvSpPr>
          <p:nvPr/>
        </p:nvSpPr>
        <p:spPr bwMode="auto">
          <a:xfrm>
            <a:off x="2627313" y="3716338"/>
            <a:ext cx="73025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6324" name="Line 36"/>
          <p:cNvSpPr>
            <a:spLocks noChangeShapeType="1"/>
          </p:cNvSpPr>
          <p:nvPr/>
        </p:nvSpPr>
        <p:spPr bwMode="auto">
          <a:xfrm>
            <a:off x="5651500" y="3789363"/>
            <a:ext cx="1225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6327" name="Line 39"/>
          <p:cNvSpPr>
            <a:spLocks noChangeShapeType="1"/>
          </p:cNvSpPr>
          <p:nvPr/>
        </p:nvSpPr>
        <p:spPr bwMode="auto">
          <a:xfrm>
            <a:off x="4427538" y="3789363"/>
            <a:ext cx="388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96331" name="Oval 43"/>
          <p:cNvSpPr>
            <a:spLocks noChangeArrowheads="1"/>
          </p:cNvSpPr>
          <p:nvPr/>
        </p:nvSpPr>
        <p:spPr bwMode="auto">
          <a:xfrm>
            <a:off x="5580063" y="3716338"/>
            <a:ext cx="73025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6343" name="Oval 55"/>
          <p:cNvSpPr>
            <a:spLocks noChangeArrowheads="1"/>
          </p:cNvSpPr>
          <p:nvPr/>
        </p:nvSpPr>
        <p:spPr bwMode="auto">
          <a:xfrm>
            <a:off x="6804025" y="3716338"/>
            <a:ext cx="73025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1023938" y="373697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  <a:r>
              <a:rPr lang="sk-SK" baseline="-25000"/>
              <a:t>1</a:t>
            </a:r>
          </a:p>
        </p:txBody>
      </p:sp>
      <p:sp>
        <p:nvSpPr>
          <p:cNvPr id="396347" name="Text Box 59"/>
          <p:cNvSpPr txBox="1">
            <a:spLocks noChangeArrowheads="1"/>
          </p:cNvSpPr>
          <p:nvPr/>
        </p:nvSpPr>
        <p:spPr bwMode="auto">
          <a:xfrm>
            <a:off x="2679700" y="3736975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  <a:r>
              <a:rPr lang="sk-SK" baseline="-25000"/>
              <a:t>2</a:t>
            </a:r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5056188" y="3736975"/>
            <a:ext cx="573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   x</a:t>
            </a:r>
            <a:r>
              <a:rPr lang="sk-SK" baseline="-25000"/>
              <a:t>1</a:t>
            </a:r>
          </a:p>
        </p:txBody>
      </p:sp>
      <p:sp>
        <p:nvSpPr>
          <p:cNvPr id="396349" name="Text Box 61"/>
          <p:cNvSpPr txBox="1">
            <a:spLocks noChangeArrowheads="1"/>
          </p:cNvSpPr>
          <p:nvPr/>
        </p:nvSpPr>
        <p:spPr bwMode="auto">
          <a:xfrm>
            <a:off x="6856413" y="373697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  <a:r>
              <a:rPr lang="sk-SK" baseline="-25000"/>
              <a:t>2</a:t>
            </a:r>
          </a:p>
        </p:txBody>
      </p:sp>
      <p:sp>
        <p:nvSpPr>
          <p:cNvPr id="396350" name="Text Box 62"/>
          <p:cNvSpPr txBox="1">
            <a:spLocks noChangeArrowheads="1"/>
          </p:cNvSpPr>
          <p:nvPr/>
        </p:nvSpPr>
        <p:spPr bwMode="auto">
          <a:xfrm>
            <a:off x="3255963" y="3736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  <p:sp>
        <p:nvSpPr>
          <p:cNvPr id="396351" name="Text Box 63"/>
          <p:cNvSpPr txBox="1">
            <a:spLocks noChangeArrowheads="1"/>
          </p:cNvSpPr>
          <p:nvPr/>
        </p:nvSpPr>
        <p:spPr bwMode="auto">
          <a:xfrm>
            <a:off x="7648575" y="3736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  <p:sp>
        <p:nvSpPr>
          <p:cNvPr id="396352" name="Text Box 64"/>
          <p:cNvSpPr txBox="1">
            <a:spLocks noChangeArrowheads="1"/>
          </p:cNvSpPr>
          <p:nvPr/>
        </p:nvSpPr>
        <p:spPr bwMode="auto">
          <a:xfrm>
            <a:off x="2535238" y="3089275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396355" name="Text Box 67"/>
          <p:cNvSpPr txBox="1">
            <a:spLocks noChangeArrowheads="1"/>
          </p:cNvSpPr>
          <p:nvPr/>
        </p:nvSpPr>
        <p:spPr bwMode="auto">
          <a:xfrm>
            <a:off x="6640513" y="2873375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f(x)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algn="ctr"/>
            <a:r>
              <a:rPr lang="sk-SK" sz="4000">
                <a:solidFill>
                  <a:srgbClr val="FF0000"/>
                </a:solidFill>
                <a:latin typeface="Arial" charset="0"/>
                <a:cs typeface="Arial" charset="0"/>
              </a:rPr>
              <a:t>a </a:t>
            </a:r>
            <a:r>
              <a:rPr lang="en-US" sz="4000">
                <a:solidFill>
                  <a:srgbClr val="FF0000"/>
                </a:solidFill>
                <a:latin typeface="Arial" charset="0"/>
                <a:cs typeface="Arial" charset="0"/>
              </a:rPr>
              <a:t>&lt;</a:t>
            </a:r>
            <a:r>
              <a:rPr lang="sk-SK" sz="4000">
                <a:solidFill>
                  <a:srgbClr val="FF0000"/>
                </a:solidFill>
                <a:latin typeface="Arial" charset="0"/>
                <a:cs typeface="Arial" charset="0"/>
              </a:rPr>
              <a:t> 0 </a:t>
            </a:r>
            <a:r>
              <a:rPr lang="sk-SK" sz="4000">
                <a:solidFill>
                  <a:schemeClr val="tx1"/>
                </a:solidFill>
                <a:latin typeface="Arial" charset="0"/>
                <a:cs typeface="Arial" charset="0"/>
              </a:rPr>
              <a:t>a zároveň</a:t>
            </a:r>
            <a:r>
              <a:rPr lang="sk-SK" sz="4000">
                <a:solidFill>
                  <a:srgbClr val="FF0000"/>
                </a:solidFill>
                <a:latin typeface="Arial" charset="0"/>
                <a:cs typeface="Arial" charset="0"/>
              </a:rPr>
              <a:t> D </a:t>
            </a:r>
            <a:r>
              <a:rPr lang="en-US" sz="4000">
                <a:solidFill>
                  <a:srgbClr val="FF0000"/>
                </a:solidFill>
                <a:latin typeface="Arial" charset="0"/>
                <a:cs typeface="Arial" charset="0"/>
              </a:rPr>
              <a:t>&gt;</a:t>
            </a:r>
            <a:r>
              <a:rPr lang="sk-SK" sz="4000">
                <a:solidFill>
                  <a:srgbClr val="FF0000"/>
                </a:solidFill>
                <a:latin typeface="Arial" charset="0"/>
                <a:cs typeface="Arial" charset="0"/>
              </a:rPr>
              <a:t> 0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14475"/>
            <a:ext cx="4038600" cy="4525963"/>
          </a:xfrm>
        </p:spPr>
        <p:txBody>
          <a:bodyPr/>
          <a:lstStyle/>
          <a:p>
            <a:r>
              <a:rPr lang="sk-SK" sz="3200">
                <a:cs typeface="Arial" charset="0"/>
              </a:rPr>
              <a:t>ax</a:t>
            </a:r>
            <a:r>
              <a:rPr lang="sk-SK" sz="3200" baseline="30000">
                <a:cs typeface="Arial" charset="0"/>
              </a:rPr>
              <a:t>2</a:t>
            </a:r>
            <a:r>
              <a:rPr lang="sk-SK" sz="3200">
                <a:cs typeface="Arial" charset="0"/>
              </a:rPr>
              <a:t>+ bx + c </a:t>
            </a:r>
            <a:r>
              <a:rPr lang="en-US" sz="3200">
                <a:cs typeface="Arial" charset="0"/>
              </a:rPr>
              <a:t>&lt;</a:t>
            </a:r>
            <a:r>
              <a:rPr lang="sk-SK" sz="3200">
                <a:cs typeface="Arial" charset="0"/>
              </a:rPr>
              <a:t> 0</a:t>
            </a: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9313" y="1514475"/>
            <a:ext cx="4038600" cy="4525963"/>
          </a:xfrm>
        </p:spPr>
        <p:txBody>
          <a:bodyPr/>
          <a:lstStyle/>
          <a:p>
            <a:r>
              <a:rPr lang="sk-SK" sz="3200">
                <a:cs typeface="Arial" charset="0"/>
              </a:rPr>
              <a:t>ax</a:t>
            </a:r>
            <a:r>
              <a:rPr lang="sk-SK" sz="3200" baseline="30000">
                <a:cs typeface="Arial" charset="0"/>
              </a:rPr>
              <a:t>2</a:t>
            </a:r>
            <a:r>
              <a:rPr lang="sk-SK" sz="3200">
                <a:cs typeface="Arial" charset="0"/>
              </a:rPr>
              <a:t>+ bx + c </a:t>
            </a:r>
            <a:r>
              <a:rPr lang="en-US" sz="3200">
                <a:cs typeface="Arial" charset="0"/>
              </a:rPr>
              <a:t>≤</a:t>
            </a:r>
            <a:r>
              <a:rPr lang="sk-SK" sz="3200">
                <a:cs typeface="Arial" charset="0"/>
              </a:rPr>
              <a:t> 0</a:t>
            </a:r>
            <a:endParaRPr lang="en-US" sz="3200">
              <a:cs typeface="Arial" charset="0"/>
            </a:endParaRPr>
          </a:p>
          <a:p>
            <a:endParaRPr lang="sk-SK" sz="3200"/>
          </a:p>
        </p:txBody>
      </p:sp>
      <p:pic>
        <p:nvPicPr>
          <p:cNvPr id="400389" name="Picture 5" descr="parabola 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6825" y="2133600"/>
            <a:ext cx="2087563" cy="2725738"/>
          </a:xfrm>
          <a:noFill/>
          <a:ln/>
        </p:spPr>
      </p:pic>
      <p:pic>
        <p:nvPicPr>
          <p:cNvPr id="400390" name="Picture 6" descr="parabola 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87450" y="2060575"/>
            <a:ext cx="2016125" cy="2798763"/>
          </a:xfrm>
          <a:noFill/>
          <a:ln/>
        </p:spPr>
      </p:pic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395288" y="5300663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sz="3200">
                <a:solidFill>
                  <a:srgbClr val="FF0000"/>
                </a:solidFill>
              </a:rPr>
              <a:t>P =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 (-∞;x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) U (x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;∞)</a:t>
            </a:r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4500563" y="5300663"/>
            <a:ext cx="4200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80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sk-SK" sz="3200">
                <a:solidFill>
                  <a:srgbClr val="FF0000"/>
                </a:solidFill>
              </a:rPr>
              <a:t>P =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 (-∞;x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 U x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;∞)</a:t>
            </a:r>
            <a:r>
              <a:rPr lang="sk-SK" sz="3200"/>
              <a:t> </a:t>
            </a:r>
            <a:endParaRPr lang="sk-SK" sz="320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>
            <a:off x="838200" y="37036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00394" name="Line 10"/>
          <p:cNvSpPr>
            <a:spLocks noChangeShapeType="1"/>
          </p:cNvSpPr>
          <p:nvPr/>
        </p:nvSpPr>
        <p:spPr bwMode="auto">
          <a:xfrm>
            <a:off x="611188" y="3500438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00395" name="Line 11"/>
          <p:cNvSpPr>
            <a:spLocks noChangeShapeType="1"/>
          </p:cNvSpPr>
          <p:nvPr/>
        </p:nvSpPr>
        <p:spPr bwMode="auto">
          <a:xfrm>
            <a:off x="4356100" y="3500438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00396" name="Oval 12"/>
          <p:cNvSpPr>
            <a:spLocks noChangeArrowheads="1"/>
          </p:cNvSpPr>
          <p:nvPr/>
        </p:nvSpPr>
        <p:spPr bwMode="auto">
          <a:xfrm>
            <a:off x="1487488" y="3416300"/>
            <a:ext cx="71437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00397" name="Oval 13"/>
          <p:cNvSpPr>
            <a:spLocks noChangeArrowheads="1"/>
          </p:cNvSpPr>
          <p:nvPr/>
        </p:nvSpPr>
        <p:spPr bwMode="auto">
          <a:xfrm>
            <a:off x="2638425" y="3414713"/>
            <a:ext cx="73025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00398" name="Oval 14"/>
          <p:cNvSpPr>
            <a:spLocks noChangeArrowheads="1"/>
          </p:cNvSpPr>
          <p:nvPr/>
        </p:nvSpPr>
        <p:spPr bwMode="auto">
          <a:xfrm>
            <a:off x="5375275" y="3429000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00399" name="Oval 15"/>
          <p:cNvSpPr>
            <a:spLocks noChangeArrowheads="1"/>
          </p:cNvSpPr>
          <p:nvPr/>
        </p:nvSpPr>
        <p:spPr bwMode="auto">
          <a:xfrm>
            <a:off x="6599238" y="341630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00400" name="Line 16"/>
          <p:cNvSpPr>
            <a:spLocks noChangeShapeType="1"/>
          </p:cNvSpPr>
          <p:nvPr/>
        </p:nvSpPr>
        <p:spPr bwMode="auto">
          <a:xfrm>
            <a:off x="2700338" y="3500438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00401" name="Line 17"/>
          <p:cNvSpPr>
            <a:spLocks noChangeShapeType="1"/>
          </p:cNvSpPr>
          <p:nvPr/>
        </p:nvSpPr>
        <p:spPr bwMode="auto">
          <a:xfrm flipH="1">
            <a:off x="827088" y="3500438"/>
            <a:ext cx="6492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00402" name="Line 18"/>
          <p:cNvSpPr>
            <a:spLocks noChangeShapeType="1"/>
          </p:cNvSpPr>
          <p:nvPr/>
        </p:nvSpPr>
        <p:spPr bwMode="auto">
          <a:xfrm flipH="1" flipV="1">
            <a:off x="4224338" y="3500438"/>
            <a:ext cx="1139825" cy="12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00403" name="Line 19"/>
          <p:cNvSpPr>
            <a:spLocks noChangeShapeType="1"/>
          </p:cNvSpPr>
          <p:nvPr/>
        </p:nvSpPr>
        <p:spPr bwMode="auto">
          <a:xfrm>
            <a:off x="6659563" y="3500438"/>
            <a:ext cx="1225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00404" name="Text Box 20"/>
          <p:cNvSpPr txBox="1">
            <a:spLocks noChangeArrowheads="1"/>
          </p:cNvSpPr>
          <p:nvPr/>
        </p:nvSpPr>
        <p:spPr bwMode="auto">
          <a:xfrm>
            <a:off x="2411413" y="2498725"/>
            <a:ext cx="938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400405" name="Text Box 21"/>
          <p:cNvSpPr txBox="1">
            <a:spLocks noChangeArrowheads="1"/>
          </p:cNvSpPr>
          <p:nvPr/>
        </p:nvSpPr>
        <p:spPr bwMode="auto">
          <a:xfrm>
            <a:off x="6443663" y="2551113"/>
            <a:ext cx="885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400406" name="Text Box 22"/>
          <p:cNvSpPr txBox="1">
            <a:spLocks noChangeArrowheads="1"/>
          </p:cNvSpPr>
          <p:nvPr/>
        </p:nvSpPr>
        <p:spPr bwMode="auto">
          <a:xfrm>
            <a:off x="5591175" y="5430838"/>
            <a:ext cx="2087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sz="2800"/>
          </a:p>
        </p:txBody>
      </p:sp>
      <p:sp>
        <p:nvSpPr>
          <p:cNvPr id="400407" name="Text Box 23"/>
          <p:cNvSpPr txBox="1">
            <a:spLocks noChangeArrowheads="1"/>
          </p:cNvSpPr>
          <p:nvPr/>
        </p:nvSpPr>
        <p:spPr bwMode="auto">
          <a:xfrm>
            <a:off x="5951538" y="5430838"/>
            <a:ext cx="1655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/>
          </a:p>
        </p:txBody>
      </p:sp>
      <p:sp>
        <p:nvSpPr>
          <p:cNvPr id="400408" name="Text Box 24"/>
          <p:cNvSpPr txBox="1">
            <a:spLocks noChangeArrowheads="1"/>
          </p:cNvSpPr>
          <p:nvPr/>
        </p:nvSpPr>
        <p:spPr bwMode="auto">
          <a:xfrm>
            <a:off x="1127125" y="348773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x</a:t>
            </a:r>
            <a:r>
              <a:rPr lang="sk-SK" baseline="-25000"/>
              <a:t>1</a:t>
            </a:r>
          </a:p>
        </p:txBody>
      </p:sp>
      <p:sp>
        <p:nvSpPr>
          <p:cNvPr id="400409" name="Text Box 25"/>
          <p:cNvSpPr txBox="1">
            <a:spLocks noChangeArrowheads="1"/>
          </p:cNvSpPr>
          <p:nvPr/>
        </p:nvSpPr>
        <p:spPr bwMode="auto">
          <a:xfrm>
            <a:off x="2690813" y="3506788"/>
            <a:ext cx="523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x</a:t>
            </a:r>
            <a:r>
              <a:rPr lang="sk-SK" baseline="-25000"/>
              <a:t>2</a:t>
            </a:r>
          </a:p>
        </p:txBody>
      </p:sp>
      <p:sp>
        <p:nvSpPr>
          <p:cNvPr id="400410" name="Text Box 26"/>
          <p:cNvSpPr txBox="1">
            <a:spLocks noChangeArrowheads="1"/>
          </p:cNvSpPr>
          <p:nvPr/>
        </p:nvSpPr>
        <p:spPr bwMode="auto">
          <a:xfrm>
            <a:off x="5003800" y="3429000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 x</a:t>
            </a:r>
            <a:r>
              <a:rPr lang="sk-SK" baseline="-25000"/>
              <a:t>1</a:t>
            </a:r>
          </a:p>
        </p:txBody>
      </p:sp>
      <p:sp>
        <p:nvSpPr>
          <p:cNvPr id="400411" name="Text Box 27"/>
          <p:cNvSpPr txBox="1">
            <a:spLocks noChangeArrowheads="1"/>
          </p:cNvSpPr>
          <p:nvPr/>
        </p:nvSpPr>
        <p:spPr bwMode="auto">
          <a:xfrm>
            <a:off x="6640513" y="3448050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  <a:r>
              <a:rPr lang="sk-SK" baseline="-25000"/>
              <a:t>2</a:t>
            </a:r>
          </a:p>
        </p:txBody>
      </p:sp>
      <p:sp>
        <p:nvSpPr>
          <p:cNvPr id="400412" name="Text Box 28"/>
          <p:cNvSpPr txBox="1">
            <a:spLocks noChangeArrowheads="1"/>
          </p:cNvSpPr>
          <p:nvPr/>
        </p:nvSpPr>
        <p:spPr bwMode="auto">
          <a:xfrm>
            <a:off x="3255963" y="34480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  <p:sp>
        <p:nvSpPr>
          <p:cNvPr id="400413" name="Text Box 29"/>
          <p:cNvSpPr txBox="1">
            <a:spLocks noChangeArrowheads="1"/>
          </p:cNvSpPr>
          <p:nvPr/>
        </p:nvSpPr>
        <p:spPr bwMode="auto">
          <a:xfrm>
            <a:off x="7504113" y="34480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4644008" cy="1139825"/>
          </a:xfrm>
          <a:noFill/>
          <a:ln/>
        </p:spPr>
        <p:txBody>
          <a:bodyPr anchor="ctr">
            <a:normAutofit/>
          </a:bodyPr>
          <a:lstStyle/>
          <a:p>
            <a:pPr algn="ctr"/>
            <a:r>
              <a:rPr lang="sk-SK" sz="3600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sz="3600" dirty="0">
                <a:solidFill>
                  <a:srgbClr val="FF0000"/>
                </a:solidFill>
                <a:latin typeface="Arial" charset="0"/>
              </a:rPr>
              <a:t>&gt;</a:t>
            </a:r>
            <a:r>
              <a:rPr lang="sk-SK" sz="3600" dirty="0">
                <a:solidFill>
                  <a:srgbClr val="FF0000"/>
                </a:solidFill>
                <a:latin typeface="Arial" charset="0"/>
              </a:rPr>
              <a:t> 0 </a:t>
            </a:r>
            <a:r>
              <a:rPr lang="sk-SK" sz="3600" dirty="0">
                <a:solidFill>
                  <a:schemeClr val="tx1"/>
                </a:solidFill>
                <a:latin typeface="Arial" charset="0"/>
              </a:rPr>
              <a:t>a zároveň</a:t>
            </a:r>
            <a:r>
              <a:rPr lang="sk-SK" sz="3600" dirty="0">
                <a:solidFill>
                  <a:srgbClr val="FF0000"/>
                </a:solidFill>
                <a:latin typeface="Arial" charset="0"/>
              </a:rPr>
              <a:t> D </a:t>
            </a:r>
            <a:r>
              <a:rPr lang="en-US" sz="3600" dirty="0">
                <a:solidFill>
                  <a:srgbClr val="FF0000"/>
                </a:solidFill>
                <a:latin typeface="Arial" charset="0"/>
                <a:cs typeface="Arial" charset="0"/>
              </a:rPr>
              <a:t>&lt;</a:t>
            </a:r>
            <a:r>
              <a:rPr lang="sk-SK" sz="36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sk-SK" sz="3600" dirty="0">
                <a:solidFill>
                  <a:srgbClr val="FF0000"/>
                </a:solidFill>
                <a:latin typeface="Arial" charset="0"/>
              </a:rPr>
              <a:t>0</a:t>
            </a:r>
            <a:endParaRPr lang="en-US" sz="3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sk-SK" sz="3200" dirty="0"/>
              <a:t>ax</a:t>
            </a:r>
            <a:r>
              <a:rPr lang="sk-SK" sz="3200" baseline="30000" dirty="0"/>
              <a:t>2</a:t>
            </a:r>
            <a:r>
              <a:rPr lang="sk-SK" sz="3200" dirty="0"/>
              <a:t> + </a:t>
            </a:r>
            <a:r>
              <a:rPr lang="sk-SK" sz="3200" dirty="0" err="1"/>
              <a:t>bx</a:t>
            </a:r>
            <a:r>
              <a:rPr lang="sk-SK" sz="3200" dirty="0"/>
              <a:t> + c </a:t>
            </a:r>
            <a:r>
              <a:rPr lang="en-US" sz="3200" dirty="0">
                <a:cs typeface="Arial" charset="0"/>
              </a:rPr>
              <a:t>&lt;</a:t>
            </a:r>
            <a:r>
              <a:rPr lang="sk-SK" sz="3200" dirty="0"/>
              <a:t> 0</a:t>
            </a:r>
          </a:p>
          <a:p>
            <a:pPr>
              <a:buFont typeface="Wingdings" pitchFamily="2" charset="2"/>
              <a:buNone/>
            </a:pPr>
            <a:r>
              <a:rPr lang="sk-SK" sz="2600" dirty="0">
                <a:sym typeface="Symbol" pitchFamily="18" charset="2"/>
              </a:rPr>
              <a:t>     </a:t>
            </a:r>
            <a:endParaRPr lang="sk-SK" sz="26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sk-SK" sz="2600" dirty="0"/>
          </a:p>
          <a:p>
            <a:pPr>
              <a:buFont typeface="Wingdings" pitchFamily="2" charset="2"/>
              <a:buNone/>
            </a:pPr>
            <a:r>
              <a:rPr lang="sk-SK" sz="2600" dirty="0"/>
              <a:t> 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1116013" y="5484813"/>
            <a:ext cx="27289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         P = </a:t>
            </a: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Ø</a:t>
            </a:r>
            <a:endParaRPr lang="en-US" sz="3200">
              <a:solidFill>
                <a:srgbClr val="FF0000"/>
              </a:solidFill>
            </a:endParaRPr>
          </a:p>
          <a:p>
            <a:endParaRPr lang="sk-SK" sz="3200"/>
          </a:p>
        </p:txBody>
      </p:sp>
      <p:pic>
        <p:nvPicPr>
          <p:cNvPr id="404485" name="Picture 5" descr="parabola 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258888" y="2349500"/>
            <a:ext cx="2044700" cy="2811463"/>
          </a:xfrm>
          <a:noFill/>
          <a:ln/>
        </p:spPr>
      </p:pic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3184525" y="2655888"/>
            <a:ext cx="595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404487" name="Line 7"/>
          <p:cNvSpPr>
            <a:spLocks noChangeShapeType="1"/>
          </p:cNvSpPr>
          <p:nvPr/>
        </p:nvSpPr>
        <p:spPr bwMode="auto">
          <a:xfrm>
            <a:off x="1116013" y="5084763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04488" name="Text Box 8"/>
          <p:cNvSpPr txBox="1">
            <a:spLocks noChangeArrowheads="1"/>
          </p:cNvSpPr>
          <p:nvPr/>
        </p:nvSpPr>
        <p:spPr bwMode="auto">
          <a:xfrm>
            <a:off x="3832225" y="50323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dirty="0"/>
              <a:t>x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427984" y="260648"/>
            <a:ext cx="4716016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3600" dirty="0">
                <a:solidFill>
                  <a:srgbClr val="FF0000"/>
                </a:solidFill>
                <a:latin typeface="Arial" charset="0"/>
                <a:ea typeface="+mj-ea"/>
                <a:cs typeface="+mj-cs"/>
              </a:rPr>
              <a:t>a </a:t>
            </a:r>
            <a:r>
              <a:rPr lang="en-US" sz="3600" dirty="0">
                <a:solidFill>
                  <a:srgbClr val="FF0000"/>
                </a:solidFill>
                <a:latin typeface="Arial" charset="0"/>
                <a:ea typeface="+mj-ea"/>
                <a:cs typeface="+mj-cs"/>
              </a:rPr>
              <a:t>&lt;</a:t>
            </a:r>
            <a:r>
              <a:rPr lang="sk-SK" sz="3600" dirty="0">
                <a:solidFill>
                  <a:srgbClr val="FF0000"/>
                </a:solidFill>
                <a:latin typeface="Arial" charset="0"/>
                <a:ea typeface="+mj-ea"/>
                <a:cs typeface="+mj-cs"/>
              </a:rPr>
              <a:t> 0 </a:t>
            </a:r>
            <a:r>
              <a:rPr lang="sk-SK" sz="3600" dirty="0">
                <a:latin typeface="Arial" charset="0"/>
                <a:ea typeface="+mj-ea"/>
                <a:cs typeface="+mj-cs"/>
              </a:rPr>
              <a:t>a zároveň </a:t>
            </a:r>
            <a:r>
              <a:rPr lang="sk-SK" sz="3600" dirty="0">
                <a:solidFill>
                  <a:srgbClr val="FF0000"/>
                </a:solidFill>
                <a:latin typeface="Arial" charset="0"/>
                <a:ea typeface="+mj-ea"/>
                <a:cs typeface="+mj-cs"/>
              </a:rPr>
              <a:t>D </a:t>
            </a:r>
            <a:r>
              <a:rPr lang="en-US" sz="3600" dirty="0">
                <a:solidFill>
                  <a:srgbClr val="FF0000"/>
                </a:solidFill>
                <a:latin typeface="Arial" charset="0"/>
                <a:ea typeface="+mj-ea"/>
                <a:cs typeface="+mj-cs"/>
              </a:rPr>
              <a:t>&lt;</a:t>
            </a:r>
            <a:r>
              <a:rPr lang="sk-SK" sz="3600" dirty="0">
                <a:solidFill>
                  <a:srgbClr val="FF0000"/>
                </a:solidFill>
                <a:latin typeface="Arial" charset="0"/>
                <a:ea typeface="+mj-ea"/>
                <a:cs typeface="+mj-cs"/>
              </a:rPr>
              <a:t> 0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5652120" y="1628800"/>
            <a:ext cx="3051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k-SK" sz="3200" dirty="0"/>
              <a:t>ax</a:t>
            </a:r>
            <a:r>
              <a:rPr lang="sk-SK" sz="3200" baseline="30000" dirty="0"/>
              <a:t>2</a:t>
            </a:r>
            <a:r>
              <a:rPr lang="sk-SK" sz="3200" dirty="0"/>
              <a:t> + </a:t>
            </a:r>
            <a:r>
              <a:rPr lang="sk-SK" sz="3200" dirty="0" err="1"/>
              <a:t>bx</a:t>
            </a:r>
            <a:r>
              <a:rPr lang="sk-SK" sz="3200" dirty="0"/>
              <a:t> + c </a:t>
            </a:r>
            <a:r>
              <a:rPr lang="en-US" sz="3200" dirty="0"/>
              <a:t>&lt;</a:t>
            </a:r>
            <a:r>
              <a:rPr lang="sk-SK" sz="3200" dirty="0"/>
              <a:t> 0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5508104" y="2564904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316416" y="263691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dirty="0"/>
              <a:t>x</a:t>
            </a:r>
          </a:p>
        </p:txBody>
      </p:sp>
      <p:pic>
        <p:nvPicPr>
          <p:cNvPr id="14" name="Picture 4" descr="parabola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940152" y="2636912"/>
            <a:ext cx="2160588" cy="2738438"/>
          </a:xfrm>
          <a:prstGeom prst="rect">
            <a:avLst/>
          </a:prstGeom>
          <a:noFill/>
          <a:ln/>
        </p:spPr>
      </p:pic>
      <p:sp>
        <p:nvSpPr>
          <p:cNvPr id="15" name="Obdĺžnik 14"/>
          <p:cNvSpPr/>
          <p:nvPr/>
        </p:nvSpPr>
        <p:spPr>
          <a:xfrm>
            <a:off x="7596336" y="3501008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f(x)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300192" y="5733256"/>
            <a:ext cx="1423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>
                <a:solidFill>
                  <a:srgbClr val="FF0000"/>
                </a:solidFill>
              </a:rPr>
              <a:t>P =</a:t>
            </a:r>
            <a:r>
              <a:rPr lang="sk-SK" sz="2800" dirty="0">
                <a:solidFill>
                  <a:srgbClr val="FF0000"/>
                </a:solidFill>
                <a:sym typeface="Symbol" pitchFamily="18" charset="2"/>
              </a:rPr>
              <a:t> R </a:t>
            </a:r>
            <a:endParaRPr lang="sk-SK" sz="2800" dirty="0"/>
          </a:p>
        </p:txBody>
      </p:sp>
      <p:cxnSp>
        <p:nvCxnSpPr>
          <p:cNvPr id="18" name="Rovná spojnica 17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sk-SK" sz="4000" b="1" dirty="0">
                <a:latin typeface="Arial" charset="0"/>
              </a:rPr>
              <a:t>Príklad 1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1075"/>
            <a:ext cx="8964488" cy="568828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sk-SK" dirty="0"/>
              <a:t>Riešte v R nerovnicu: </a:t>
            </a:r>
            <a:r>
              <a:rPr lang="sk-SK" sz="3600" b="1" dirty="0">
                <a:solidFill>
                  <a:srgbClr val="0070C0"/>
                </a:solidFill>
              </a:rPr>
              <a:t>2x</a:t>
            </a:r>
            <a:r>
              <a:rPr lang="sk-SK" sz="3600" b="1" baseline="30000" dirty="0">
                <a:solidFill>
                  <a:srgbClr val="0070C0"/>
                </a:solidFill>
              </a:rPr>
              <a:t>2</a:t>
            </a:r>
            <a:r>
              <a:rPr lang="sk-SK" sz="3600" b="1" dirty="0">
                <a:solidFill>
                  <a:srgbClr val="0070C0"/>
                </a:solidFill>
              </a:rPr>
              <a:t> - 7x - 15 </a:t>
            </a:r>
            <a:r>
              <a:rPr lang="en-US" sz="3600" b="1" dirty="0">
                <a:solidFill>
                  <a:srgbClr val="0070C0"/>
                </a:solidFill>
              </a:rPr>
              <a:t>≥</a:t>
            </a:r>
            <a:r>
              <a:rPr lang="sk-SK" sz="3600" b="1" dirty="0">
                <a:solidFill>
                  <a:srgbClr val="0070C0"/>
                </a:solidFill>
              </a:rPr>
              <a:t> 0</a:t>
            </a:r>
          </a:p>
          <a:p>
            <a:pPr algn="just">
              <a:buFont typeface="Wingdings" pitchFamily="2" charset="2"/>
              <a:buNone/>
            </a:pPr>
            <a:r>
              <a:rPr lang="sk-SK" sz="2800" b="1" i="1" dirty="0"/>
              <a:t>Riešenie:</a:t>
            </a:r>
          </a:p>
          <a:p>
            <a:pPr algn="just">
              <a:buFont typeface="Wingdings" pitchFamily="2" charset="2"/>
              <a:buNone/>
            </a:pPr>
            <a:r>
              <a:rPr lang="sk-SK" sz="2800" dirty="0"/>
              <a:t>Pri riešení využijeme korene rovnice a graf  paraboly.</a:t>
            </a:r>
          </a:p>
          <a:p>
            <a:pPr algn="just">
              <a:buFont typeface="Wingdings" pitchFamily="2" charset="2"/>
              <a:buNone/>
            </a:pPr>
            <a:r>
              <a:rPr lang="sk-SK" sz="2800" dirty="0"/>
              <a:t>Korene sú x</a:t>
            </a:r>
            <a:r>
              <a:rPr lang="sk-SK" sz="2800" baseline="-25000" dirty="0"/>
              <a:t>1</a:t>
            </a:r>
            <a:r>
              <a:rPr lang="sk-SK" sz="2800" dirty="0"/>
              <a:t> = 5  a        x</a:t>
            </a:r>
            <a:r>
              <a:rPr lang="sk-SK" sz="2800" baseline="-25000" dirty="0"/>
              <a:t>2</a:t>
            </a:r>
            <a:r>
              <a:rPr lang="sk-SK" sz="2800" dirty="0"/>
              <a:t> = </a:t>
            </a:r>
          </a:p>
          <a:p>
            <a:endParaRPr lang="sk-SK" sz="2800" b="1" i="1" dirty="0"/>
          </a:p>
          <a:p>
            <a:pPr>
              <a:buFont typeface="Wingdings" pitchFamily="2" charset="2"/>
              <a:buNone/>
            </a:pPr>
            <a:endParaRPr lang="sk-SK" dirty="0"/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4270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4270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427018" name="Object 10"/>
          <p:cNvGraphicFramePr>
            <a:graphicFrameLocks noChangeAspect="1"/>
          </p:cNvGraphicFramePr>
          <p:nvPr/>
        </p:nvGraphicFramePr>
        <p:xfrm>
          <a:off x="4284663" y="2492375"/>
          <a:ext cx="5413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Rovnica" r:id="rId3" imgW="266469" imgH="393359" progId="Equation.3">
                  <p:embed/>
                </p:oleObj>
              </mc:Choice>
              <mc:Fallback>
                <p:oleObj name="Rovnica" r:id="rId3" imgW="266469" imgH="39335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492375"/>
                        <a:ext cx="541337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7021" name="Picture 13" descr="parabola 1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913" y="3141663"/>
            <a:ext cx="2078037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7023" name="Line 15"/>
          <p:cNvSpPr>
            <a:spLocks noChangeShapeType="1"/>
          </p:cNvSpPr>
          <p:nvPr/>
        </p:nvSpPr>
        <p:spPr bwMode="auto">
          <a:xfrm flipV="1">
            <a:off x="1835150" y="4508500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27022" name="Line 14"/>
          <p:cNvSpPr>
            <a:spLocks noChangeShapeType="1"/>
          </p:cNvSpPr>
          <p:nvPr/>
        </p:nvSpPr>
        <p:spPr bwMode="auto">
          <a:xfrm flipH="1">
            <a:off x="827088" y="4508500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27024" name="Line 16"/>
          <p:cNvSpPr>
            <a:spLocks noChangeShapeType="1"/>
          </p:cNvSpPr>
          <p:nvPr/>
        </p:nvSpPr>
        <p:spPr bwMode="auto">
          <a:xfrm flipH="1">
            <a:off x="3059113" y="4508500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27025" name="Object 17"/>
          <p:cNvGraphicFramePr>
            <a:graphicFrameLocks noChangeAspect="1"/>
          </p:cNvGraphicFramePr>
          <p:nvPr/>
        </p:nvGraphicFramePr>
        <p:xfrm>
          <a:off x="1331913" y="4581525"/>
          <a:ext cx="5413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Rovnica" r:id="rId6" imgW="266469" imgH="393359" progId="Equation.3">
                  <p:embed/>
                </p:oleObj>
              </mc:Choice>
              <mc:Fallback>
                <p:oleObj name="Rovnica" r:id="rId6" imgW="266469" imgH="39335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81525"/>
                        <a:ext cx="54133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6" name="Text Box 18"/>
          <p:cNvSpPr txBox="1">
            <a:spLocks noChangeArrowheads="1"/>
          </p:cNvSpPr>
          <p:nvPr/>
        </p:nvSpPr>
        <p:spPr bwMode="auto">
          <a:xfrm>
            <a:off x="3059113" y="472440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5</a:t>
            </a:r>
          </a:p>
        </p:txBody>
      </p:sp>
      <p:sp>
        <p:nvSpPr>
          <p:cNvPr id="427027" name="Oval 19"/>
          <p:cNvSpPr>
            <a:spLocks noChangeArrowheads="1"/>
          </p:cNvSpPr>
          <p:nvPr/>
        </p:nvSpPr>
        <p:spPr bwMode="auto">
          <a:xfrm>
            <a:off x="1908175" y="443706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27028" name="Oval 20"/>
          <p:cNvSpPr>
            <a:spLocks noChangeArrowheads="1"/>
          </p:cNvSpPr>
          <p:nvPr/>
        </p:nvSpPr>
        <p:spPr bwMode="auto">
          <a:xfrm>
            <a:off x="3059113" y="4437063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427029" name="Rectangle 21"/>
          <p:cNvSpPr>
            <a:spLocks noChangeArrowheads="1"/>
          </p:cNvSpPr>
          <p:nvPr/>
        </p:nvSpPr>
        <p:spPr bwMode="auto">
          <a:xfrm>
            <a:off x="3924300" y="4797425"/>
            <a:ext cx="4679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3200" b="1">
                <a:solidFill>
                  <a:srgbClr val="FF0000"/>
                </a:solidFill>
              </a:rPr>
              <a:t>P =</a:t>
            </a:r>
            <a:r>
              <a:rPr lang="sk-SK" sz="3200" b="1">
                <a:solidFill>
                  <a:srgbClr val="FF0000"/>
                </a:solidFill>
                <a:sym typeface="Symbol" pitchFamily="18" charset="2"/>
              </a:rPr>
              <a:t> (-∞;-3/2 U 5;∞)</a:t>
            </a:r>
            <a:r>
              <a:rPr lang="sk-SK" sz="3200" b="1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1">
                <a:latin typeface="Arial" charset="0"/>
              </a:rPr>
              <a:t>Príklad 2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964488" cy="504056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k-SK" dirty="0"/>
              <a:t>Riešte v R nerovnicu: </a:t>
            </a:r>
            <a:r>
              <a:rPr lang="sk-SK" sz="3600" b="1" dirty="0">
                <a:solidFill>
                  <a:srgbClr val="0070C0"/>
                </a:solidFill>
              </a:rPr>
              <a:t>x</a:t>
            </a:r>
            <a:r>
              <a:rPr lang="sk-SK" sz="3600" b="1" baseline="30000" dirty="0">
                <a:solidFill>
                  <a:srgbClr val="0070C0"/>
                </a:solidFill>
              </a:rPr>
              <a:t>2</a:t>
            </a:r>
            <a:r>
              <a:rPr lang="sk-SK" sz="3600" b="1" dirty="0">
                <a:solidFill>
                  <a:srgbClr val="0070C0"/>
                </a:solidFill>
              </a:rPr>
              <a:t> - x - 2 &lt; 0</a:t>
            </a:r>
          </a:p>
          <a:p>
            <a:pPr>
              <a:buFont typeface="Wingdings" pitchFamily="2" charset="2"/>
              <a:buNone/>
            </a:pPr>
            <a:r>
              <a:rPr lang="sk-SK" sz="2800" b="1" i="1" dirty="0"/>
              <a:t>Riešenie:</a:t>
            </a:r>
          </a:p>
          <a:p>
            <a:pPr marL="0" indent="17463" algn="just">
              <a:buFont typeface="Wingdings" pitchFamily="2" charset="2"/>
              <a:buNone/>
            </a:pPr>
            <a:r>
              <a:rPr lang="sk-SK" dirty="0"/>
              <a:t>Pri riešení využijeme metódu nulových bodov.</a:t>
            </a:r>
          </a:p>
          <a:p>
            <a:pPr marL="0" indent="17463" algn="just">
              <a:buFont typeface="Wingdings" pitchFamily="2" charset="2"/>
              <a:buNone/>
            </a:pPr>
            <a:r>
              <a:rPr lang="sk-SK" dirty="0"/>
              <a:t>Výpočtom zistíme, že nulové body sú x</a:t>
            </a:r>
            <a:r>
              <a:rPr lang="sk-SK" baseline="-25000" dirty="0"/>
              <a:t>1</a:t>
            </a:r>
            <a:r>
              <a:rPr lang="sk-SK" dirty="0"/>
              <a:t>=1, x</a:t>
            </a:r>
            <a:r>
              <a:rPr lang="sk-SK" baseline="-25000" dirty="0"/>
              <a:t>2 </a:t>
            </a:r>
            <a:r>
              <a:rPr lang="sk-SK" dirty="0"/>
              <a:t>= -2.   Po dosadení ľubovoľného čísla z daných intervalov do nerovnice zistíme, riešenie.</a:t>
            </a:r>
          </a:p>
          <a:p>
            <a:pPr marL="0" indent="17463" algn="ctr">
              <a:buFont typeface="Wingdings" pitchFamily="2" charset="2"/>
              <a:buNone/>
            </a:pPr>
            <a:r>
              <a:rPr lang="sk-SK" b="1" dirty="0"/>
              <a:t>(x+2)(x-1) &lt; 0</a:t>
            </a:r>
          </a:p>
        </p:txBody>
      </p:sp>
      <p:sp>
        <p:nvSpPr>
          <p:cNvPr id="429068" name="Rectangle 12"/>
          <p:cNvSpPr>
            <a:spLocks noChangeArrowheads="1"/>
          </p:cNvSpPr>
          <p:nvPr/>
        </p:nvSpPr>
        <p:spPr bwMode="auto">
          <a:xfrm>
            <a:off x="6443663" y="5438775"/>
            <a:ext cx="2462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3600" b="1" dirty="0">
                <a:solidFill>
                  <a:srgbClr val="FF0000"/>
                </a:solidFill>
                <a:sym typeface="Symbol" pitchFamily="18" charset="2"/>
              </a:rPr>
              <a:t>P = (-2;1)</a:t>
            </a: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769C12AD-1C21-4E24-85D5-015B46E27DEB}"/>
              </a:ext>
            </a:extLst>
          </p:cNvPr>
          <p:cNvGrpSpPr/>
          <p:nvPr/>
        </p:nvGrpSpPr>
        <p:grpSpPr>
          <a:xfrm>
            <a:off x="538163" y="5300663"/>
            <a:ext cx="5616575" cy="871537"/>
            <a:chOff x="538163" y="5300663"/>
            <a:chExt cx="5616575" cy="871537"/>
          </a:xfrm>
        </p:grpSpPr>
        <p:sp>
          <p:nvSpPr>
            <p:cNvPr id="429060" name="Line 4"/>
            <p:cNvSpPr>
              <a:spLocks noChangeShapeType="1"/>
            </p:cNvSpPr>
            <p:nvPr/>
          </p:nvSpPr>
          <p:spPr bwMode="auto">
            <a:xfrm>
              <a:off x="538163" y="5734050"/>
              <a:ext cx="5616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429063" name="Text Box 7"/>
            <p:cNvSpPr txBox="1">
              <a:spLocks noChangeArrowheads="1"/>
            </p:cNvSpPr>
            <p:nvPr/>
          </p:nvSpPr>
          <p:spPr bwMode="auto">
            <a:xfrm>
              <a:off x="1401763" y="5805488"/>
              <a:ext cx="5048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/>
                <a:t>-2</a:t>
              </a:r>
            </a:p>
          </p:txBody>
        </p:sp>
        <p:sp>
          <p:nvSpPr>
            <p:cNvPr id="429064" name="Text Box 8"/>
            <p:cNvSpPr txBox="1">
              <a:spLocks noChangeArrowheads="1"/>
            </p:cNvSpPr>
            <p:nvPr/>
          </p:nvSpPr>
          <p:spPr bwMode="auto">
            <a:xfrm>
              <a:off x="3635375" y="5805488"/>
              <a:ext cx="5048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/>
                <a:t>1</a:t>
              </a:r>
            </a:p>
          </p:txBody>
        </p:sp>
        <p:sp>
          <p:nvSpPr>
            <p:cNvPr id="429066" name="Oval 10"/>
            <p:cNvSpPr>
              <a:spLocks noChangeArrowheads="1"/>
            </p:cNvSpPr>
            <p:nvPr/>
          </p:nvSpPr>
          <p:spPr bwMode="auto">
            <a:xfrm>
              <a:off x="3779838" y="5661025"/>
              <a:ext cx="144462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067" name="Oval 11"/>
            <p:cNvSpPr>
              <a:spLocks noChangeArrowheads="1"/>
            </p:cNvSpPr>
            <p:nvPr/>
          </p:nvSpPr>
          <p:spPr bwMode="auto">
            <a:xfrm>
              <a:off x="1619250" y="566102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069" name="Text Box 13"/>
            <p:cNvSpPr txBox="1">
              <a:spLocks noChangeArrowheads="1"/>
            </p:cNvSpPr>
            <p:nvPr/>
          </p:nvSpPr>
          <p:spPr bwMode="auto">
            <a:xfrm>
              <a:off x="754063" y="5300663"/>
              <a:ext cx="431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b="1" dirty="0"/>
                <a:t>+</a:t>
              </a:r>
            </a:p>
          </p:txBody>
        </p:sp>
        <p:sp>
          <p:nvSpPr>
            <p:cNvPr id="429070" name="Text Box 14"/>
            <p:cNvSpPr txBox="1">
              <a:spLocks noChangeArrowheads="1"/>
            </p:cNvSpPr>
            <p:nvPr/>
          </p:nvSpPr>
          <p:spPr bwMode="auto">
            <a:xfrm>
              <a:off x="2627313" y="5300663"/>
              <a:ext cx="431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b="1" dirty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429071" name="Text Box 15"/>
            <p:cNvSpPr txBox="1">
              <a:spLocks noChangeArrowheads="1"/>
            </p:cNvSpPr>
            <p:nvPr/>
          </p:nvSpPr>
          <p:spPr bwMode="auto">
            <a:xfrm>
              <a:off x="4500563" y="5300663"/>
              <a:ext cx="431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b="1" dirty="0"/>
                <a:t>+</a:t>
              </a:r>
            </a:p>
          </p:txBody>
        </p:sp>
      </p:grpSp>
      <p:sp>
        <p:nvSpPr>
          <p:cNvPr id="429072" name="AutoShape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740650" y="6381750"/>
            <a:ext cx="1081088" cy="360363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1200"/>
              <a:t>obsah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9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9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1">
                <a:latin typeface="Arial" charset="0"/>
              </a:rPr>
              <a:t>Úlohy na precvičenie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760"/>
            <a:ext cx="9144000" cy="53285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sk-SK" sz="4000" dirty="0"/>
              <a:t>Riešte dané nerovnice algebricky a graficky: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sk-SK" dirty="0"/>
          </a:p>
          <a:p>
            <a:pPr marL="803275" lvl="1" indent="-354013">
              <a:lnSpc>
                <a:spcPct val="90000"/>
              </a:lnSpc>
              <a:buClr>
                <a:srgbClr val="92D050"/>
              </a:buClr>
              <a:buFont typeface="Wingdings" pitchFamily="2" charset="2"/>
              <a:buChar char="q"/>
              <a:tabLst>
                <a:tab pos="1349375" algn="l"/>
                <a:tab pos="1528763" algn="l"/>
              </a:tabLst>
            </a:pPr>
            <a:r>
              <a:rPr lang="sk-SK" sz="4300" dirty="0"/>
              <a:t> 	2x</a:t>
            </a:r>
            <a:r>
              <a:rPr lang="sk-SK" sz="4300" baseline="30000" dirty="0"/>
              <a:t>2</a:t>
            </a:r>
            <a:r>
              <a:rPr lang="sk-SK" sz="4300" dirty="0"/>
              <a:t> - 19x + 35 </a:t>
            </a:r>
            <a:r>
              <a:rPr lang="en-US" sz="4300" dirty="0"/>
              <a:t>≥</a:t>
            </a:r>
            <a:r>
              <a:rPr lang="sk-SK" sz="4300" dirty="0"/>
              <a:t> 0</a:t>
            </a:r>
          </a:p>
          <a:p>
            <a:pPr marL="803275" lvl="1" indent="-354013">
              <a:lnSpc>
                <a:spcPct val="90000"/>
              </a:lnSpc>
              <a:buClr>
                <a:srgbClr val="92D050"/>
              </a:buClr>
              <a:buFont typeface="Wingdings" pitchFamily="2" charset="2"/>
              <a:buChar char="q"/>
              <a:tabLst>
                <a:tab pos="1349375" algn="l"/>
                <a:tab pos="1528763" algn="l"/>
              </a:tabLst>
            </a:pPr>
            <a:r>
              <a:rPr lang="sk-SK" sz="4300" dirty="0"/>
              <a:t> 	3x</a:t>
            </a:r>
            <a:r>
              <a:rPr lang="sk-SK" sz="4300" baseline="30000" dirty="0"/>
              <a:t>2</a:t>
            </a:r>
            <a:r>
              <a:rPr lang="sk-SK" sz="4300" dirty="0"/>
              <a:t> + x +12 &lt; 0</a:t>
            </a:r>
          </a:p>
          <a:p>
            <a:pPr marL="803275" lvl="1" indent="-354013">
              <a:lnSpc>
                <a:spcPct val="90000"/>
              </a:lnSpc>
              <a:buClr>
                <a:srgbClr val="92D050"/>
              </a:buClr>
              <a:buFont typeface="Wingdings" pitchFamily="2" charset="2"/>
              <a:buChar char="q"/>
              <a:tabLst>
                <a:tab pos="1349375" algn="l"/>
                <a:tab pos="1528763" algn="l"/>
              </a:tabLst>
            </a:pPr>
            <a:r>
              <a:rPr lang="sk-SK" sz="4300" dirty="0"/>
              <a:t> 	x</a:t>
            </a:r>
            <a:r>
              <a:rPr lang="sk-SK" sz="4300" baseline="30000" dirty="0"/>
              <a:t>2</a:t>
            </a:r>
            <a:r>
              <a:rPr lang="sk-SK" sz="4300" dirty="0"/>
              <a:t> - 4x +4 &lt; 0</a:t>
            </a:r>
          </a:p>
          <a:p>
            <a:pPr marL="803275" lvl="1" indent="-354013">
              <a:lnSpc>
                <a:spcPct val="90000"/>
              </a:lnSpc>
              <a:buClr>
                <a:srgbClr val="92D050"/>
              </a:buClr>
              <a:buFont typeface="Wingdings" pitchFamily="2" charset="2"/>
              <a:buChar char="q"/>
              <a:tabLst>
                <a:tab pos="1349375" algn="l"/>
                <a:tab pos="1528763" algn="l"/>
              </a:tabLst>
            </a:pPr>
            <a:r>
              <a:rPr lang="sk-SK" sz="4300" dirty="0"/>
              <a:t> 	x</a:t>
            </a:r>
            <a:r>
              <a:rPr lang="sk-SK" sz="4300" baseline="30000" dirty="0"/>
              <a:t>2</a:t>
            </a:r>
            <a:r>
              <a:rPr lang="sk-SK" sz="4300" dirty="0"/>
              <a:t> - x + 4 &gt; 0</a:t>
            </a:r>
          </a:p>
          <a:p>
            <a:pPr marL="803275" lvl="1" indent="-354013">
              <a:lnSpc>
                <a:spcPct val="90000"/>
              </a:lnSpc>
              <a:buClr>
                <a:srgbClr val="92D050"/>
              </a:buClr>
              <a:buFont typeface="Wingdings" pitchFamily="2" charset="2"/>
              <a:buChar char="q"/>
              <a:tabLst>
                <a:tab pos="1349375" algn="l"/>
                <a:tab pos="1528763" algn="l"/>
              </a:tabLst>
            </a:pPr>
            <a:r>
              <a:rPr lang="sk-SK" sz="4300" dirty="0"/>
              <a:t> 	6x</a:t>
            </a:r>
            <a:r>
              <a:rPr lang="sk-SK" sz="4300" baseline="30000" dirty="0"/>
              <a:t>2</a:t>
            </a:r>
            <a:r>
              <a:rPr lang="sk-SK" sz="4300" dirty="0"/>
              <a:t> - x </a:t>
            </a:r>
            <a:r>
              <a:rPr lang="en-US" sz="4300" dirty="0">
                <a:cs typeface="Arial" charset="0"/>
              </a:rPr>
              <a:t>≤</a:t>
            </a:r>
            <a:r>
              <a:rPr lang="sk-SK" sz="4300" dirty="0"/>
              <a:t> 0</a:t>
            </a:r>
          </a:p>
          <a:p>
            <a:pPr marL="803275" lvl="1" indent="-354013">
              <a:lnSpc>
                <a:spcPct val="90000"/>
              </a:lnSpc>
              <a:buClr>
                <a:srgbClr val="92D050"/>
              </a:buClr>
              <a:buFont typeface="Wingdings" pitchFamily="2" charset="2"/>
              <a:buChar char="q"/>
              <a:tabLst>
                <a:tab pos="1349375" algn="l"/>
                <a:tab pos="1528763" algn="l"/>
              </a:tabLst>
            </a:pPr>
            <a:r>
              <a:rPr lang="sk-SK" sz="4300" dirty="0"/>
              <a:t> 	x</a:t>
            </a:r>
            <a:r>
              <a:rPr lang="sk-SK" sz="4300" baseline="30000" dirty="0"/>
              <a:t>2</a:t>
            </a:r>
            <a:r>
              <a:rPr lang="sk-SK" sz="4300" dirty="0"/>
              <a:t> + 4 </a:t>
            </a:r>
            <a:r>
              <a:rPr lang="en-US" sz="4300" dirty="0"/>
              <a:t>≥</a:t>
            </a:r>
            <a:r>
              <a:rPr lang="sk-SK" sz="4300" dirty="0"/>
              <a:t> 0</a:t>
            </a:r>
          </a:p>
          <a:p>
            <a:pPr marL="803275" lvl="1" indent="-354013">
              <a:lnSpc>
                <a:spcPct val="90000"/>
              </a:lnSpc>
              <a:buClr>
                <a:srgbClr val="92D050"/>
              </a:buClr>
              <a:buFont typeface="Wingdings" pitchFamily="2" charset="2"/>
              <a:buChar char="q"/>
              <a:tabLst>
                <a:tab pos="1349375" algn="l"/>
                <a:tab pos="1528763" algn="l"/>
              </a:tabLst>
            </a:pPr>
            <a:r>
              <a:rPr lang="sk-SK" sz="4300" dirty="0"/>
              <a:t> 	9x</a:t>
            </a:r>
            <a:r>
              <a:rPr lang="sk-SK" sz="4300" baseline="30000" dirty="0"/>
              <a:t>2 </a:t>
            </a:r>
            <a:r>
              <a:rPr lang="sk-SK" sz="4300" dirty="0"/>
              <a:t> - 16 &lt; 0</a:t>
            </a:r>
          </a:p>
          <a:p>
            <a:pPr lvl="1">
              <a:lnSpc>
                <a:spcPct val="90000"/>
              </a:lnSpc>
            </a:pPr>
            <a:endParaRPr lang="sk-SK" sz="3200" dirty="0"/>
          </a:p>
          <a:p>
            <a:pPr lvl="1">
              <a:lnSpc>
                <a:spcPct val="90000"/>
              </a:lnSpc>
            </a:pPr>
            <a:endParaRPr lang="sk-SK" sz="3200" dirty="0"/>
          </a:p>
          <a:p>
            <a:pPr lvl="1">
              <a:lnSpc>
                <a:spcPct val="90000"/>
              </a:lnSpc>
            </a:pPr>
            <a:endParaRPr lang="sk-SK" sz="3200" dirty="0"/>
          </a:p>
          <a:p>
            <a:pPr lvl="1">
              <a:lnSpc>
                <a:spcPct val="90000"/>
              </a:lnSpc>
            </a:pPr>
            <a:endParaRPr lang="sk-SK" sz="3200" dirty="0"/>
          </a:p>
          <a:p>
            <a:pPr lvl="1">
              <a:lnSpc>
                <a:spcPct val="90000"/>
              </a:lnSpc>
            </a:pP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b="1" dirty="0"/>
              <a:t>Ďakujem za pozornosť.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hlinkClick r:id="rId2" action="ppaction://hlinksldjump"/>
              </a:rPr>
              <a:t>Čo je kvadratická nerovnica?</a:t>
            </a:r>
            <a:endParaRPr lang="sk-SK" b="1" dirty="0"/>
          </a:p>
          <a:p>
            <a:r>
              <a:rPr lang="sk-SK" b="1" dirty="0">
                <a:hlinkClick r:id="rId3" action="ppaction://hlinksldjump"/>
              </a:rPr>
              <a:t>Ako ju môžeme riešiť?</a:t>
            </a:r>
            <a:endParaRPr lang="sk-SK" b="1" dirty="0"/>
          </a:p>
          <a:p>
            <a:r>
              <a:rPr lang="sk-SK" b="1" dirty="0">
                <a:hlinkClick r:id="rId4" action="ppaction://hlinksldjump"/>
              </a:rPr>
              <a:t>Príklady</a:t>
            </a:r>
            <a:endParaRPr lang="sk-SK" b="1" dirty="0"/>
          </a:p>
          <a:p>
            <a:r>
              <a:rPr lang="sk-SK" b="1" dirty="0">
                <a:hlinkClick r:id="rId5" action="ppaction://hlinksldjump"/>
              </a:rPr>
              <a:t>Úlohy na precvičenie</a:t>
            </a:r>
            <a:endParaRPr lang="sk-SK" b="1" dirty="0"/>
          </a:p>
          <a:p>
            <a:endParaRPr lang="sk-SK" dirty="0"/>
          </a:p>
        </p:txBody>
      </p:sp>
      <p:pic>
        <p:nvPicPr>
          <p:cNvPr id="4" name="Picture 4" descr="MCj0440424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825" y="3284538"/>
            <a:ext cx="3311525" cy="273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Kvadratická nerovnica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3900"/>
              <a:t>Je nerovnica zapísaná v tvare</a:t>
            </a:r>
          </a:p>
          <a:p>
            <a:pPr lvl="2"/>
            <a:r>
              <a:rPr lang="sk-SK" sz="4000"/>
              <a:t> ax</a:t>
            </a:r>
            <a:r>
              <a:rPr lang="sk-SK" sz="4000" baseline="30000"/>
              <a:t>2</a:t>
            </a:r>
            <a:r>
              <a:rPr lang="sk-SK" sz="4000"/>
              <a:t> + bx + c &lt; 0</a:t>
            </a:r>
          </a:p>
          <a:p>
            <a:pPr lvl="2"/>
            <a:r>
              <a:rPr lang="sk-SK" sz="4000"/>
              <a:t> ax</a:t>
            </a:r>
            <a:r>
              <a:rPr lang="sk-SK" sz="4000" baseline="30000"/>
              <a:t>2</a:t>
            </a:r>
            <a:r>
              <a:rPr lang="sk-SK" sz="4000"/>
              <a:t> + bx + c &gt; 0</a:t>
            </a:r>
          </a:p>
          <a:p>
            <a:pPr lvl="2"/>
            <a:r>
              <a:rPr lang="sk-SK" sz="4000"/>
              <a:t> ax</a:t>
            </a:r>
            <a:r>
              <a:rPr lang="sk-SK" sz="4000" baseline="30000"/>
              <a:t>2</a:t>
            </a:r>
            <a:r>
              <a:rPr lang="sk-SK" sz="4000"/>
              <a:t> + bx + c </a:t>
            </a:r>
            <a:r>
              <a:rPr lang="sk-SK" sz="4000">
                <a:cs typeface="Arial" charset="0"/>
              </a:rPr>
              <a:t>≤ 0</a:t>
            </a:r>
          </a:p>
          <a:p>
            <a:pPr lvl="2"/>
            <a:r>
              <a:rPr lang="sk-SK" sz="4000">
                <a:cs typeface="Arial" charset="0"/>
              </a:rPr>
              <a:t> </a:t>
            </a:r>
            <a:r>
              <a:rPr lang="sk-SK" sz="4000"/>
              <a:t>ax</a:t>
            </a:r>
            <a:r>
              <a:rPr lang="sk-SK" sz="4000" baseline="30000"/>
              <a:t>2</a:t>
            </a:r>
            <a:r>
              <a:rPr lang="sk-SK" sz="4000"/>
              <a:t> + bx + c  </a:t>
            </a:r>
            <a:r>
              <a:rPr lang="sk-SK" sz="4000">
                <a:cs typeface="Arial" charset="0"/>
              </a:rPr>
              <a:t>≥ 0</a:t>
            </a:r>
          </a:p>
        </p:txBody>
      </p:sp>
      <p:sp>
        <p:nvSpPr>
          <p:cNvPr id="419844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235825" y="6381750"/>
            <a:ext cx="1728788" cy="360363"/>
          </a:xfrm>
          <a:prstGeom prst="leftArrow">
            <a:avLst>
              <a:gd name="adj1" fmla="val 50000"/>
              <a:gd name="adj2" fmla="val 119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1200"/>
              <a:t>Obsah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Metódy riešenia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4300" b="1" dirty="0">
                <a:hlinkClick r:id="rId2" action="ppaction://hlinksldjump"/>
              </a:rPr>
              <a:t>Algebrické riešenie</a:t>
            </a:r>
            <a:endParaRPr lang="sk-SK" sz="4300" b="1" dirty="0"/>
          </a:p>
          <a:p>
            <a:pPr lvl="2"/>
            <a:r>
              <a:rPr lang="sk-SK" sz="2600" b="1" dirty="0"/>
              <a:t>Rozkladom na súčin metódou nulových bodov              s využitím číselnej osi</a:t>
            </a:r>
          </a:p>
          <a:p>
            <a:r>
              <a:rPr lang="sk-SK" sz="4300" b="1" dirty="0">
                <a:hlinkClick r:id="rId3" action="ppaction://hlinksldjump"/>
              </a:rPr>
              <a:t>Grafické riešenie</a:t>
            </a:r>
            <a:endParaRPr lang="sk-SK" sz="4300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497192" cy="5976938"/>
          </a:xfrm>
        </p:spPr>
        <p:txBody>
          <a:bodyPr>
            <a:normAutofit/>
          </a:bodyPr>
          <a:lstStyle/>
          <a:p>
            <a:pPr lvl="3">
              <a:lnSpc>
                <a:spcPct val="90000"/>
              </a:lnSpc>
              <a:buFont typeface="Wingdings" pitchFamily="2" charset="2"/>
              <a:buNone/>
            </a:pPr>
            <a:endParaRPr lang="sk-SK" sz="1000" b="1" dirty="0"/>
          </a:p>
          <a:p>
            <a:pPr>
              <a:lnSpc>
                <a:spcPct val="90000"/>
              </a:lnSpc>
            </a:pPr>
            <a:r>
              <a:rPr lang="sk-SK" sz="3900" b="1" dirty="0"/>
              <a:t>Riešime rozkladom na súčin v tvare (</a:t>
            </a:r>
            <a:r>
              <a:rPr lang="sk-SK" sz="3600" b="1" dirty="0"/>
              <a:t>rozklad na súčin koreňových činiteľov)</a:t>
            </a:r>
          </a:p>
          <a:p>
            <a:pPr marL="990600" lvl="3">
              <a:lnSpc>
                <a:spcPct val="90000"/>
              </a:lnSpc>
            </a:pPr>
            <a:r>
              <a:rPr lang="sk-SK" dirty="0"/>
              <a:t>  </a:t>
            </a:r>
            <a:r>
              <a:rPr lang="sk-SK" sz="2800" b="1" dirty="0">
                <a:highlight>
                  <a:srgbClr val="FFFF00"/>
                </a:highlight>
              </a:rPr>
              <a:t>a.(x – x</a:t>
            </a:r>
            <a:r>
              <a:rPr lang="sk-SK" sz="2800" b="1" baseline="-25000" dirty="0">
                <a:highlight>
                  <a:srgbClr val="FFFF00"/>
                </a:highlight>
              </a:rPr>
              <a:t>1</a:t>
            </a:r>
            <a:r>
              <a:rPr lang="sk-SK" sz="2800" b="1" dirty="0">
                <a:highlight>
                  <a:srgbClr val="FFFF00"/>
                </a:highlight>
              </a:rPr>
              <a:t>).(x – x</a:t>
            </a:r>
            <a:r>
              <a:rPr lang="sk-SK" sz="2800" b="1" baseline="-25000" dirty="0">
                <a:highlight>
                  <a:srgbClr val="FFFF00"/>
                </a:highlight>
              </a:rPr>
              <a:t>2</a:t>
            </a:r>
            <a:r>
              <a:rPr lang="sk-SK" sz="2800" b="1" dirty="0">
                <a:highlight>
                  <a:srgbClr val="FFFF00"/>
                </a:highlight>
              </a:rPr>
              <a:t>) </a:t>
            </a:r>
            <a:r>
              <a:rPr lang="en-US" sz="2800" b="1" dirty="0">
                <a:highlight>
                  <a:srgbClr val="FFFF00"/>
                </a:highlight>
              </a:rPr>
              <a:t>&gt;</a:t>
            </a:r>
            <a:r>
              <a:rPr lang="sk-SK" sz="2800" b="1" dirty="0">
                <a:highlight>
                  <a:srgbClr val="FFFF00"/>
                </a:highlight>
              </a:rPr>
              <a:t> 0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k-SK" sz="2800" b="1" dirty="0"/>
              <a:t>, kde </a:t>
            </a:r>
            <a:r>
              <a:rPr lang="sk-SK" sz="2800" b="1" dirty="0">
                <a:highlight>
                  <a:srgbClr val="FFFF00"/>
                </a:highlight>
              </a:rPr>
              <a:t>x</a:t>
            </a:r>
            <a:r>
              <a:rPr lang="sk-SK" sz="2800" b="1" baseline="-25000" dirty="0">
                <a:highlight>
                  <a:srgbClr val="FFFF00"/>
                </a:highlight>
              </a:rPr>
              <a:t>1</a:t>
            </a:r>
            <a:r>
              <a:rPr lang="sk-SK" sz="2800" b="1" dirty="0">
                <a:highlight>
                  <a:srgbClr val="FFFF00"/>
                </a:highlight>
              </a:rPr>
              <a:t>, x</a:t>
            </a:r>
            <a:r>
              <a:rPr lang="sk-SK" sz="2800" b="1" baseline="-25000" dirty="0">
                <a:highlight>
                  <a:srgbClr val="FFFF00"/>
                </a:highlight>
              </a:rPr>
              <a:t>2</a:t>
            </a:r>
            <a:r>
              <a:rPr lang="sk-SK" sz="2800" b="1" dirty="0">
                <a:highlight>
                  <a:srgbClr val="FFFF00"/>
                </a:highlight>
              </a:rPr>
              <a:t> </a:t>
            </a:r>
            <a:r>
              <a:rPr lang="sk-SK" sz="2800" b="1" dirty="0"/>
              <a:t>sú korene príslušnej kvadratickej rovnice ax</a:t>
            </a:r>
            <a:r>
              <a:rPr lang="sk-SK" sz="2800" b="1" baseline="30000" dirty="0"/>
              <a:t>2</a:t>
            </a:r>
            <a:r>
              <a:rPr lang="sk-SK" sz="2800" b="1" dirty="0"/>
              <a:t> + </a:t>
            </a:r>
            <a:r>
              <a:rPr lang="sk-SK" sz="2800" b="1" dirty="0" err="1"/>
              <a:t>bx</a:t>
            </a:r>
            <a:r>
              <a:rPr lang="sk-SK" sz="2800" b="1" dirty="0"/>
              <a:t> +c = 0 </a:t>
            </a:r>
          </a:p>
          <a:p>
            <a:pPr marL="990600" lvl="3">
              <a:lnSpc>
                <a:spcPct val="90000"/>
              </a:lnSpc>
              <a:buNone/>
            </a:pPr>
            <a:endParaRPr lang="sk-SK" sz="2800" b="1" dirty="0"/>
          </a:p>
          <a:p>
            <a:pPr marL="990600" lvl="3">
              <a:lnSpc>
                <a:spcPct val="90000"/>
              </a:lnSpc>
            </a:pPr>
            <a:r>
              <a:rPr lang="sk-SK" sz="2800" b="1" dirty="0"/>
              <a:t> </a:t>
            </a:r>
            <a:r>
              <a:rPr lang="sk-SK" sz="2800" b="1" dirty="0">
                <a:highlight>
                  <a:srgbClr val="00FFFF"/>
                </a:highlight>
              </a:rPr>
              <a:t>a.(x – x</a:t>
            </a:r>
            <a:r>
              <a:rPr lang="sk-SK" sz="2800" b="1" baseline="-25000" dirty="0">
                <a:highlight>
                  <a:srgbClr val="00FFFF"/>
                </a:highlight>
              </a:rPr>
              <a:t>1</a:t>
            </a:r>
            <a:r>
              <a:rPr lang="sk-SK" sz="2800" b="1" dirty="0">
                <a:highlight>
                  <a:srgbClr val="00FFFF"/>
                </a:highlight>
              </a:rPr>
              <a:t>).(x – x</a:t>
            </a:r>
            <a:r>
              <a:rPr lang="sk-SK" sz="2800" b="1" baseline="-25000" dirty="0">
                <a:highlight>
                  <a:srgbClr val="00FFFF"/>
                </a:highlight>
              </a:rPr>
              <a:t>2</a:t>
            </a:r>
            <a:r>
              <a:rPr lang="sk-SK" sz="2800" b="1" dirty="0">
                <a:highlight>
                  <a:srgbClr val="00FFFF"/>
                </a:highlight>
              </a:rPr>
              <a:t>) </a:t>
            </a:r>
            <a:r>
              <a:rPr lang="en-US" sz="2800" b="1" dirty="0">
                <a:highlight>
                  <a:srgbClr val="00FFFF"/>
                </a:highlight>
                <a:cs typeface="Arial" charset="0"/>
              </a:rPr>
              <a:t>&lt;</a:t>
            </a:r>
            <a:r>
              <a:rPr lang="sk-SK" sz="2800" b="1" dirty="0">
                <a:highlight>
                  <a:srgbClr val="00FFFF"/>
                </a:highlight>
              </a:rPr>
              <a:t> 0</a:t>
            </a:r>
            <a:r>
              <a:rPr lang="sk-SK" sz="2800" b="1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sk-SK" sz="2800" b="1" dirty="0"/>
              <a:t>, kde </a:t>
            </a:r>
            <a:r>
              <a:rPr lang="sk-SK" sz="2800" b="1" dirty="0">
                <a:highlight>
                  <a:srgbClr val="00FFFF"/>
                </a:highlight>
              </a:rPr>
              <a:t>x</a:t>
            </a:r>
            <a:r>
              <a:rPr lang="sk-SK" sz="2800" b="1" baseline="-25000" dirty="0">
                <a:highlight>
                  <a:srgbClr val="00FFFF"/>
                </a:highlight>
              </a:rPr>
              <a:t>1</a:t>
            </a:r>
            <a:r>
              <a:rPr lang="sk-SK" sz="2800" b="1" dirty="0">
                <a:highlight>
                  <a:srgbClr val="00FFFF"/>
                </a:highlight>
              </a:rPr>
              <a:t>, x</a:t>
            </a:r>
            <a:r>
              <a:rPr lang="sk-SK" sz="2800" b="1" baseline="-25000" dirty="0">
                <a:highlight>
                  <a:srgbClr val="00FFFF"/>
                </a:highlight>
              </a:rPr>
              <a:t>2</a:t>
            </a:r>
            <a:r>
              <a:rPr lang="sk-SK" sz="2800" b="1" dirty="0">
                <a:highlight>
                  <a:srgbClr val="00FFFF"/>
                </a:highlight>
              </a:rPr>
              <a:t> </a:t>
            </a:r>
            <a:r>
              <a:rPr lang="sk-SK" sz="2800" b="1" dirty="0"/>
              <a:t>sú korene príslušnej kvadratickej rovnice ax</a:t>
            </a:r>
            <a:r>
              <a:rPr lang="sk-SK" sz="2800" b="1" baseline="30000" dirty="0"/>
              <a:t>2</a:t>
            </a:r>
            <a:r>
              <a:rPr lang="sk-SK" sz="2800" b="1" dirty="0"/>
              <a:t> + </a:t>
            </a:r>
            <a:r>
              <a:rPr lang="sk-SK" sz="2800" b="1" dirty="0" err="1"/>
              <a:t>bx</a:t>
            </a:r>
            <a:r>
              <a:rPr lang="sk-SK" sz="2800" b="1" dirty="0"/>
              <a:t> +c = 0 </a:t>
            </a:r>
          </a:p>
          <a:p>
            <a:pPr lvl="3">
              <a:lnSpc>
                <a:spcPct val="90000"/>
              </a:lnSpc>
            </a:pPr>
            <a:endParaRPr lang="sk-SK" sz="2800" b="1" dirty="0"/>
          </a:p>
        </p:txBody>
      </p:sp>
      <p:sp>
        <p:nvSpPr>
          <p:cNvPr id="418820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235825" y="6381750"/>
            <a:ext cx="1728788" cy="360363"/>
          </a:xfrm>
          <a:prstGeom prst="leftArrow">
            <a:avLst>
              <a:gd name="adj1" fmla="val 50000"/>
              <a:gd name="adj2" fmla="val 119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1200"/>
              <a:t>Metódy riešenia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5749925"/>
          </a:xfrm>
        </p:spPr>
        <p:txBody>
          <a:bodyPr>
            <a:normAutofit lnSpcReduction="10000"/>
          </a:bodyPr>
          <a:lstStyle/>
          <a:p>
            <a:pPr marL="609600" indent="-609600" algn="ctr">
              <a:buFont typeface="Wingdings" pitchFamily="2" charset="2"/>
              <a:buNone/>
            </a:pPr>
            <a:r>
              <a:rPr lang="sk-SK" sz="3900" b="1" dirty="0"/>
              <a:t>	</a:t>
            </a:r>
            <a:r>
              <a:rPr lang="sk-SK" sz="3900" b="1" dirty="0">
                <a:solidFill>
                  <a:srgbClr val="FF0000"/>
                </a:solidFill>
              </a:rPr>
              <a:t>Pri grafickom riešení využijeme nasledujúce fakty</a:t>
            </a:r>
          </a:p>
          <a:p>
            <a:pPr marL="609600" indent="-609600">
              <a:buFont typeface="Wingdings" pitchFamily="2" charset="2"/>
              <a:buNone/>
            </a:pPr>
            <a:r>
              <a:rPr lang="sk-SK" dirty="0"/>
              <a:t>	 Grafickým obrazom funkcie y= ax</a:t>
            </a:r>
            <a:r>
              <a:rPr lang="sk-SK" baseline="30000" dirty="0"/>
              <a:t>2</a:t>
            </a:r>
            <a:r>
              <a:rPr lang="sk-SK" dirty="0"/>
              <a:t> + </a:t>
            </a:r>
            <a:r>
              <a:rPr lang="sk-SK" dirty="0" err="1"/>
              <a:t>bx</a:t>
            </a:r>
            <a:r>
              <a:rPr lang="sk-SK" dirty="0"/>
              <a:t> + c je parabola, ktorá: </a:t>
            </a:r>
          </a:p>
          <a:p>
            <a:pPr marL="609600" indent="-609600">
              <a:buNone/>
            </a:pPr>
            <a:r>
              <a:rPr lang="sk-SK" dirty="0"/>
              <a:t>		-	 ak </a:t>
            </a:r>
            <a:r>
              <a:rPr lang="sk-SK" b="1" dirty="0"/>
              <a:t>a &gt; 0</a:t>
            </a:r>
            <a:r>
              <a:rPr lang="sk-SK" dirty="0"/>
              <a:t>, má vo vrchole </a:t>
            </a:r>
            <a:r>
              <a:rPr lang="sk-SK" b="1" dirty="0"/>
              <a:t>minimum</a:t>
            </a:r>
            <a:r>
              <a:rPr lang="sk-SK" dirty="0"/>
              <a:t>,</a:t>
            </a:r>
          </a:p>
          <a:p>
            <a:pPr marL="609600" indent="-609600">
              <a:buFont typeface="Wingdings" pitchFamily="2" charset="2"/>
              <a:buNone/>
            </a:pPr>
            <a:r>
              <a:rPr lang="sk-SK" dirty="0"/>
              <a:t>		- 	ak </a:t>
            </a:r>
            <a:r>
              <a:rPr lang="sk-SK" b="1" dirty="0"/>
              <a:t>a &lt; 0</a:t>
            </a:r>
            <a:r>
              <a:rPr lang="sk-SK" dirty="0"/>
              <a:t>, má vo vrchole </a:t>
            </a:r>
            <a:r>
              <a:rPr lang="sk-SK" b="1" dirty="0"/>
              <a:t>maximum</a:t>
            </a:r>
            <a:r>
              <a:rPr lang="sk-SK" dirty="0"/>
              <a:t>,</a:t>
            </a:r>
          </a:p>
          <a:p>
            <a:pPr marL="609600" indent="-609600">
              <a:buFontTx/>
              <a:buNone/>
            </a:pPr>
            <a:r>
              <a:rPr lang="sk-SK" dirty="0"/>
              <a:t>	1. </a:t>
            </a:r>
            <a:r>
              <a:rPr lang="sk-SK" dirty="0">
                <a:solidFill>
                  <a:srgbClr val="FF0000"/>
                </a:solidFill>
              </a:rPr>
              <a:t>D &gt; 0 </a:t>
            </a:r>
            <a:r>
              <a:rPr lang="sk-SK" dirty="0"/>
              <a:t>→ parabola pretína os </a:t>
            </a:r>
            <a:r>
              <a:rPr lang="sk-SK" i="1" dirty="0"/>
              <a:t>x</a:t>
            </a:r>
            <a:r>
              <a:rPr lang="sk-SK" dirty="0"/>
              <a:t> v dvoch rôznych bodoch,</a:t>
            </a:r>
          </a:p>
          <a:p>
            <a:pPr marL="609600" indent="-609600">
              <a:buFontTx/>
              <a:buNone/>
            </a:pPr>
            <a:r>
              <a:rPr lang="sk-SK" dirty="0"/>
              <a:t>	2. </a:t>
            </a:r>
            <a:r>
              <a:rPr lang="sk-SK" dirty="0">
                <a:solidFill>
                  <a:srgbClr val="FF0000"/>
                </a:solidFill>
              </a:rPr>
              <a:t>D = 0</a:t>
            </a:r>
            <a:r>
              <a:rPr lang="sk-SK" dirty="0"/>
              <a:t> → parabola sa osi </a:t>
            </a:r>
            <a:r>
              <a:rPr lang="sk-SK" i="1" dirty="0"/>
              <a:t>x</a:t>
            </a:r>
            <a:r>
              <a:rPr lang="sk-SK" dirty="0"/>
              <a:t> dotýka,</a:t>
            </a:r>
          </a:p>
          <a:p>
            <a:pPr marL="609600" indent="-609600">
              <a:buFontTx/>
              <a:buNone/>
            </a:pPr>
            <a:r>
              <a:rPr lang="sk-SK" dirty="0"/>
              <a:t>	3. </a:t>
            </a:r>
            <a:r>
              <a:rPr lang="sk-SK" dirty="0">
                <a:solidFill>
                  <a:srgbClr val="FF0000"/>
                </a:solidFill>
              </a:rPr>
              <a:t>D &lt; 0 </a:t>
            </a:r>
            <a:r>
              <a:rPr lang="sk-SK" dirty="0"/>
              <a:t>→ parabola nepretína os </a:t>
            </a:r>
            <a:r>
              <a:rPr lang="sk-SK" i="1" dirty="0"/>
              <a:t>x</a:t>
            </a:r>
            <a:r>
              <a:rPr lang="sk-SK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000" b="1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sz="4000" b="1">
                <a:solidFill>
                  <a:srgbClr val="FF0000"/>
                </a:solidFill>
                <a:latin typeface="Arial" charset="0"/>
              </a:rPr>
              <a:t>&gt;</a:t>
            </a:r>
            <a:r>
              <a:rPr lang="sk-SK" sz="4000" b="1">
                <a:solidFill>
                  <a:srgbClr val="FF0000"/>
                </a:solidFill>
                <a:latin typeface="Arial" charset="0"/>
              </a:rPr>
              <a:t> 0 </a:t>
            </a:r>
            <a:r>
              <a:rPr lang="sk-SK" sz="4000" b="1">
                <a:solidFill>
                  <a:schemeClr val="tx1"/>
                </a:solidFill>
                <a:latin typeface="Arial" charset="0"/>
              </a:rPr>
              <a:t>a zároveň</a:t>
            </a:r>
            <a:r>
              <a:rPr lang="sk-SK" sz="4000" b="1">
                <a:solidFill>
                  <a:srgbClr val="FF0000"/>
                </a:solidFill>
                <a:latin typeface="Arial" charset="0"/>
              </a:rPr>
              <a:t> D = 0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sk-SK" sz="3200"/>
              <a:t>ax</a:t>
            </a:r>
            <a:r>
              <a:rPr lang="sk-SK" sz="3200" baseline="30000"/>
              <a:t>2</a:t>
            </a:r>
            <a:r>
              <a:rPr lang="sk-SK" sz="3200"/>
              <a:t> + bx + c </a:t>
            </a:r>
            <a:r>
              <a:rPr lang="en-US" sz="3200"/>
              <a:t>&gt;</a:t>
            </a:r>
            <a:r>
              <a:rPr lang="sk-SK" sz="3200"/>
              <a:t> 0</a:t>
            </a:r>
          </a:p>
          <a:p>
            <a:endParaRPr lang="sk-SK" sz="3200"/>
          </a:p>
        </p:txBody>
      </p:sp>
      <p:pic>
        <p:nvPicPr>
          <p:cNvPr id="323590" name="Picture 6" descr="parabola 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03350" y="2493963"/>
            <a:ext cx="1728788" cy="2522537"/>
          </a:xfrm>
          <a:noFill/>
          <a:ln/>
        </p:spPr>
      </p:pic>
      <p:sp>
        <p:nvSpPr>
          <p:cNvPr id="323591" name="Oval 7"/>
          <p:cNvSpPr>
            <a:spLocks noChangeArrowheads="1"/>
          </p:cNvSpPr>
          <p:nvPr/>
        </p:nvSpPr>
        <p:spPr bwMode="auto">
          <a:xfrm>
            <a:off x="2339975" y="4724400"/>
            <a:ext cx="71438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755650" y="5445125"/>
            <a:ext cx="352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/>
          </a:p>
        </p:txBody>
      </p:sp>
      <p:sp>
        <p:nvSpPr>
          <p:cNvPr id="323594" name="Text Box 10"/>
          <p:cNvSpPr txBox="1">
            <a:spLocks noChangeArrowheads="1"/>
          </p:cNvSpPr>
          <p:nvPr/>
        </p:nvSpPr>
        <p:spPr bwMode="auto">
          <a:xfrm>
            <a:off x="684213" y="5300663"/>
            <a:ext cx="35274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sz="2800">
                <a:solidFill>
                  <a:srgbClr val="FF0000"/>
                </a:solidFill>
              </a:rPr>
              <a:t>      </a:t>
            </a:r>
            <a:r>
              <a:rPr lang="sk-SK" sz="3600">
                <a:solidFill>
                  <a:srgbClr val="FF0000"/>
                </a:solidFill>
              </a:rPr>
              <a:t>P =</a:t>
            </a:r>
            <a:r>
              <a:rPr lang="sk-SK" sz="3600">
                <a:solidFill>
                  <a:srgbClr val="FF0000"/>
                </a:solidFill>
                <a:sym typeface="Symbol" pitchFamily="18" charset="2"/>
              </a:rPr>
              <a:t> R - </a:t>
            </a:r>
            <a:r>
              <a:rPr lang="en-US" sz="3600">
                <a:solidFill>
                  <a:srgbClr val="FF0000"/>
                </a:solidFill>
                <a:sym typeface="Symbol" pitchFamily="18" charset="2"/>
              </a:rPr>
              <a:t>{</a:t>
            </a:r>
            <a:r>
              <a:rPr lang="sk-SK" sz="360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sk-SK" sz="36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3600">
                <a:solidFill>
                  <a:srgbClr val="FF0000"/>
                </a:solidFill>
                <a:sym typeface="Symbol" pitchFamily="18" charset="2"/>
              </a:rPr>
              <a:t>}</a:t>
            </a:r>
            <a:r>
              <a:rPr lang="sk-SK" sz="3600"/>
              <a:t> </a:t>
            </a:r>
          </a:p>
          <a:p>
            <a:pPr>
              <a:spcBef>
                <a:spcPct val="50000"/>
              </a:spcBef>
            </a:pPr>
            <a:endParaRPr lang="sk-SK" sz="3600"/>
          </a:p>
        </p:txBody>
      </p:sp>
      <p:sp>
        <p:nvSpPr>
          <p:cNvPr id="323597" name="Rectangle 13"/>
          <p:cNvSpPr>
            <a:spLocks noGrp="1" noChangeArrowheads="1"/>
          </p:cNvSpPr>
          <p:nvPr>
            <p:ph type="body" sz="half" idx="2"/>
          </p:nvPr>
        </p:nvSpPr>
        <p:spPr>
          <a:noFill/>
          <a:ln/>
        </p:spPr>
        <p:txBody>
          <a:bodyPr/>
          <a:lstStyle/>
          <a:p>
            <a:r>
              <a:rPr lang="sk-SK" sz="3200"/>
              <a:t>ax</a:t>
            </a:r>
            <a:r>
              <a:rPr lang="sk-SK" sz="3200" baseline="30000"/>
              <a:t>2</a:t>
            </a:r>
            <a:r>
              <a:rPr lang="sk-SK" sz="3200"/>
              <a:t> + bx + c </a:t>
            </a:r>
            <a:r>
              <a:rPr lang="en-US" sz="3200">
                <a:cs typeface="Arial" charset="0"/>
              </a:rPr>
              <a:t>≥</a:t>
            </a:r>
            <a:r>
              <a:rPr lang="sk-SK" sz="3200"/>
              <a:t> 0</a:t>
            </a:r>
          </a:p>
          <a:p>
            <a:endParaRPr lang="sk-SK" sz="2600"/>
          </a:p>
        </p:txBody>
      </p:sp>
      <p:pic>
        <p:nvPicPr>
          <p:cNvPr id="323598" name="Picture 14" descr="parabola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2420938"/>
            <a:ext cx="1727200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3600" name="Line 16"/>
          <p:cNvSpPr>
            <a:spLocks noChangeShapeType="1"/>
          </p:cNvSpPr>
          <p:nvPr/>
        </p:nvSpPr>
        <p:spPr bwMode="auto">
          <a:xfrm>
            <a:off x="5292725" y="4797425"/>
            <a:ext cx="2519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23601" name="Oval 17"/>
          <p:cNvSpPr>
            <a:spLocks noChangeArrowheads="1"/>
          </p:cNvSpPr>
          <p:nvPr/>
        </p:nvSpPr>
        <p:spPr bwMode="auto">
          <a:xfrm>
            <a:off x="6443663" y="4724400"/>
            <a:ext cx="73025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23602" name="Text Box 18"/>
          <p:cNvSpPr txBox="1">
            <a:spLocks noChangeArrowheads="1"/>
          </p:cNvSpPr>
          <p:nvPr/>
        </p:nvSpPr>
        <p:spPr bwMode="auto">
          <a:xfrm>
            <a:off x="5795963" y="5229225"/>
            <a:ext cx="2847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sz="3200">
                <a:solidFill>
                  <a:srgbClr val="FF0000"/>
                </a:solidFill>
              </a:rPr>
              <a:t>P = R</a:t>
            </a:r>
            <a:endParaRPr lang="sk-SK" sz="3200">
              <a:solidFill>
                <a:srgbClr val="FF0000"/>
              </a:solidFill>
              <a:sym typeface="Symbol" pitchFamily="18" charset="2"/>
            </a:endParaRPr>
          </a:p>
          <a:p>
            <a:endParaRPr lang="sk-SK" sz="3200"/>
          </a:p>
        </p:txBody>
      </p:sp>
      <p:sp>
        <p:nvSpPr>
          <p:cNvPr id="323603" name="Text Box 19"/>
          <p:cNvSpPr txBox="1">
            <a:spLocks noChangeArrowheads="1"/>
          </p:cNvSpPr>
          <p:nvPr/>
        </p:nvSpPr>
        <p:spPr bwMode="auto">
          <a:xfrm>
            <a:off x="3184525" y="4745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  <p:sp>
        <p:nvSpPr>
          <p:cNvPr id="323604" name="Text Box 20"/>
          <p:cNvSpPr txBox="1">
            <a:spLocks noChangeArrowheads="1"/>
          </p:cNvSpPr>
          <p:nvPr/>
        </p:nvSpPr>
        <p:spPr bwMode="auto">
          <a:xfrm>
            <a:off x="7648575" y="4745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  <p:sp>
        <p:nvSpPr>
          <p:cNvPr id="323605" name="Line 21"/>
          <p:cNvSpPr>
            <a:spLocks noChangeShapeType="1"/>
          </p:cNvSpPr>
          <p:nvPr/>
        </p:nvSpPr>
        <p:spPr bwMode="auto">
          <a:xfrm>
            <a:off x="827088" y="4797425"/>
            <a:ext cx="30241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23606" name="Line 22"/>
          <p:cNvSpPr>
            <a:spLocks noChangeShapeType="1"/>
          </p:cNvSpPr>
          <p:nvPr/>
        </p:nvSpPr>
        <p:spPr bwMode="auto">
          <a:xfrm flipH="1">
            <a:off x="900113" y="4797425"/>
            <a:ext cx="28797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23607" name="Text Box 23"/>
          <p:cNvSpPr txBox="1">
            <a:spLocks noChangeArrowheads="1"/>
          </p:cNvSpPr>
          <p:nvPr/>
        </p:nvSpPr>
        <p:spPr bwMode="auto">
          <a:xfrm>
            <a:off x="6156325" y="4724400"/>
            <a:ext cx="811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   x</a:t>
            </a:r>
            <a:r>
              <a:rPr lang="sk-SK" baseline="-25000"/>
              <a:t>1</a:t>
            </a:r>
          </a:p>
        </p:txBody>
      </p:sp>
      <p:sp>
        <p:nvSpPr>
          <p:cNvPr id="323608" name="Text Box 24"/>
          <p:cNvSpPr txBox="1">
            <a:spLocks noChangeArrowheads="1"/>
          </p:cNvSpPr>
          <p:nvPr/>
        </p:nvSpPr>
        <p:spPr bwMode="auto">
          <a:xfrm>
            <a:off x="2195513" y="4724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x</a:t>
            </a:r>
            <a:r>
              <a:rPr lang="sk-SK" baseline="-25000"/>
              <a:t>1</a:t>
            </a:r>
          </a:p>
        </p:txBody>
      </p:sp>
      <p:sp>
        <p:nvSpPr>
          <p:cNvPr id="323609" name="Text Box 25"/>
          <p:cNvSpPr txBox="1">
            <a:spLocks noChangeArrowheads="1"/>
          </p:cNvSpPr>
          <p:nvPr/>
        </p:nvSpPr>
        <p:spPr bwMode="auto">
          <a:xfrm>
            <a:off x="3040063" y="2513013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323610" name="Text Box 26"/>
          <p:cNvSpPr txBox="1">
            <a:spLocks noChangeArrowheads="1"/>
          </p:cNvSpPr>
          <p:nvPr/>
        </p:nvSpPr>
        <p:spPr bwMode="auto">
          <a:xfrm>
            <a:off x="7092950" y="25654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323611" name="Line 27"/>
          <p:cNvSpPr>
            <a:spLocks noChangeShapeType="1"/>
          </p:cNvSpPr>
          <p:nvPr/>
        </p:nvSpPr>
        <p:spPr bwMode="auto">
          <a:xfrm flipH="1">
            <a:off x="5219700" y="4797425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8" name="Picture 4" descr="parabola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8888" y="2565400"/>
            <a:ext cx="2017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4309" name="Picture 5" descr="parabola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063" y="2492375"/>
            <a:ext cx="216058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431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000" b="1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sz="4000" b="1">
                <a:solidFill>
                  <a:srgbClr val="FF0000"/>
                </a:solidFill>
                <a:latin typeface="Arial" charset="0"/>
              </a:rPr>
              <a:t>&gt;</a:t>
            </a:r>
            <a:r>
              <a:rPr lang="sk-SK" sz="4000" b="1">
                <a:solidFill>
                  <a:srgbClr val="FF0000"/>
                </a:solidFill>
                <a:latin typeface="Arial" charset="0"/>
              </a:rPr>
              <a:t> 0 </a:t>
            </a:r>
            <a:r>
              <a:rPr lang="sk-SK" sz="4000" b="1">
                <a:solidFill>
                  <a:schemeClr val="tx1"/>
                </a:solidFill>
                <a:latin typeface="Arial" charset="0"/>
              </a:rPr>
              <a:t>a zároveň</a:t>
            </a:r>
            <a:r>
              <a:rPr lang="sk-SK" sz="4000" b="1">
                <a:solidFill>
                  <a:srgbClr val="FF0000"/>
                </a:solidFill>
                <a:latin typeface="Arial" charset="0"/>
              </a:rPr>
              <a:t> D = 0</a:t>
            </a:r>
          </a:p>
        </p:txBody>
      </p:sp>
      <p:sp>
        <p:nvSpPr>
          <p:cNvPr id="354320" name="Rectangle 1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sk-SK" sz="3200"/>
              <a:t>ax</a:t>
            </a:r>
            <a:r>
              <a:rPr lang="sk-SK" sz="3200" baseline="30000"/>
              <a:t>2</a:t>
            </a:r>
            <a:r>
              <a:rPr lang="sk-SK" sz="3200"/>
              <a:t> + bx + c </a:t>
            </a:r>
            <a:r>
              <a:rPr lang="en-US" sz="3200"/>
              <a:t>&lt;</a:t>
            </a:r>
            <a:r>
              <a:rPr lang="sk-SK" sz="3200"/>
              <a:t> 0</a:t>
            </a:r>
          </a:p>
          <a:p>
            <a:endParaRPr lang="sk-SK" sz="3200"/>
          </a:p>
        </p:txBody>
      </p:sp>
      <p:sp>
        <p:nvSpPr>
          <p:cNvPr id="354321" name="Rectangle 1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sz="3200"/>
              <a:t>ax</a:t>
            </a:r>
            <a:r>
              <a:rPr lang="sk-SK" sz="3200" baseline="30000"/>
              <a:t>2</a:t>
            </a:r>
            <a:r>
              <a:rPr lang="sk-SK" sz="3200"/>
              <a:t> + bx + c </a:t>
            </a:r>
            <a:r>
              <a:rPr lang="en-US" sz="3200"/>
              <a:t>≤</a:t>
            </a:r>
            <a:r>
              <a:rPr lang="sk-SK" sz="3200"/>
              <a:t> 0</a:t>
            </a:r>
          </a:p>
          <a:p>
            <a:endParaRPr lang="sk-SK" sz="2600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1130300" y="5794375"/>
            <a:ext cx="286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/>
          </a:p>
        </p:txBody>
      </p:sp>
      <p:sp>
        <p:nvSpPr>
          <p:cNvPr id="354323" name="Text Box 19"/>
          <p:cNvSpPr txBox="1">
            <a:spLocks noChangeArrowheads="1"/>
          </p:cNvSpPr>
          <p:nvPr/>
        </p:nvSpPr>
        <p:spPr bwMode="auto">
          <a:xfrm>
            <a:off x="1835150" y="5373688"/>
            <a:ext cx="2160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FF0000"/>
                </a:solidFill>
              </a:rPr>
              <a:t>P =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Ø</a:t>
            </a:r>
            <a:endParaRPr lang="sk-SK" sz="320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54324" name="Text Box 20"/>
          <p:cNvSpPr txBox="1">
            <a:spLocks noChangeArrowheads="1"/>
          </p:cNvSpPr>
          <p:nvPr/>
        </p:nvSpPr>
        <p:spPr bwMode="auto">
          <a:xfrm>
            <a:off x="6300788" y="5373688"/>
            <a:ext cx="2089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sz="3200">
                <a:solidFill>
                  <a:srgbClr val="FF0000"/>
                </a:solidFill>
              </a:rPr>
              <a:t>P = </a:t>
            </a:r>
            <a:r>
              <a:rPr lang="en-US" sz="3200">
                <a:solidFill>
                  <a:srgbClr val="FF0000"/>
                </a:solidFill>
              </a:rPr>
              <a:t>{</a:t>
            </a:r>
            <a:r>
              <a:rPr lang="sk-SK" sz="3200">
                <a:solidFill>
                  <a:srgbClr val="FF0000"/>
                </a:solidFill>
              </a:rPr>
              <a:t> 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}</a:t>
            </a:r>
            <a:endParaRPr lang="sk-SK" sz="320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sk-SK" sz="3200"/>
          </a:p>
        </p:txBody>
      </p:sp>
      <p:sp>
        <p:nvSpPr>
          <p:cNvPr id="354325" name="Oval 21"/>
          <p:cNvSpPr>
            <a:spLocks noChangeArrowheads="1"/>
          </p:cNvSpPr>
          <p:nvPr/>
        </p:nvSpPr>
        <p:spPr bwMode="auto">
          <a:xfrm>
            <a:off x="2339975" y="4868863"/>
            <a:ext cx="71438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54326" name="Oval 22"/>
          <p:cNvSpPr>
            <a:spLocks noChangeArrowheads="1"/>
          </p:cNvSpPr>
          <p:nvPr/>
        </p:nvSpPr>
        <p:spPr bwMode="auto">
          <a:xfrm>
            <a:off x="6732588" y="4868863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54329" name="Line 25"/>
          <p:cNvSpPr>
            <a:spLocks noChangeShapeType="1"/>
          </p:cNvSpPr>
          <p:nvPr/>
        </p:nvSpPr>
        <p:spPr bwMode="auto">
          <a:xfrm>
            <a:off x="1331913" y="4941888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54331" name="Line 27"/>
          <p:cNvSpPr>
            <a:spLocks noChangeShapeType="1"/>
          </p:cNvSpPr>
          <p:nvPr/>
        </p:nvSpPr>
        <p:spPr bwMode="auto">
          <a:xfrm>
            <a:off x="5724525" y="4941888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54333" name="Text Box 29"/>
          <p:cNvSpPr txBox="1">
            <a:spLocks noChangeArrowheads="1"/>
          </p:cNvSpPr>
          <p:nvPr/>
        </p:nvSpPr>
        <p:spPr bwMode="auto">
          <a:xfrm>
            <a:off x="1887538" y="4889500"/>
            <a:ext cx="189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354334" name="Text Box 30"/>
          <p:cNvSpPr txBox="1">
            <a:spLocks noChangeArrowheads="1"/>
          </p:cNvSpPr>
          <p:nvPr/>
        </p:nvSpPr>
        <p:spPr bwMode="auto">
          <a:xfrm>
            <a:off x="6372225" y="4941888"/>
            <a:ext cx="2160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     x</a:t>
            </a:r>
            <a:r>
              <a:rPr lang="sk-SK" baseline="-25000"/>
              <a:t>1</a:t>
            </a:r>
            <a:r>
              <a:rPr lang="sk-SK"/>
              <a:t> </a:t>
            </a:r>
            <a:endParaRPr lang="sk-SK" baseline="-25000"/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1908175" y="4941888"/>
            <a:ext cx="1570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     x</a:t>
            </a:r>
            <a:r>
              <a:rPr lang="sk-SK" baseline="-25000"/>
              <a:t>1</a:t>
            </a:r>
            <a:r>
              <a:rPr lang="sk-SK"/>
              <a:t> </a:t>
            </a:r>
            <a:endParaRPr lang="sk-SK" baseline="-25000"/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3400425" y="4889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  <p:sp>
        <p:nvSpPr>
          <p:cNvPr id="354337" name="Text Box 33"/>
          <p:cNvSpPr txBox="1">
            <a:spLocks noChangeArrowheads="1"/>
          </p:cNvSpPr>
          <p:nvPr/>
        </p:nvSpPr>
        <p:spPr bwMode="auto">
          <a:xfrm>
            <a:off x="7720013" y="48164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x</a:t>
            </a:r>
          </a:p>
        </p:txBody>
      </p:sp>
      <p:sp>
        <p:nvSpPr>
          <p:cNvPr id="354338" name="Text Box 34"/>
          <p:cNvSpPr txBox="1">
            <a:spLocks noChangeArrowheads="1"/>
          </p:cNvSpPr>
          <p:nvPr/>
        </p:nvSpPr>
        <p:spPr bwMode="auto">
          <a:xfrm>
            <a:off x="3148013" y="2914650"/>
            <a:ext cx="631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f(x)</a:t>
            </a:r>
          </a:p>
        </p:txBody>
      </p:sp>
      <p:sp>
        <p:nvSpPr>
          <p:cNvPr id="354339" name="Text Box 35"/>
          <p:cNvSpPr txBox="1">
            <a:spLocks noChangeArrowheads="1"/>
          </p:cNvSpPr>
          <p:nvPr/>
        </p:nvSpPr>
        <p:spPr bwMode="auto">
          <a:xfrm>
            <a:off x="7524750" y="2997200"/>
            <a:ext cx="631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f(x)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4000" b="1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sz="4000" b="1">
                <a:solidFill>
                  <a:srgbClr val="FF0000"/>
                </a:solidFill>
                <a:latin typeface="Arial" charset="0"/>
                <a:cs typeface="Arial" charset="0"/>
              </a:rPr>
              <a:t>&lt;</a:t>
            </a:r>
            <a:r>
              <a:rPr lang="sk-SK" sz="4000" b="1">
                <a:solidFill>
                  <a:srgbClr val="FF0000"/>
                </a:solidFill>
                <a:latin typeface="Arial" charset="0"/>
              </a:rPr>
              <a:t> 0 </a:t>
            </a:r>
            <a:r>
              <a:rPr lang="sk-SK" sz="4000" b="1">
                <a:solidFill>
                  <a:schemeClr val="tx1"/>
                </a:solidFill>
                <a:latin typeface="Arial" charset="0"/>
              </a:rPr>
              <a:t>a zároveň</a:t>
            </a:r>
            <a:r>
              <a:rPr lang="sk-SK" sz="4000" b="1">
                <a:solidFill>
                  <a:srgbClr val="FF0000"/>
                </a:solidFill>
                <a:latin typeface="Arial" charset="0"/>
              </a:rPr>
              <a:t> D = 0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sk-SK" sz="3200"/>
              <a:t>ax</a:t>
            </a:r>
            <a:r>
              <a:rPr lang="sk-SK" sz="3200" baseline="30000"/>
              <a:t>2</a:t>
            </a:r>
            <a:r>
              <a:rPr lang="sk-SK" sz="3200"/>
              <a:t> + bx + c </a:t>
            </a:r>
            <a:r>
              <a:rPr lang="en-US" sz="3200">
                <a:cs typeface="Arial" charset="0"/>
              </a:rPr>
              <a:t>&lt;</a:t>
            </a:r>
            <a:r>
              <a:rPr lang="sk-SK" sz="3200"/>
              <a:t> 0</a:t>
            </a:r>
          </a:p>
          <a:p>
            <a:endParaRPr lang="sk-SK" sz="3200"/>
          </a:p>
        </p:txBody>
      </p:sp>
      <p:pic>
        <p:nvPicPr>
          <p:cNvPr id="342020" name="Picture 4" descr="parabola 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76375" y="2493963"/>
            <a:ext cx="1800225" cy="2522537"/>
          </a:xfrm>
          <a:noFill/>
          <a:ln/>
        </p:spPr>
      </p:pic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755650" y="5445125"/>
            <a:ext cx="352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/>
          </a:p>
        </p:txBody>
      </p:sp>
      <p:sp>
        <p:nvSpPr>
          <p:cNvPr id="342023" name="Text Box 7"/>
          <p:cNvSpPr txBox="1">
            <a:spLocks noChangeArrowheads="1"/>
          </p:cNvSpPr>
          <p:nvPr/>
        </p:nvSpPr>
        <p:spPr bwMode="auto">
          <a:xfrm>
            <a:off x="684213" y="5300663"/>
            <a:ext cx="35274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sz="2800">
                <a:solidFill>
                  <a:srgbClr val="FF0000"/>
                </a:solidFill>
              </a:rPr>
              <a:t>      </a:t>
            </a:r>
            <a:r>
              <a:rPr lang="sk-SK" sz="3200">
                <a:solidFill>
                  <a:srgbClr val="FF0000"/>
                </a:solidFill>
              </a:rPr>
              <a:t>P =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 R - </a:t>
            </a: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{</a:t>
            </a:r>
            <a:r>
              <a:rPr lang="sk-SK" sz="320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sk-SK" sz="3200" baseline="-250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}</a:t>
            </a:r>
            <a:r>
              <a:rPr lang="sk-SK" sz="3200"/>
              <a:t> </a:t>
            </a:r>
          </a:p>
          <a:p>
            <a:pPr>
              <a:spcBef>
                <a:spcPct val="50000"/>
              </a:spcBef>
            </a:pPr>
            <a:endParaRPr lang="sk-SK" sz="3200"/>
          </a:p>
        </p:txBody>
      </p:sp>
      <p:sp>
        <p:nvSpPr>
          <p:cNvPr id="342024" name="Rectangle 8"/>
          <p:cNvSpPr>
            <a:spLocks noGrp="1" noChangeArrowheads="1"/>
          </p:cNvSpPr>
          <p:nvPr>
            <p:ph type="body" sz="half" idx="2"/>
          </p:nvPr>
        </p:nvSpPr>
        <p:spPr>
          <a:noFill/>
          <a:ln/>
        </p:spPr>
        <p:txBody>
          <a:bodyPr/>
          <a:lstStyle/>
          <a:p>
            <a:r>
              <a:rPr lang="sk-SK" sz="3200"/>
              <a:t>ax</a:t>
            </a:r>
            <a:r>
              <a:rPr lang="sk-SK" sz="3200" baseline="30000"/>
              <a:t>2</a:t>
            </a:r>
            <a:r>
              <a:rPr lang="sk-SK" sz="3200"/>
              <a:t> + bx + c </a:t>
            </a:r>
            <a:r>
              <a:rPr lang="en-US" sz="3200">
                <a:cs typeface="Arial" charset="0"/>
              </a:rPr>
              <a:t>≤</a:t>
            </a:r>
            <a:r>
              <a:rPr lang="sk-SK" sz="3200"/>
              <a:t> 0</a:t>
            </a:r>
          </a:p>
          <a:p>
            <a:pPr>
              <a:buFont typeface="Wingdings" pitchFamily="2" charset="2"/>
              <a:buNone/>
            </a:pPr>
            <a:endParaRPr lang="sk-SK" sz="3200"/>
          </a:p>
        </p:txBody>
      </p:sp>
      <p:pic>
        <p:nvPicPr>
          <p:cNvPr id="342025" name="Picture 9" descr="parabola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063" y="2420938"/>
            <a:ext cx="1944687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2026" name="Line 10"/>
          <p:cNvSpPr>
            <a:spLocks noChangeShapeType="1"/>
          </p:cNvSpPr>
          <p:nvPr/>
        </p:nvSpPr>
        <p:spPr bwMode="auto">
          <a:xfrm>
            <a:off x="5148263" y="2636838"/>
            <a:ext cx="2519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5651500" y="5300663"/>
            <a:ext cx="2847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sk-SK" sz="3200">
                <a:solidFill>
                  <a:srgbClr val="FF0000"/>
                </a:solidFill>
              </a:rPr>
              <a:t>P = R</a:t>
            </a:r>
            <a:endParaRPr lang="sk-SK" sz="3200">
              <a:solidFill>
                <a:srgbClr val="FF0000"/>
              </a:solidFill>
              <a:sym typeface="Symbol" pitchFamily="18" charset="2"/>
            </a:endParaRPr>
          </a:p>
          <a:p>
            <a:endParaRPr lang="sk-SK" sz="3200"/>
          </a:p>
        </p:txBody>
      </p:sp>
      <p:sp>
        <p:nvSpPr>
          <p:cNvPr id="342034" name="Oval 18"/>
          <p:cNvSpPr>
            <a:spLocks noChangeArrowheads="1"/>
          </p:cNvSpPr>
          <p:nvPr/>
        </p:nvSpPr>
        <p:spPr bwMode="auto">
          <a:xfrm>
            <a:off x="2268538" y="2636838"/>
            <a:ext cx="71437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42036" name="Oval 20"/>
          <p:cNvSpPr>
            <a:spLocks noChangeArrowheads="1"/>
          </p:cNvSpPr>
          <p:nvPr/>
        </p:nvSpPr>
        <p:spPr bwMode="auto">
          <a:xfrm>
            <a:off x="6443663" y="256540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42037" name="Line 21"/>
          <p:cNvSpPr>
            <a:spLocks noChangeShapeType="1"/>
          </p:cNvSpPr>
          <p:nvPr/>
        </p:nvSpPr>
        <p:spPr bwMode="auto">
          <a:xfrm flipH="1">
            <a:off x="1042988" y="2708275"/>
            <a:ext cx="2520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42038" name="Line 22"/>
          <p:cNvSpPr>
            <a:spLocks noChangeShapeType="1"/>
          </p:cNvSpPr>
          <p:nvPr/>
        </p:nvSpPr>
        <p:spPr bwMode="auto">
          <a:xfrm>
            <a:off x="1258888" y="2708275"/>
            <a:ext cx="223361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42041" name="Text Box 25"/>
          <p:cNvSpPr txBox="1">
            <a:spLocks noChangeArrowheads="1"/>
          </p:cNvSpPr>
          <p:nvPr/>
        </p:nvSpPr>
        <p:spPr bwMode="auto">
          <a:xfrm>
            <a:off x="3148013" y="2636838"/>
            <a:ext cx="200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x</a:t>
            </a:r>
          </a:p>
        </p:txBody>
      </p:sp>
      <p:sp>
        <p:nvSpPr>
          <p:cNvPr id="342042" name="Text Box 26"/>
          <p:cNvSpPr txBox="1">
            <a:spLocks noChangeArrowheads="1"/>
          </p:cNvSpPr>
          <p:nvPr/>
        </p:nvSpPr>
        <p:spPr bwMode="auto">
          <a:xfrm>
            <a:off x="7396163" y="2565400"/>
            <a:ext cx="200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x</a:t>
            </a:r>
          </a:p>
        </p:txBody>
      </p:sp>
      <p:sp>
        <p:nvSpPr>
          <p:cNvPr id="342043" name="Text Box 27"/>
          <p:cNvSpPr txBox="1">
            <a:spLocks noChangeArrowheads="1"/>
          </p:cNvSpPr>
          <p:nvPr/>
        </p:nvSpPr>
        <p:spPr bwMode="auto">
          <a:xfrm>
            <a:off x="6084888" y="220503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   x</a:t>
            </a:r>
            <a:r>
              <a:rPr lang="sk-SK" baseline="-25000"/>
              <a:t>1</a:t>
            </a:r>
          </a:p>
        </p:txBody>
      </p:sp>
      <p:sp>
        <p:nvSpPr>
          <p:cNvPr id="342044" name="Text Box 28"/>
          <p:cNvSpPr txBox="1">
            <a:spLocks noChangeArrowheads="1"/>
          </p:cNvSpPr>
          <p:nvPr/>
        </p:nvSpPr>
        <p:spPr bwMode="auto">
          <a:xfrm>
            <a:off x="1979613" y="227647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   x</a:t>
            </a:r>
            <a:r>
              <a:rPr lang="sk-SK" baseline="-25000"/>
              <a:t>1</a:t>
            </a:r>
          </a:p>
        </p:txBody>
      </p:sp>
      <p:sp>
        <p:nvSpPr>
          <p:cNvPr id="342046" name="Text Box 30"/>
          <p:cNvSpPr txBox="1">
            <a:spLocks noChangeArrowheads="1"/>
          </p:cNvSpPr>
          <p:nvPr/>
        </p:nvSpPr>
        <p:spPr bwMode="auto">
          <a:xfrm>
            <a:off x="7019925" y="4149725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 f(x)</a:t>
            </a:r>
          </a:p>
        </p:txBody>
      </p:sp>
      <p:sp>
        <p:nvSpPr>
          <p:cNvPr id="342047" name="Text Box 31"/>
          <p:cNvSpPr txBox="1">
            <a:spLocks noChangeArrowheads="1"/>
          </p:cNvSpPr>
          <p:nvPr/>
        </p:nvSpPr>
        <p:spPr bwMode="auto">
          <a:xfrm>
            <a:off x="2895600" y="4240213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f(x)</a:t>
            </a:r>
          </a:p>
        </p:txBody>
      </p:sp>
      <p:sp>
        <p:nvSpPr>
          <p:cNvPr id="342049" name="Line 33"/>
          <p:cNvSpPr>
            <a:spLocks noChangeShapeType="1"/>
          </p:cNvSpPr>
          <p:nvPr/>
        </p:nvSpPr>
        <p:spPr bwMode="auto">
          <a:xfrm flipH="1">
            <a:off x="5219700" y="2636838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</TotalTime>
  <Words>759</Words>
  <Application>Microsoft Office PowerPoint</Application>
  <PresentationFormat>Prezentácia na obrazovke (4:3)</PresentationFormat>
  <Paragraphs>180</Paragraphs>
  <Slides>19</Slides>
  <Notes>0</Notes>
  <HiddenSlides>10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Motív Office</vt:lpstr>
      <vt:lpstr>Rovnica</vt:lpstr>
      <vt:lpstr>Kvadratické  nerovnice </vt:lpstr>
      <vt:lpstr>Obsah</vt:lpstr>
      <vt:lpstr>Kvadratická nerovnica</vt:lpstr>
      <vt:lpstr>Metódy riešenia</vt:lpstr>
      <vt:lpstr>Prezentácia programu PowerPoint</vt:lpstr>
      <vt:lpstr>Prezentácia programu PowerPoint</vt:lpstr>
      <vt:lpstr>a &gt; 0 a zároveň D = 0</vt:lpstr>
      <vt:lpstr>a &gt; 0 a zároveň D = 0</vt:lpstr>
      <vt:lpstr>a &lt; 0 a zároveň D = 0</vt:lpstr>
      <vt:lpstr>a &lt; 0 a zároveň D = 0</vt:lpstr>
      <vt:lpstr>a &gt; 0 a zároveň D &gt; 0</vt:lpstr>
      <vt:lpstr>a &gt; 0 a zároveň D &gt; 0</vt:lpstr>
      <vt:lpstr>a &lt; 0 a zároveň D &gt; 0</vt:lpstr>
      <vt:lpstr>a &lt; 0 a zároveň D &gt; 0</vt:lpstr>
      <vt:lpstr>a &gt; 0 a zároveň D &lt; 0</vt:lpstr>
      <vt:lpstr>Príklad 1</vt:lpstr>
      <vt:lpstr>Príklad 2</vt:lpstr>
      <vt:lpstr>Úlohy na precvičenie</vt:lpstr>
      <vt:lpstr>Ďakujem za pozornosť.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Kvadratické  nerovnice</dc:title>
  <dc:creator>Anna Slovenkaiová</dc:creator>
  <cp:lastModifiedBy>Slovenkaiová</cp:lastModifiedBy>
  <cp:revision>10</cp:revision>
  <dcterms:created xsi:type="dcterms:W3CDTF">2015-03-29T15:09:09Z</dcterms:created>
  <dcterms:modified xsi:type="dcterms:W3CDTF">2022-03-06T18:07:53Z</dcterms:modified>
</cp:coreProperties>
</file>