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0" r:id="rId10"/>
    <p:sldId id="261" r:id="rId11"/>
    <p:sldId id="267" r:id="rId12"/>
    <p:sldId id="268" r:id="rId13"/>
    <p:sldId id="269" r:id="rId14"/>
    <p:sldId id="270" r:id="rId15"/>
    <p:sldId id="272" r:id="rId16"/>
    <p:sldId id="273" r:id="rId17"/>
    <p:sldId id="262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C18B-3FDD-4E44-93E5-4633A295CC1A}" type="datetimeFigureOut">
              <a:rPr lang="sk-SK" smtClean="0"/>
              <a:t>09.01.2020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F85-B47B-487C-9CE5-CB8CCAE70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668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C18B-3FDD-4E44-93E5-4633A295CC1A}" type="datetimeFigureOut">
              <a:rPr lang="sk-SK" smtClean="0"/>
              <a:t>09.01.2020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F85-B47B-487C-9CE5-CB8CCAE70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913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C18B-3FDD-4E44-93E5-4633A295CC1A}" type="datetimeFigureOut">
              <a:rPr lang="sk-SK" smtClean="0"/>
              <a:t>09.01.2020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F85-B47B-487C-9CE5-CB8CCAE70DD2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9888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C18B-3FDD-4E44-93E5-4633A295CC1A}" type="datetimeFigureOut">
              <a:rPr lang="sk-SK" smtClean="0"/>
              <a:t>09.01.2020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F85-B47B-487C-9CE5-CB8CCAE70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05966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C18B-3FDD-4E44-93E5-4633A295CC1A}" type="datetimeFigureOut">
              <a:rPr lang="sk-SK" smtClean="0"/>
              <a:t>09.01.2020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F85-B47B-487C-9CE5-CB8CCAE70DD2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1988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C18B-3FDD-4E44-93E5-4633A295CC1A}" type="datetimeFigureOut">
              <a:rPr lang="sk-SK" smtClean="0"/>
              <a:t>09.01.2020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F85-B47B-487C-9CE5-CB8CCAE70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8973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C18B-3FDD-4E44-93E5-4633A295CC1A}" type="datetimeFigureOut">
              <a:rPr lang="sk-SK" smtClean="0"/>
              <a:t>09.01.2020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F85-B47B-487C-9CE5-CB8CCAE70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5719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C18B-3FDD-4E44-93E5-4633A295CC1A}" type="datetimeFigureOut">
              <a:rPr lang="sk-SK" smtClean="0"/>
              <a:t>09.01.2020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F85-B47B-487C-9CE5-CB8CCAE70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491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C18B-3FDD-4E44-93E5-4633A295CC1A}" type="datetimeFigureOut">
              <a:rPr lang="sk-SK" smtClean="0"/>
              <a:t>09.01.2020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F85-B47B-487C-9CE5-CB8CCAE70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9985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C18B-3FDD-4E44-93E5-4633A295CC1A}" type="datetimeFigureOut">
              <a:rPr lang="sk-SK" smtClean="0"/>
              <a:t>09.01.2020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F85-B47B-487C-9CE5-CB8CCAE70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5970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C18B-3FDD-4E44-93E5-4633A295CC1A}" type="datetimeFigureOut">
              <a:rPr lang="sk-SK" smtClean="0"/>
              <a:t>09.01.2020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F85-B47B-487C-9CE5-CB8CCAE70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655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C18B-3FDD-4E44-93E5-4633A295CC1A}" type="datetimeFigureOut">
              <a:rPr lang="sk-SK" smtClean="0"/>
              <a:t>09.01.2020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F85-B47B-487C-9CE5-CB8CCAE70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000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C18B-3FDD-4E44-93E5-4633A295CC1A}" type="datetimeFigureOut">
              <a:rPr lang="sk-SK" smtClean="0"/>
              <a:t>09.01.2020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F85-B47B-487C-9CE5-CB8CCAE70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184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C18B-3FDD-4E44-93E5-4633A295CC1A}" type="datetimeFigureOut">
              <a:rPr lang="sk-SK" smtClean="0"/>
              <a:t>09.01.2020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F85-B47B-487C-9CE5-CB8CCAE70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271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C18B-3FDD-4E44-93E5-4633A295CC1A}" type="datetimeFigureOut">
              <a:rPr lang="sk-SK" smtClean="0"/>
              <a:t>09.01.2020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F85-B47B-487C-9CE5-CB8CCAE70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9105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C18B-3FDD-4E44-93E5-4633A295CC1A}" type="datetimeFigureOut">
              <a:rPr lang="sk-SK" smtClean="0"/>
              <a:t>09.01.2020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F85-B47B-487C-9CE5-CB8CCAE70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127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8C18B-3FDD-4E44-93E5-4633A295CC1A}" type="datetimeFigureOut">
              <a:rPr lang="sk-SK" smtClean="0"/>
              <a:t>09.01.2020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ECAF85-B47B-487C-9CE5-CB8CCAE70DD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207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4.xml"/><Relationship Id="rId4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AF7C82F6-E616-4789-9D29-8880793791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sk-SK" dirty="0"/>
              <a:t>Fotosyntéza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="" xmlns:a16="http://schemas.microsoft.com/office/drawing/2014/main" id="{2CA23191-A029-4DE1-8B7E-F3B8D3806B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sk-SK" dirty="0"/>
              <a:t>Thomas Tomaga 1. A</a:t>
            </a:r>
          </a:p>
        </p:txBody>
      </p:sp>
    </p:spTree>
    <p:extLst>
      <p:ext uri="{BB962C8B-B14F-4D97-AF65-F5344CB8AC3E}">
        <p14:creationId xmlns:p14="http://schemas.microsoft.com/office/powerpoint/2010/main" val="54929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4C333770-B966-45AF-9B14-C8ED455A7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vzniká pri fotosyntéze?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E9E96D10-7FEA-4558-BC4D-0BABA8009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Pri fotosyntéze vzniká: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b="1" dirty="0">
                <a:hlinkClick r:id="rId2" action="ppaction://hlinksldjump"/>
              </a:rPr>
              <a:t>Kyslík (O</a:t>
            </a:r>
            <a:r>
              <a:rPr lang="sk-SK" b="1" baseline="-25000" dirty="0">
                <a:hlinkClick r:id="rId2" action="ppaction://hlinksldjump"/>
              </a:rPr>
              <a:t>2</a:t>
            </a:r>
            <a:r>
              <a:rPr lang="sk-SK" b="1" dirty="0">
                <a:hlinkClick r:id="rId2" action="ppaction://hlinksldjump"/>
              </a:rPr>
              <a:t>)</a:t>
            </a:r>
            <a:endParaRPr lang="sk-SK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b="1" dirty="0">
                <a:hlinkClick r:id="rId3" action="ppaction://hlinksldjump"/>
              </a:rPr>
              <a:t>Glukóza - jednoduchý cukor – rýchla energia (C</a:t>
            </a:r>
            <a:r>
              <a:rPr lang="sk-SK" b="1" baseline="-25000" dirty="0">
                <a:hlinkClick r:id="rId3" action="ppaction://hlinksldjump"/>
              </a:rPr>
              <a:t>6</a:t>
            </a:r>
            <a:r>
              <a:rPr lang="sk-SK" b="1" dirty="0">
                <a:hlinkClick r:id="rId3" action="ppaction://hlinksldjump"/>
              </a:rPr>
              <a:t>H</a:t>
            </a:r>
            <a:r>
              <a:rPr lang="sk-SK" b="1" baseline="-25000" dirty="0">
                <a:hlinkClick r:id="rId3" action="ppaction://hlinksldjump"/>
              </a:rPr>
              <a:t>12</a:t>
            </a:r>
            <a:r>
              <a:rPr lang="sk-SK" b="1" dirty="0">
                <a:hlinkClick r:id="rId3" action="ppaction://hlinksldjump"/>
              </a:rPr>
              <a:t>O</a:t>
            </a:r>
            <a:r>
              <a:rPr lang="sk-SK" b="1" baseline="-25000" dirty="0">
                <a:hlinkClick r:id="rId3" action="ppaction://hlinksldjump"/>
              </a:rPr>
              <a:t>6</a:t>
            </a:r>
            <a:r>
              <a:rPr lang="sk-SK" b="1" dirty="0">
                <a:hlinkClick r:id="rId3" action="ppaction://hlinksldjump"/>
              </a:rPr>
              <a:t>)</a:t>
            </a:r>
            <a:endParaRPr lang="sk-SK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b="1" dirty="0">
                <a:hlinkClick r:id="rId4" action="ppaction://hlinksldjump"/>
              </a:rPr>
              <a:t>Energia vo forme ATP</a:t>
            </a:r>
            <a:endParaRPr lang="sk-SK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b="1" dirty="0">
                <a:hlinkClick r:id="rId5" action="ppaction://hlinksldjump"/>
              </a:rPr>
              <a:t>NADPH + H</a:t>
            </a:r>
            <a:r>
              <a:rPr lang="sk-SK" b="1" baseline="30000" dirty="0">
                <a:hlinkClick r:id="rId5" action="ppaction://hlinksldjump"/>
              </a:rPr>
              <a:t>+</a:t>
            </a:r>
            <a:r>
              <a:rPr lang="sk-SK" b="1" dirty="0">
                <a:hlinkClick r:id="rId5" action="ppaction://hlinksldjump"/>
              </a:rPr>
              <a:t> - ktorý má funkciu redukovadla v syntetickej fáze fotosyn</a:t>
            </a:r>
            <a:r>
              <a:rPr lang="sk-SK" dirty="0">
                <a:hlinkClick r:id="rId5" action="ppaction://hlinksldjump"/>
              </a:rPr>
              <a:t>tézy</a:t>
            </a:r>
            <a:endParaRPr lang="sk-SK" dirty="0"/>
          </a:p>
        </p:txBody>
      </p:sp>
      <p:sp>
        <p:nvSpPr>
          <p:cNvPr id="4" name="Šípka: doľava 3">
            <a:extLst>
              <a:ext uri="{FF2B5EF4-FFF2-40B4-BE49-F238E27FC236}">
                <a16:creationId xmlns="" xmlns:a16="http://schemas.microsoft.com/office/drawing/2014/main" id="{68956DF0-F54D-43E4-BFB7-5F7197E4DBE6}"/>
              </a:ext>
            </a:extLst>
          </p:cNvPr>
          <p:cNvSpPr/>
          <p:nvPr/>
        </p:nvSpPr>
        <p:spPr>
          <a:xfrm>
            <a:off x="677334" y="5415380"/>
            <a:ext cx="1988598" cy="10919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  <a:hlinkClick r:id="rId6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Obsah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52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1DA979B0-98AF-45B7-9AA6-32F316CA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Kyslík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EDBC92AE-F450-4ABE-B160-9A039E37E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Kyslík je chemický prvok v Periodickej tabuľke prvkov. Je to bezfarebný plyn. V kvapalnom a tuhom stave má svetlomodrú farbu. Zaujímavou zhodou v prírode je, že kvapalný kyslík má farbu ako modrá obloha.</a:t>
            </a:r>
          </a:p>
          <a:p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Chemická značka: O</a:t>
            </a:r>
          </a:p>
          <a:p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Atómová hmotnosť: 15,999 u</a:t>
            </a:r>
          </a:p>
          <a:p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Atómové číslo: 8</a:t>
            </a:r>
          </a:p>
          <a:p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Dátum objavenia: 1772</a:t>
            </a:r>
          </a:p>
          <a:p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Elektrónová konfigurácia: [He] 2s</a:t>
            </a:r>
            <a:r>
              <a:rPr lang="sk-SK" baseline="30000" dirty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2p</a:t>
            </a:r>
            <a:r>
              <a:rPr lang="sk-SK" baseline="30000" dirty="0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  <a:endParaRPr lang="sk-SK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Elektróny v jednotlivých vrstvách: 2, 6</a:t>
            </a:r>
          </a:p>
          <a:p>
            <a:endParaRPr lang="sk-SK" dirty="0"/>
          </a:p>
        </p:txBody>
      </p:sp>
      <p:pic>
        <p:nvPicPr>
          <p:cNvPr id="4098" name="Picture 2" descr="Výsledok vyhľadávania obrázkov pre dopyt kyslík">
            <a:extLst>
              <a:ext uri="{FF2B5EF4-FFF2-40B4-BE49-F238E27FC236}">
                <a16:creationId xmlns="" xmlns:a16="http://schemas.microsoft.com/office/drawing/2014/main" id="{644B504C-6E43-4891-ACAD-27F42CDDE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803" y="3211567"/>
            <a:ext cx="3919902" cy="220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Výsledok vyhľadávania obrázkov pre dopyt kyslík">
            <a:extLst>
              <a:ext uri="{FF2B5EF4-FFF2-40B4-BE49-F238E27FC236}">
                <a16:creationId xmlns="" xmlns:a16="http://schemas.microsoft.com/office/drawing/2014/main" id="{B5772686-DE9F-4067-BCE3-532E7569B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256" y="528134"/>
            <a:ext cx="2921421" cy="163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Šípka: doľava 3">
            <a:extLst>
              <a:ext uri="{FF2B5EF4-FFF2-40B4-BE49-F238E27FC236}">
                <a16:creationId xmlns="" xmlns:a16="http://schemas.microsoft.com/office/drawing/2014/main" id="{561CA004-56EE-4B43-AE63-B0C9F475B831}"/>
              </a:ext>
            </a:extLst>
          </p:cNvPr>
          <p:cNvSpPr/>
          <p:nvPr/>
        </p:nvSpPr>
        <p:spPr>
          <a:xfrm>
            <a:off x="594804" y="5695765"/>
            <a:ext cx="1873189" cy="11052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  <a:hlinkClick r:id="rId4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Čo vzniká pri fotosyntéze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80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D475B8A4-5C76-46F3-B388-2487EFBA9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Glukóza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16E8485B-C19B-472C-8244-A512FF8CF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Glukóza alebo hroznový cukor je monosacharid patriaci medzi aldohexózy. V chemických vzorcoch oligosacharidov a polysacharidov sa značí symbolom Glc. V čistom stave je glukóza biela kryštalická látka so sladkou chuťou. Je to rýchly zdroj energie.</a:t>
            </a:r>
          </a:p>
          <a:p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Molárna hmotnosť</a:t>
            </a:r>
            <a:r>
              <a:rPr lang="sk-SK" b="1" dirty="0">
                <a:solidFill>
                  <a:srgbClr val="222222"/>
                </a:solidFill>
                <a:latin typeface="arial" panose="020B0604020202020204" pitchFamily="34" charset="0"/>
              </a:rPr>
              <a:t>: </a:t>
            </a: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180,156 g/mol</a:t>
            </a:r>
          </a:p>
          <a:p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Teplota varu</a:t>
            </a:r>
            <a:r>
              <a:rPr lang="sk-SK" b="1" dirty="0">
                <a:solidFill>
                  <a:srgbClr val="222222"/>
                </a:solidFill>
                <a:latin typeface="arial" panose="020B0604020202020204" pitchFamily="34" charset="0"/>
              </a:rPr>
              <a:t>: </a:t>
            </a: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(rozklad)</a:t>
            </a:r>
          </a:p>
          <a:p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Rozpustnosť vo vode</a:t>
            </a:r>
            <a:r>
              <a:rPr lang="sk-SK" b="1" dirty="0">
                <a:solidFill>
                  <a:srgbClr val="222222"/>
                </a:solidFill>
                <a:latin typeface="arial" panose="020B0604020202020204" pitchFamily="34" charset="0"/>
              </a:rPr>
              <a:t>: </a:t>
            </a: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1200 g/l</a:t>
            </a:r>
          </a:p>
          <a:p>
            <a:endParaRPr lang="sk-SK" dirty="0"/>
          </a:p>
        </p:txBody>
      </p:sp>
      <p:pic>
        <p:nvPicPr>
          <p:cNvPr id="5122" name="Picture 2" descr="Výsledok vyhľadávania obrázkov pre dopyt glukóza">
            <a:extLst>
              <a:ext uri="{FF2B5EF4-FFF2-40B4-BE49-F238E27FC236}">
                <a16:creationId xmlns="" xmlns:a16="http://schemas.microsoft.com/office/drawing/2014/main" id="{B078711F-B27D-40C9-8B05-53A4797D9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910" y="3222101"/>
            <a:ext cx="1322090" cy="236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Výsledok vyhľadávania obrázkov pre dopyt cukrík">
            <a:extLst>
              <a:ext uri="{FF2B5EF4-FFF2-40B4-BE49-F238E27FC236}">
                <a16:creationId xmlns="" xmlns:a16="http://schemas.microsoft.com/office/drawing/2014/main" id="{09704F9E-F7A4-40DC-9658-E26442F88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253" y="3222101"/>
            <a:ext cx="2404619" cy="177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Šípka: doľava 3">
            <a:extLst>
              <a:ext uri="{FF2B5EF4-FFF2-40B4-BE49-F238E27FC236}">
                <a16:creationId xmlns="" xmlns:a16="http://schemas.microsoft.com/office/drawing/2014/main" id="{A408A868-FE49-4959-B5A8-C80A0E2828AE}"/>
              </a:ext>
            </a:extLst>
          </p:cNvPr>
          <p:cNvSpPr/>
          <p:nvPr/>
        </p:nvSpPr>
        <p:spPr>
          <a:xfrm>
            <a:off x="346229" y="5699464"/>
            <a:ext cx="1997476" cy="101205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  <a:hlinkClick r:id="rId4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Čo vzniká pri fotosyntéze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37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662EE9E9-B565-428F-8BAC-4E2AB4E46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Energia vo forme ATP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07F0E404-BA11-438A-8B55-99617AA67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rgbClr val="2C2C2C"/>
                </a:solidFill>
                <a:latin typeface="Open Sans"/>
              </a:rPr>
              <a:t>Univerzálnym zdrojom energie pre bunku je chemická zlúčenina menom </a:t>
            </a:r>
            <a:r>
              <a:rPr lang="sk-SK" b="1" dirty="0">
                <a:solidFill>
                  <a:srgbClr val="2C2C2C"/>
                </a:solidFill>
                <a:latin typeface="Open Sans"/>
              </a:rPr>
              <a:t>ATP</a:t>
            </a:r>
            <a:r>
              <a:rPr lang="sk-SK" dirty="0">
                <a:solidFill>
                  <a:srgbClr val="2C2C2C"/>
                </a:solidFill>
                <a:latin typeface="Open Sans"/>
              </a:rPr>
              <a:t>. Kedykoľvek chce bunka uskutočniť  nejakú akciu, ktorá neprebieha spontánne (ako keď pustíte auto dole kopcom), potrebuje zaplatiť určitým počtom molekúl ATP.</a:t>
            </a:r>
          </a:p>
          <a:p>
            <a:r>
              <a:rPr lang="sk-SK" dirty="0">
                <a:solidFill>
                  <a:srgbClr val="2C2C2C"/>
                </a:solidFill>
                <a:latin typeface="Open Sans"/>
              </a:rPr>
              <a:t>Najvýznamnejšia je tvorba ATP v energetických centrách bunky – mitochondriách.</a:t>
            </a:r>
          </a:p>
          <a:p>
            <a:r>
              <a:rPr lang="sk-SK" dirty="0">
                <a:solidFill>
                  <a:srgbClr val="2C2C2C"/>
                </a:solidFill>
                <a:latin typeface="Open Sans"/>
              </a:rPr>
              <a:t>Univerzálny prenášač voľnej energie.</a:t>
            </a:r>
          </a:p>
          <a:p>
            <a:r>
              <a:rPr lang="sk-SK" dirty="0">
                <a:solidFill>
                  <a:srgbClr val="2C2C2C"/>
                </a:solidFill>
                <a:latin typeface="Open Sans"/>
              </a:rPr>
              <a:t>ATP je nukleotid zložený z adenínu, ribózy a trifosfátovej jednotky</a:t>
            </a:r>
            <a:endParaRPr lang="sk-SK" dirty="0"/>
          </a:p>
        </p:txBody>
      </p:sp>
      <p:sp>
        <p:nvSpPr>
          <p:cNvPr id="4" name="Šípka: doľava 3">
            <a:extLst>
              <a:ext uri="{FF2B5EF4-FFF2-40B4-BE49-F238E27FC236}">
                <a16:creationId xmlns="" xmlns:a16="http://schemas.microsoft.com/office/drawing/2014/main" id="{FF90ADA7-5B3C-465C-A5D9-A412023E790C}"/>
              </a:ext>
            </a:extLst>
          </p:cNvPr>
          <p:cNvSpPr/>
          <p:nvPr/>
        </p:nvSpPr>
        <p:spPr>
          <a:xfrm>
            <a:off x="905522" y="5388746"/>
            <a:ext cx="2175029" cy="10741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  <a:hlinkClick r:id="rId2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Čo vzniká pri fotosyntéze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68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7B391395-D39F-409A-BEAF-916E61B7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NADPH + H</a:t>
            </a:r>
            <a:r>
              <a:rPr lang="sk-SK" baseline="30000" dirty="0"/>
              <a:t>+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D2F521C4-9873-45FD-BCDA-1D0DB0DB1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rgbClr val="333333"/>
                </a:solidFill>
                <a:latin typeface="-apple-system"/>
              </a:rPr>
              <a:t>Je bežným kofaktorom metabolických reakcií, najmä redukčných / oxidačných (redoxných) reakcií.</a:t>
            </a:r>
          </a:p>
          <a:p>
            <a:r>
              <a:rPr lang="sk-SK" dirty="0">
                <a:solidFill>
                  <a:srgbClr val="333333"/>
                </a:solidFill>
                <a:latin typeface="-apple-system"/>
              </a:rPr>
              <a:t>NADP + znamená nikotínamid adenín dinukleotidfosfát, kde NADPH je redukovaná forma. Ďalej uvádzame základnú interkonverznú reakciu medzi NADP + a NADPH.</a:t>
            </a:r>
            <a:endParaRPr lang="sk-SK" dirty="0"/>
          </a:p>
        </p:txBody>
      </p:sp>
      <p:pic>
        <p:nvPicPr>
          <p:cNvPr id="6146" name="Picture 2" descr="Výsledok vyhľadávania obrázkov pre dopyt NADPH + H+">
            <a:extLst>
              <a:ext uri="{FF2B5EF4-FFF2-40B4-BE49-F238E27FC236}">
                <a16:creationId xmlns="" xmlns:a16="http://schemas.microsoft.com/office/drawing/2014/main" id="{41A29CC4-3F98-45CF-AFA0-649C367EB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61" y="3659650"/>
            <a:ext cx="541972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Šípka: doľava 3">
            <a:extLst>
              <a:ext uri="{FF2B5EF4-FFF2-40B4-BE49-F238E27FC236}">
                <a16:creationId xmlns="" xmlns:a16="http://schemas.microsoft.com/office/drawing/2014/main" id="{6559FAC4-12DD-490A-AB39-7AE7237220D4}"/>
              </a:ext>
            </a:extLst>
          </p:cNvPr>
          <p:cNvSpPr/>
          <p:nvPr/>
        </p:nvSpPr>
        <p:spPr>
          <a:xfrm>
            <a:off x="790113" y="5797118"/>
            <a:ext cx="2127885" cy="9587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  <a:hlinkClick r:id="rId3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Čo vzniká pri fotosyntéze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85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Svetelná fáza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V priebehu svetelnej fázy sa zachytáva energia svetelného žiarenia a premieňa sa na energiu chemickej väzby v </a:t>
            </a:r>
            <a:r>
              <a:rPr lang="sk-SK" dirty="0" smtClean="0">
                <a:solidFill>
                  <a:schemeClr val="tx1"/>
                </a:solidFill>
                <a:latin typeface="Arial" panose="020B0604020202020204" pitchFamily="34" charset="0"/>
              </a:rPr>
              <a:t>podobe:</a:t>
            </a:r>
          </a:p>
          <a:p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 </a:t>
            </a:r>
            <a:r>
              <a:rPr lang="sk-SK" dirty="0" smtClean="0">
                <a:solidFill>
                  <a:schemeClr val="tx1"/>
                </a:solidFill>
                <a:latin typeface="Arial" panose="020B0604020202020204" pitchFamily="34" charset="0"/>
              </a:rPr>
              <a:t>feredoxínu</a:t>
            </a:r>
          </a:p>
          <a:p>
            <a:r>
              <a:rPr lang="sk-SK" dirty="0" smtClean="0">
                <a:solidFill>
                  <a:schemeClr val="tx1"/>
                </a:solidFill>
                <a:latin typeface="Arial" panose="020B0604020202020204" pitchFamily="34" charset="0"/>
              </a:rPr>
              <a:t> adenozíntrifosfátu</a:t>
            </a:r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 (</a:t>
            </a:r>
            <a:r>
              <a:rPr lang="sk-SK" dirty="0" smtClean="0">
                <a:solidFill>
                  <a:schemeClr val="tx1"/>
                </a:solidFill>
                <a:latin typeface="Arial" panose="020B0604020202020204" pitchFamily="34" charset="0"/>
              </a:rPr>
              <a:t>ATP)</a:t>
            </a:r>
          </a:p>
          <a:p>
            <a:r>
              <a:rPr lang="sk-SK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redukovaného nikotínamidadeníndinukleotidfosfátu (NADPH</a:t>
            </a:r>
            <a:r>
              <a:rPr lang="sk-SK" dirty="0" smtClean="0">
                <a:solidFill>
                  <a:schemeClr val="tx1"/>
                </a:solidFill>
                <a:latin typeface="Arial" panose="020B0604020202020204" pitchFamily="34" charset="0"/>
              </a:rPr>
              <a:t>).</a:t>
            </a:r>
          </a:p>
          <a:p>
            <a:r>
              <a:rPr lang="sk-SK" dirty="0" smtClean="0">
                <a:solidFill>
                  <a:schemeClr val="tx1"/>
                </a:solidFill>
                <a:latin typeface="Arial" panose="020B0604020202020204" pitchFamily="34" charset="0"/>
              </a:rPr>
              <a:t>Video: </a:t>
            </a:r>
            <a:r>
              <a:rPr lang="sk-SK" dirty="0"/>
              <a:t>https://www.youtube.com/watch?v=g78utcLQrJ4</a:t>
            </a:r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4" name="Šípka doľava 3"/>
          <p:cNvSpPr/>
          <p:nvPr/>
        </p:nvSpPr>
        <p:spPr>
          <a:xfrm>
            <a:off x="414528" y="5303746"/>
            <a:ext cx="2109216" cy="14752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hlinkClick r:id="rId2" action="ppaction://hlinksldjump"/>
              </a:rPr>
              <a:t>Obsah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9723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Syntetická fáza (tmavá)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Komplex enzymatických reakcií, ktoré nevyžadujú prítomnosť svetla a pri ktorých energia ATP je využitá na fixáciu CO</a:t>
            </a:r>
            <a:r>
              <a:rPr lang="sk-SK" baseline="-25000" dirty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 a jeho premenu na sacharidy. Je to cyklický proces prebiehajúci v stróme </a:t>
            </a:r>
            <a:r>
              <a:rPr lang="sk-SK" dirty="0" smtClean="0">
                <a:solidFill>
                  <a:schemeClr val="tx1"/>
                </a:solidFill>
                <a:latin typeface="Arial" panose="020B0604020202020204" pitchFamily="34" charset="0"/>
              </a:rPr>
              <a:t>chloroplastov.</a:t>
            </a:r>
          </a:p>
          <a:p>
            <a:r>
              <a:rPr lang="sk-SK" b="1" dirty="0">
                <a:solidFill>
                  <a:srgbClr val="222222"/>
                </a:solidFill>
                <a:latin typeface="Arial" panose="020B0604020202020204" pitchFamily="34" charset="0"/>
              </a:rPr>
              <a:t>Podmienky:</a:t>
            </a:r>
            <a:endParaRPr lang="sk-SK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Je potrebné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CO</a:t>
            </a:r>
            <a:r>
              <a:rPr lang="sk-SK" baseline="-25000" dirty="0">
                <a:solidFill>
                  <a:srgbClr val="222222"/>
                </a:solidFill>
                <a:latin typeface="Arial" panose="020B0604020202020204" pitchFamily="34" charset="0"/>
              </a:rPr>
              <a:t>2</a:t>
            </a:r>
            <a:endParaRPr lang="sk-SK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ATP,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organický substrát tzv. akceptor (látka, ktorá viaže CO</a:t>
            </a:r>
            <a:r>
              <a:rPr lang="sk-SK" baseline="-25000" dirty="0">
                <a:solidFill>
                  <a:srgbClr val="222222"/>
                </a:solidFill>
                <a:latin typeface="Arial" panose="020B0604020202020204" pitchFamily="34" charset="0"/>
              </a:rPr>
              <a:t>2</a:t>
            </a: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prítomnosť špecifických enzýmov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redukčné činidlo NADPH + H</a:t>
            </a:r>
            <a:r>
              <a:rPr lang="sk-SK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+</a:t>
            </a:r>
            <a:endParaRPr lang="sk-SK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chloroplasty</a:t>
            </a:r>
          </a:p>
          <a:p>
            <a:endParaRPr lang="sk-SK" dirty="0">
              <a:solidFill>
                <a:schemeClr val="tx1"/>
              </a:solidFill>
            </a:endParaRPr>
          </a:p>
        </p:txBody>
      </p:sp>
      <p:sp>
        <p:nvSpPr>
          <p:cNvPr id="4" name="Šípka doľava 3"/>
          <p:cNvSpPr/>
          <p:nvPr/>
        </p:nvSpPr>
        <p:spPr>
          <a:xfrm>
            <a:off x="7278624" y="4315968"/>
            <a:ext cx="2206752" cy="11826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>
                <a:hlinkClick r:id="rId2" action="ppaction://hlinksldjump"/>
              </a:rPr>
              <a:t>Obsah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0743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2A6958BD-8FC7-4473-880C-B12B32ED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Význam fotosyntézy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95CF50CF-1297-4AA0-B5B2-AAD8F9FE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Jediný prírodný proces tvorby organických látok a kyslíka, ktorý rastliny uvoľňujú do atmosféry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Predpoklad biologickej existencie života na uhlíkovom základe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Predpoklad vzniku fosílnych palív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Je to proces, ktorý je nevyhnutný pre život na Zemi</a:t>
            </a:r>
          </a:p>
        </p:txBody>
      </p:sp>
      <p:sp>
        <p:nvSpPr>
          <p:cNvPr id="4" name="Šípka: doľava 3">
            <a:extLst>
              <a:ext uri="{FF2B5EF4-FFF2-40B4-BE49-F238E27FC236}">
                <a16:creationId xmlns="" xmlns:a16="http://schemas.microsoft.com/office/drawing/2014/main" id="{C9EC637E-F39F-4558-918B-79EF2267FA76}"/>
              </a:ext>
            </a:extLst>
          </p:cNvPr>
          <p:cNvSpPr/>
          <p:nvPr/>
        </p:nvSpPr>
        <p:spPr>
          <a:xfrm>
            <a:off x="677334" y="5766047"/>
            <a:ext cx="1988598" cy="10919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  <a:hlinkClick r:id="rId2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Obsah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89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https://</a:t>
            </a:r>
            <a:r>
              <a:rPr lang="sk-SK" dirty="0" smtClean="0"/>
              <a:t>sk.wikipedia.org/wiki/Oxid_uhli%C4%8Dit%C3%BD</a:t>
            </a:r>
          </a:p>
          <a:p>
            <a:r>
              <a:rPr lang="sk-SK" dirty="0"/>
              <a:t>https://</a:t>
            </a:r>
            <a:r>
              <a:rPr lang="sk-SK" dirty="0" smtClean="0"/>
              <a:t>sk.wikipedia.org/wiki/Voda</a:t>
            </a:r>
          </a:p>
          <a:p>
            <a:r>
              <a:rPr lang="sk-SK" dirty="0"/>
              <a:t>https://</a:t>
            </a:r>
            <a:r>
              <a:rPr lang="sk-SK" dirty="0" smtClean="0"/>
              <a:t>sk.wikipedia.org/wiki/Chlorofyl</a:t>
            </a:r>
          </a:p>
          <a:p>
            <a:r>
              <a:rPr lang="sk-SK" dirty="0"/>
              <a:t>https://sk.wikipedia.org/wiki/Kysl%C3%ADk</a:t>
            </a:r>
            <a:endParaRPr lang="sk-SK" dirty="0" smtClean="0"/>
          </a:p>
          <a:p>
            <a:r>
              <a:rPr lang="sk-SK" dirty="0"/>
              <a:t>https://</a:t>
            </a:r>
            <a:r>
              <a:rPr lang="sk-SK" dirty="0" smtClean="0"/>
              <a:t>sk.wikipedia.org/wiki/Gluk%C3%B3za</a:t>
            </a:r>
          </a:p>
          <a:p>
            <a:r>
              <a:rPr lang="sk-SK" dirty="0"/>
              <a:t>https://</a:t>
            </a:r>
            <a:r>
              <a:rPr lang="sk-SK" dirty="0" smtClean="0"/>
              <a:t>paulenova.blog.sme.sk/c/403767/palivo-pohanajuce-nase-bunky.html</a:t>
            </a:r>
          </a:p>
          <a:p>
            <a:r>
              <a:rPr lang="sk-SK" dirty="0"/>
              <a:t>https://</a:t>
            </a:r>
            <a:r>
              <a:rPr lang="sk-SK" dirty="0" smtClean="0"/>
              <a:t>www.quora.com/What-is-NADPH-H</a:t>
            </a:r>
          </a:p>
          <a:p>
            <a:r>
              <a:rPr lang="sk-SK" dirty="0" smtClean="0"/>
              <a:t>Učebnica: Biológia pre gymnáziá 1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8668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CC97DD50-88C1-4285-B946-6DC07696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Obsah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CB6AF7E9-E8B3-4590-A6EA-FEA2E15F7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b="1" dirty="0">
                <a:hlinkClick r:id="rId2" action="ppaction://hlinksldjump"/>
              </a:rPr>
              <a:t>Čo je fotosyntéza?</a:t>
            </a:r>
            <a:endParaRPr lang="sk-SK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b="1" dirty="0">
                <a:hlinkClick r:id="rId3" action="ppaction://hlinksldjump"/>
              </a:rPr>
              <a:t>Faktory potrebné na tento proces</a:t>
            </a:r>
            <a:endParaRPr lang="sk-SK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b="1" dirty="0">
                <a:hlinkClick r:id="rId4" action="ppaction://hlinksldjump"/>
              </a:rPr>
              <a:t>Fotosyntéza v chémii (ako vzorec)</a:t>
            </a:r>
            <a:endParaRPr lang="sk-SK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b="1" dirty="0">
                <a:hlinkClick r:id="rId5" action="ppaction://hlinksldjump"/>
              </a:rPr>
              <a:t>Čo vzniká pri fotosyntéze</a:t>
            </a:r>
            <a:endParaRPr lang="sk-SK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b="1" dirty="0" smtClean="0">
                <a:hlinkClick r:id="rId6" action="ppaction://hlinksldjump"/>
              </a:rPr>
              <a:t>Svetelná fáza fotosyntézy</a:t>
            </a:r>
            <a:endParaRPr lang="sk-SK" b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b="1" dirty="0" smtClean="0">
                <a:hlinkClick r:id="rId6" action="ppaction://hlinksldjump"/>
              </a:rPr>
              <a:t>Syntetická fáza fotosyntézy</a:t>
            </a:r>
            <a:endParaRPr lang="sk-SK" b="1" dirty="0" smtClean="0">
              <a:hlinkClick r:id="rId7" action="ppaction://hlinksldjump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b="1" dirty="0" smtClean="0">
                <a:hlinkClick r:id="rId7" action="ppaction://hlinksldjump"/>
              </a:rPr>
              <a:t>Význam </a:t>
            </a:r>
            <a:r>
              <a:rPr lang="sk-SK" b="1" dirty="0">
                <a:hlinkClick r:id="rId7" action="ppaction://hlinksldjump"/>
              </a:rPr>
              <a:t>fotosyntézy</a:t>
            </a:r>
            <a:endParaRPr lang="sk-SK" b="1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1528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A18A09D8-020A-466D-A9DF-5F764F8C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je to fotosyntéza?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B30841D5-2A9B-4C37-948D-2F60AE24C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95" y="1146662"/>
            <a:ext cx="8954346" cy="3880773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sk-SK" b="1" dirty="0" smtClean="0">
                <a:latin typeface="Arial" panose="020B0604020202020204" pitchFamily="34" charset="0"/>
              </a:rPr>
              <a:t>Fotosyntéza </a:t>
            </a:r>
            <a:r>
              <a:rPr lang="sk-SK" dirty="0" smtClean="0">
                <a:latin typeface="Arial" panose="020B0604020202020204" pitchFamily="34" charset="0"/>
              </a:rPr>
              <a:t>je</a:t>
            </a:r>
            <a:r>
              <a:rPr lang="sk-SK" dirty="0">
                <a:latin typeface="Arial" panose="020B0604020202020204" pitchFamily="34" charset="0"/>
              </a:rPr>
              <a:t> biochemický </a:t>
            </a:r>
            <a:r>
              <a:rPr lang="sk-SK" dirty="0" smtClean="0">
                <a:latin typeface="Arial" panose="020B0604020202020204" pitchFamily="34" charset="0"/>
              </a:rPr>
              <a:t>proces </a:t>
            </a:r>
            <a:r>
              <a:rPr lang="sk-SK" dirty="0">
                <a:latin typeface="Arial" panose="020B0604020202020204" pitchFamily="34" charset="0"/>
              </a:rPr>
              <a:t>zachytávania energie slnečného žiarenia a jej využitie na fixáciu oxidu uhličitého v zelených rastlinách </a:t>
            </a:r>
            <a:r>
              <a:rPr lang="sk-SK" dirty="0" smtClean="0">
                <a:latin typeface="Arial" panose="020B0604020202020204" pitchFamily="34" charset="0"/>
              </a:rPr>
              <a:t>a niektorých </a:t>
            </a:r>
            <a:r>
              <a:rPr lang="sk-SK" dirty="0" err="1" smtClean="0">
                <a:latin typeface="Arial" panose="020B0604020202020204" pitchFamily="34" charset="0"/>
              </a:rPr>
              <a:t>prokaryotoch</a:t>
            </a:r>
            <a:endParaRPr lang="sk-SK" dirty="0" smtClean="0">
              <a:latin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sk-SK" dirty="0" smtClean="0">
                <a:latin typeface="Arial" panose="020B0604020202020204" pitchFamily="34" charset="0"/>
              </a:rPr>
              <a:t>za </a:t>
            </a:r>
            <a:r>
              <a:rPr lang="sk-SK" dirty="0">
                <a:latin typeface="Arial" panose="020B0604020202020204" pitchFamily="34" charset="0"/>
              </a:rPr>
              <a:t>vzniku sacharidov. </a:t>
            </a:r>
            <a:endParaRPr lang="sk-SK" dirty="0" smtClean="0"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sk-SK" dirty="0" smtClean="0">
                <a:latin typeface="Arial" panose="020B0604020202020204" pitchFamily="34" charset="0"/>
              </a:rPr>
              <a:t>Je </a:t>
            </a:r>
            <a:r>
              <a:rPr lang="sk-SK" dirty="0">
                <a:latin typeface="Arial" panose="020B0604020202020204" pitchFamily="34" charset="0"/>
              </a:rPr>
              <a:t>druh asimilácie oxidu uhličitého.</a:t>
            </a:r>
            <a:endParaRPr lang="sk-SK" dirty="0"/>
          </a:p>
        </p:txBody>
      </p:sp>
      <p:pic>
        <p:nvPicPr>
          <p:cNvPr id="7170" name="Picture 2" descr="Výsledok vyhľadávania obrázkov pre dopyt fotosynteza">
            <a:extLst>
              <a:ext uri="{FF2B5EF4-FFF2-40B4-BE49-F238E27FC236}">
                <a16:creationId xmlns="" xmlns:a16="http://schemas.microsoft.com/office/drawing/2014/main" id="{3155D635-C746-4B6B-A870-825E87087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957" y="2955154"/>
            <a:ext cx="3647983" cy="364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Šípka: doľava 3">
            <a:extLst>
              <a:ext uri="{FF2B5EF4-FFF2-40B4-BE49-F238E27FC236}">
                <a16:creationId xmlns="" xmlns:a16="http://schemas.microsoft.com/office/drawing/2014/main" id="{5E9D5041-DC42-466B-9592-A4584919C70A}"/>
              </a:ext>
            </a:extLst>
          </p:cNvPr>
          <p:cNvSpPr/>
          <p:nvPr/>
        </p:nvSpPr>
        <p:spPr>
          <a:xfrm>
            <a:off x="798990" y="5388746"/>
            <a:ext cx="1988598" cy="10919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>
            <a:extLst>
              <a:ext uri="{FF2B5EF4-FFF2-40B4-BE49-F238E27FC236}">
                <a16:creationId xmlns="" xmlns:a16="http://schemas.microsoft.com/office/drawing/2014/main" id="{01CF66FD-F30C-4FFF-93C8-4474D473CD5F}"/>
              </a:ext>
            </a:extLst>
          </p:cNvPr>
          <p:cNvSpPr txBox="1"/>
          <p:nvPr/>
        </p:nvSpPr>
        <p:spPr>
          <a:xfrm>
            <a:off x="1482571" y="5750056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hlinkClick r:id="rId3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Obsah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6736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B09E62FD-4037-4152-82B9-DFD1998E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Faktory potrebné na tento proces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310466CF-AFD2-44E4-9387-8385B361C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b="1" dirty="0">
                <a:solidFill>
                  <a:schemeClr val="tx1"/>
                </a:solidFill>
                <a:hlinkClick r:id="rId2" action="ppaction://hlinksldjump"/>
              </a:rPr>
              <a:t>Slnečné žiarenie</a:t>
            </a:r>
            <a:endParaRPr lang="sk-SK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b="1" dirty="0">
                <a:solidFill>
                  <a:schemeClr val="tx1"/>
                </a:solidFill>
                <a:hlinkClick r:id="rId3" action="ppaction://hlinksldjump"/>
              </a:rPr>
              <a:t>V rastline musí byť zelené farbivo chlorofyl</a:t>
            </a:r>
            <a:endParaRPr lang="sk-SK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b="1" dirty="0">
                <a:solidFill>
                  <a:schemeClr val="tx1"/>
                </a:solidFill>
                <a:hlinkClick r:id="rId4" action="ppaction://hlinksldjump"/>
              </a:rPr>
              <a:t>Oxid uhličitý ( CO</a:t>
            </a:r>
            <a:r>
              <a:rPr lang="sk-SK" b="1" baseline="-25000" dirty="0">
                <a:solidFill>
                  <a:schemeClr val="tx1"/>
                </a:solidFill>
                <a:hlinkClick r:id="rId4" action="ppaction://hlinksldjump"/>
              </a:rPr>
              <a:t>2 </a:t>
            </a:r>
            <a:r>
              <a:rPr lang="sk-SK" b="1" dirty="0">
                <a:solidFill>
                  <a:schemeClr val="tx1"/>
                </a:solidFill>
                <a:hlinkClick r:id="rId4" action="ppaction://hlinksldjump"/>
              </a:rPr>
              <a:t>)</a:t>
            </a:r>
            <a:endParaRPr lang="sk-SK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k-SK" b="1" dirty="0">
                <a:hlinkClick r:id="rId5" action="ppaction://hlinksldjump"/>
              </a:rPr>
              <a:t>Voda ( H</a:t>
            </a:r>
            <a:r>
              <a:rPr lang="sk-SK" b="1" baseline="-25000" dirty="0">
                <a:hlinkClick r:id="rId5" action="ppaction://hlinksldjump"/>
              </a:rPr>
              <a:t>2</a:t>
            </a:r>
            <a:r>
              <a:rPr lang="sk-SK" b="1" dirty="0">
                <a:hlinkClick r:id="rId5" action="ppaction://hlinksldjump"/>
              </a:rPr>
              <a:t>O)</a:t>
            </a:r>
            <a:endParaRPr lang="sk-SK" b="1" dirty="0"/>
          </a:p>
        </p:txBody>
      </p:sp>
      <p:sp>
        <p:nvSpPr>
          <p:cNvPr id="4" name="Šípka: doľava 3">
            <a:extLst>
              <a:ext uri="{FF2B5EF4-FFF2-40B4-BE49-F238E27FC236}">
                <a16:creationId xmlns="" xmlns:a16="http://schemas.microsoft.com/office/drawing/2014/main" id="{8E5ED88D-15D9-452D-8ED0-1799F33682D8}"/>
              </a:ext>
            </a:extLst>
          </p:cNvPr>
          <p:cNvSpPr/>
          <p:nvPr/>
        </p:nvSpPr>
        <p:spPr>
          <a:xfrm>
            <a:off x="798990" y="5388746"/>
            <a:ext cx="1988598" cy="10919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  <a:hlinkClick r:id="rId6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Obsah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57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A071EF2A-2A6E-43C6-9DE7-11C104CD5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Slnečné žiarenie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E2B5A17B-0AFB-46C3-800C-D4234DDD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0" y="1807870"/>
            <a:ext cx="11617172" cy="1041862"/>
          </a:xfrm>
        </p:spPr>
        <p:txBody>
          <a:bodyPr/>
          <a:lstStyle/>
          <a:p>
            <a:pPr marL="0" indent="0" algn="just">
              <a:buNone/>
            </a:pPr>
            <a:r>
              <a:rPr lang="sk-SK" dirty="0"/>
              <a:t>Najviac slnečného žiarenia zachytáva zelené farbivo chlorofyl (400 – 700 nm) </a:t>
            </a:r>
          </a:p>
          <a:p>
            <a:pPr marL="0" indent="0" algn="just">
              <a:buNone/>
            </a:pPr>
            <a:r>
              <a:rPr lang="sk-SK" dirty="0"/>
              <a:t>Potom druhé sú karotenoidy (700 – 800 nm).</a:t>
            </a:r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1030" name="Picture 6" descr="Výsledok vyhľadávania obrázkov pre dopyt slnečné žiarenie">
            <a:extLst>
              <a:ext uri="{FF2B5EF4-FFF2-40B4-BE49-F238E27FC236}">
                <a16:creationId xmlns="" xmlns:a16="http://schemas.microsoft.com/office/drawing/2014/main" id="{DDE93F61-C8C0-4824-9CB2-06286A61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21" y="2706505"/>
            <a:ext cx="4358935" cy="348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Šípka: doľava 3">
            <a:extLst>
              <a:ext uri="{FF2B5EF4-FFF2-40B4-BE49-F238E27FC236}">
                <a16:creationId xmlns="" xmlns:a16="http://schemas.microsoft.com/office/drawing/2014/main" id="{DDF82FB2-CF8B-4C34-A45E-F52558EAE7B7}"/>
              </a:ext>
            </a:extLst>
          </p:cNvPr>
          <p:cNvSpPr/>
          <p:nvPr/>
        </p:nvSpPr>
        <p:spPr>
          <a:xfrm>
            <a:off x="110230" y="5529309"/>
            <a:ext cx="2716567" cy="13286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  <a:hlinkClick r:id="rId3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Faktory potrebné na proces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73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3AE63A55-DDBE-4FC4-84B9-7F068EA0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Zelené farbivo chlorofyl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A46C73E8-57B6-4198-9949-1808BA7CA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Chlorofyl je zelené farbivo obsiahnuté v rastlinách, siniciach a niektorých riasach uložené v chloroplastoch viazané na molekulu bielkoviny.</a:t>
            </a:r>
            <a:r>
              <a:rPr lang="sk-SK" b="1" dirty="0">
                <a:solidFill>
                  <a:srgbClr val="1A0DAB"/>
                </a:solidFill>
                <a:latin typeface="arial" panose="020B0604020202020204" pitchFamily="34" charset="0"/>
              </a:rPr>
              <a:t> </a:t>
            </a:r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Vzorec</a:t>
            </a:r>
            <a:r>
              <a:rPr lang="sk-SK" b="1" dirty="0">
                <a:solidFill>
                  <a:srgbClr val="222222"/>
                </a:solidFill>
                <a:latin typeface="arial" panose="020B0604020202020204" pitchFamily="34" charset="0"/>
              </a:rPr>
              <a:t>: </a:t>
            </a: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C</a:t>
            </a:r>
            <a:r>
              <a:rPr lang="sk-SK" baseline="-25000" dirty="0">
                <a:solidFill>
                  <a:srgbClr val="222222"/>
                </a:solidFill>
                <a:latin typeface="arial" panose="020B0604020202020204" pitchFamily="34" charset="0"/>
              </a:rPr>
              <a:t>55</a:t>
            </a: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H</a:t>
            </a:r>
            <a:r>
              <a:rPr lang="sk-SK" baseline="-25000" dirty="0">
                <a:solidFill>
                  <a:srgbClr val="222222"/>
                </a:solidFill>
                <a:latin typeface="arial" panose="020B0604020202020204" pitchFamily="34" charset="0"/>
              </a:rPr>
              <a:t>72</a:t>
            </a: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O</a:t>
            </a:r>
            <a:r>
              <a:rPr lang="sk-SK" baseline="-25000" dirty="0">
                <a:solidFill>
                  <a:srgbClr val="222222"/>
                </a:solidFill>
                <a:latin typeface="arial" panose="020B0604020202020204" pitchFamily="34" charset="0"/>
              </a:rPr>
              <a:t>5</a:t>
            </a: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N</a:t>
            </a:r>
            <a:r>
              <a:rPr lang="sk-SK" baseline="-25000" dirty="0">
                <a:solidFill>
                  <a:srgbClr val="222222"/>
                </a:solidFill>
                <a:latin typeface="arial" panose="020B0604020202020204" pitchFamily="34" charset="0"/>
              </a:rPr>
              <a:t>4</a:t>
            </a:r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Mg</a:t>
            </a:r>
          </a:p>
          <a:p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Jednu karboxylovú skupinu má esterifikovanú fytolom. Chlorofyl má dôležitú úlohu pri premene svetelnej energie na energiu chemickú pri fotochemickom procese v rastlinách.</a:t>
            </a:r>
          </a:p>
          <a:p>
            <a:endParaRPr lang="sk-SK" dirty="0"/>
          </a:p>
        </p:txBody>
      </p:sp>
      <p:pic>
        <p:nvPicPr>
          <p:cNvPr id="1028" name="Picture 4" descr="Výsledok vyhľadávania obrázkov pre dopyt chlorofyl">
            <a:extLst>
              <a:ext uri="{FF2B5EF4-FFF2-40B4-BE49-F238E27FC236}">
                <a16:creationId xmlns="" xmlns:a16="http://schemas.microsoft.com/office/drawing/2014/main" id="{AD620762-224D-4C96-8521-C0EB4C094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57" y="4181799"/>
            <a:ext cx="3698547" cy="237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ýsledok vyhľadávania obrázkov pre dopyt chlorofyl">
            <a:extLst>
              <a:ext uri="{FF2B5EF4-FFF2-40B4-BE49-F238E27FC236}">
                <a16:creationId xmlns="" xmlns:a16="http://schemas.microsoft.com/office/drawing/2014/main" id="{94956046-C516-46FE-A71D-5B47F0880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281" y="4302435"/>
            <a:ext cx="3295074" cy="225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Šípka: doľava 6">
            <a:extLst>
              <a:ext uri="{FF2B5EF4-FFF2-40B4-BE49-F238E27FC236}">
                <a16:creationId xmlns="" xmlns:a16="http://schemas.microsoft.com/office/drawing/2014/main" id="{5E64B86F-4183-4F89-8244-25699C442340}"/>
              </a:ext>
            </a:extLst>
          </p:cNvPr>
          <p:cNvSpPr/>
          <p:nvPr/>
        </p:nvSpPr>
        <p:spPr>
          <a:xfrm>
            <a:off x="8247355" y="4108550"/>
            <a:ext cx="2823405" cy="1320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  <a:hlinkClick r:id="rId4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Faktory potrebné na tento proces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06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AC7F2363-33DA-4C48-B739-B44FE490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Oxid uhličitý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B1D8AE11-8973-4453-9ADD-F9CE9BCA9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Oxid uhličitý je atmosférický plyn tvorený dvoma atómami kyslíka a jedným atómom uhlíka. Jeho sumárny chemický vzorec je CO₂. Je bezfarebný, nehorľavý, málo reaktívny, ťažší než vzduch. Vzniká ako produkt biologických procesov, napríklad dýchania a kvasenia a ako produkt horenia zlúčenín uhlíka vo vzduchu.</a:t>
            </a:r>
            <a:endParaRPr lang="sk-SK" dirty="0"/>
          </a:p>
        </p:txBody>
      </p:sp>
      <p:pic>
        <p:nvPicPr>
          <p:cNvPr id="2052" name="Picture 4" descr="Výsledok vyhľadávania obrázkov pre dopyt oxid uhličitý">
            <a:extLst>
              <a:ext uri="{FF2B5EF4-FFF2-40B4-BE49-F238E27FC236}">
                <a16:creationId xmlns="" xmlns:a16="http://schemas.microsoft.com/office/drawing/2014/main" id="{57C8185C-E943-4E9E-A3E6-2BD8B8F55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964" y="3984826"/>
            <a:ext cx="25336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ýsledok vyhľadávania obrázkov pre dopyt oxid uhličitý">
            <a:extLst>
              <a:ext uri="{FF2B5EF4-FFF2-40B4-BE49-F238E27FC236}">
                <a16:creationId xmlns="" xmlns:a16="http://schemas.microsoft.com/office/drawing/2014/main" id="{C03A5C04-8B89-4579-9D83-EEBC698F6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060" y="3679272"/>
            <a:ext cx="3888419" cy="259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Šípka: doľava 6">
            <a:extLst>
              <a:ext uri="{FF2B5EF4-FFF2-40B4-BE49-F238E27FC236}">
                <a16:creationId xmlns="" xmlns:a16="http://schemas.microsoft.com/office/drawing/2014/main" id="{47DEA44D-58EC-4C95-970C-EE45C8906F13}"/>
              </a:ext>
            </a:extLst>
          </p:cNvPr>
          <p:cNvSpPr/>
          <p:nvPr/>
        </p:nvSpPr>
        <p:spPr>
          <a:xfrm>
            <a:off x="368146" y="5727468"/>
            <a:ext cx="2549852" cy="11305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  <a:hlinkClick r:id="rId4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Faktory potrebné na tento proces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63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44DD04C4-F1E8-4CD0-B967-5617A1B0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Voda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9CDB51EA-1BD5-45E6-9D88-0DA012AD2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solidFill>
                  <a:srgbClr val="222222"/>
                </a:solidFill>
                <a:latin typeface="arial" panose="020B0604020202020204" pitchFamily="34" charset="0"/>
              </a:rPr>
              <a:t>Voda alebo aqua je chemická zlúčenina vodíka a kyslíka. Je základnou podmienkou pre existenciu života na Zemi. Za normálnej teploty a tlaku je to bezfarebná, číra kvapalina bez zápachu a chuti. V prírode sa vyskytuje v troch skupenstvách: v pevnom, v kvapalnom a v plynnom. Je najrozšírenejšou látkou na povrchu Zeme.</a:t>
            </a:r>
          </a:p>
          <a:p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Hustota: 997 kg/m³</a:t>
            </a:r>
          </a:p>
          <a:p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Teplota varu: 100 °C</a:t>
            </a:r>
          </a:p>
          <a:p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Molárna hmotnosť: 18,01528 g/mol</a:t>
            </a:r>
          </a:p>
          <a:p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Vzorec: H</a:t>
            </a:r>
            <a:r>
              <a:rPr lang="sk-SK" baseline="-25000" dirty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O</a:t>
            </a:r>
          </a:p>
          <a:p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</a:rPr>
              <a:t>Teplota topenia: 0 °C</a:t>
            </a:r>
          </a:p>
          <a:p>
            <a:endParaRPr lang="sk-SK" dirty="0"/>
          </a:p>
        </p:txBody>
      </p:sp>
      <p:pic>
        <p:nvPicPr>
          <p:cNvPr id="3074" name="Picture 2" descr="Výsledok vyhľadávania obrázkov pre dopyt voda">
            <a:extLst>
              <a:ext uri="{FF2B5EF4-FFF2-40B4-BE49-F238E27FC236}">
                <a16:creationId xmlns="" xmlns:a16="http://schemas.microsoft.com/office/drawing/2014/main" id="{9EF7CF2B-A660-4341-BBDC-2C14A18EE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333" y="3429000"/>
            <a:ext cx="3062988" cy="171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Šípka: doľava 4">
            <a:extLst>
              <a:ext uri="{FF2B5EF4-FFF2-40B4-BE49-F238E27FC236}">
                <a16:creationId xmlns="" xmlns:a16="http://schemas.microsoft.com/office/drawing/2014/main" id="{EEE6EC6A-0335-4067-874A-F12A2AC6D8FC}"/>
              </a:ext>
            </a:extLst>
          </p:cNvPr>
          <p:cNvSpPr/>
          <p:nvPr/>
        </p:nvSpPr>
        <p:spPr>
          <a:xfrm>
            <a:off x="390617" y="5727469"/>
            <a:ext cx="2527381" cy="10639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  <a:hlinkClick r:id="rId3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Faktory potrebné na tento proces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64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8CFFCE46-0666-4BD4-885D-556EEDD7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Fotosyntéza v chémii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73C60A74-3763-4EE8-AF72-2F9359010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400"/>
            <a:ext cx="10515600" cy="4294897"/>
          </a:xfrm>
        </p:spPr>
        <p:txBody>
          <a:bodyPr/>
          <a:lstStyle/>
          <a:p>
            <a:pPr marL="0" indent="0" algn="ctr">
              <a:buNone/>
            </a:pPr>
            <a:r>
              <a:rPr lang="sk-SK" dirty="0"/>
              <a:t>6CO</a:t>
            </a:r>
            <a:r>
              <a:rPr lang="sk-SK" baseline="-25000" dirty="0"/>
              <a:t>2</a:t>
            </a:r>
            <a:r>
              <a:rPr lang="sk-SK" dirty="0"/>
              <a:t> + 12H</a:t>
            </a:r>
            <a:r>
              <a:rPr lang="sk-SK" baseline="-25000" dirty="0"/>
              <a:t>2</a:t>
            </a:r>
            <a:r>
              <a:rPr lang="sk-SK" dirty="0"/>
              <a:t>O          C</a:t>
            </a:r>
            <a:r>
              <a:rPr lang="sk-SK" baseline="-25000" dirty="0"/>
              <a:t>6</a:t>
            </a:r>
            <a:r>
              <a:rPr lang="sk-SK" dirty="0"/>
              <a:t>H</a:t>
            </a:r>
            <a:r>
              <a:rPr lang="sk-SK" baseline="-25000" dirty="0"/>
              <a:t>12</a:t>
            </a:r>
            <a:r>
              <a:rPr lang="sk-SK" dirty="0"/>
              <a:t>O</a:t>
            </a:r>
            <a:r>
              <a:rPr lang="sk-SK" baseline="-25000" dirty="0"/>
              <a:t>6 </a:t>
            </a:r>
            <a:r>
              <a:rPr lang="sk-SK" dirty="0"/>
              <a:t>+ 6O</a:t>
            </a:r>
            <a:r>
              <a:rPr lang="sk-SK" baseline="-25000" dirty="0"/>
              <a:t>2 </a:t>
            </a:r>
            <a:r>
              <a:rPr lang="sk-SK" dirty="0"/>
              <a:t>+ 6H</a:t>
            </a:r>
            <a:r>
              <a:rPr lang="sk-SK" baseline="-25000" dirty="0"/>
              <a:t>2</a:t>
            </a:r>
            <a:r>
              <a:rPr lang="sk-SK" dirty="0"/>
              <a:t>O</a:t>
            </a:r>
          </a:p>
        </p:txBody>
      </p:sp>
      <p:cxnSp>
        <p:nvCxnSpPr>
          <p:cNvPr id="5" name="Rovná spojovacia šípka 4">
            <a:extLst>
              <a:ext uri="{FF2B5EF4-FFF2-40B4-BE49-F238E27FC236}">
                <a16:creationId xmlns="" xmlns:a16="http://schemas.microsoft.com/office/drawing/2014/main" id="{AC0E2D2F-A334-4D70-A75E-12D6EE8EFAC9}"/>
              </a:ext>
            </a:extLst>
          </p:cNvPr>
          <p:cNvCxnSpPr>
            <a:cxnSpLocks/>
          </p:cNvCxnSpPr>
          <p:nvPr/>
        </p:nvCxnSpPr>
        <p:spPr>
          <a:xfrm>
            <a:off x="5469016" y="2104009"/>
            <a:ext cx="53266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ovacia šípka 7">
            <a:extLst>
              <a:ext uri="{FF2B5EF4-FFF2-40B4-BE49-F238E27FC236}">
                <a16:creationId xmlns="" xmlns:a16="http://schemas.microsoft.com/office/drawing/2014/main" id="{EE9AA41E-8483-4AD6-94CC-598D9A84091C}"/>
              </a:ext>
            </a:extLst>
          </p:cNvPr>
          <p:cNvCxnSpPr>
            <a:cxnSpLocks/>
          </p:cNvCxnSpPr>
          <p:nvPr/>
        </p:nvCxnSpPr>
        <p:spPr>
          <a:xfrm flipV="1">
            <a:off x="6520649" y="2282402"/>
            <a:ext cx="4438" cy="2412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okTextu 9">
            <a:extLst>
              <a:ext uri="{FF2B5EF4-FFF2-40B4-BE49-F238E27FC236}">
                <a16:creationId xmlns="" xmlns:a16="http://schemas.microsoft.com/office/drawing/2014/main" id="{983F53EC-C4AF-49BE-B0D3-F8A3B4EB705C}"/>
              </a:ext>
            </a:extLst>
          </p:cNvPr>
          <p:cNvSpPr txBox="1"/>
          <p:nvPr/>
        </p:nvSpPr>
        <p:spPr>
          <a:xfrm>
            <a:off x="5655076" y="4838330"/>
            <a:ext cx="1748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Glukóza - jednoduchý cukor</a:t>
            </a:r>
          </a:p>
        </p:txBody>
      </p:sp>
      <p:cxnSp>
        <p:nvCxnSpPr>
          <p:cNvPr id="13" name="Rovná spojovacia šípka 12">
            <a:extLst>
              <a:ext uri="{FF2B5EF4-FFF2-40B4-BE49-F238E27FC236}">
                <a16:creationId xmlns="" xmlns:a16="http://schemas.microsoft.com/office/drawing/2014/main" id="{2AE65E91-F7E7-4B6C-A02D-FDFC4FAD0EF2}"/>
              </a:ext>
            </a:extLst>
          </p:cNvPr>
          <p:cNvCxnSpPr>
            <a:cxnSpLocks/>
          </p:cNvCxnSpPr>
          <p:nvPr/>
        </p:nvCxnSpPr>
        <p:spPr>
          <a:xfrm flipV="1">
            <a:off x="3324314" y="2307684"/>
            <a:ext cx="852257" cy="21000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lokTextu 14">
            <a:extLst>
              <a:ext uri="{FF2B5EF4-FFF2-40B4-BE49-F238E27FC236}">
                <a16:creationId xmlns="" xmlns:a16="http://schemas.microsoft.com/office/drawing/2014/main" id="{38734EB3-5EEB-42B8-9C12-4361F46CC930}"/>
              </a:ext>
            </a:extLst>
          </p:cNvPr>
          <p:cNvSpPr txBox="1"/>
          <p:nvPr/>
        </p:nvSpPr>
        <p:spPr>
          <a:xfrm>
            <a:off x="1917577" y="4527612"/>
            <a:ext cx="194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Oxid uhličitý</a:t>
            </a:r>
          </a:p>
        </p:txBody>
      </p:sp>
      <p:cxnSp>
        <p:nvCxnSpPr>
          <p:cNvPr id="17" name="Rovná spojovacia šípka 16">
            <a:extLst>
              <a:ext uri="{FF2B5EF4-FFF2-40B4-BE49-F238E27FC236}">
                <a16:creationId xmlns="" xmlns:a16="http://schemas.microsoft.com/office/drawing/2014/main" id="{B8E71190-CFCA-4AA9-8531-15BDEB1ABF2A}"/>
              </a:ext>
            </a:extLst>
          </p:cNvPr>
          <p:cNvCxnSpPr>
            <a:cxnSpLocks/>
          </p:cNvCxnSpPr>
          <p:nvPr/>
        </p:nvCxnSpPr>
        <p:spPr>
          <a:xfrm flipH="1" flipV="1">
            <a:off x="8200383" y="2163284"/>
            <a:ext cx="1830284" cy="20802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lokTextu 17">
            <a:extLst>
              <a:ext uri="{FF2B5EF4-FFF2-40B4-BE49-F238E27FC236}">
                <a16:creationId xmlns="" xmlns:a16="http://schemas.microsoft.com/office/drawing/2014/main" id="{17A9F7EF-A816-4F1A-801B-125B8C31D745}"/>
              </a:ext>
            </a:extLst>
          </p:cNvPr>
          <p:cNvSpPr txBox="1"/>
          <p:nvPr/>
        </p:nvSpPr>
        <p:spPr>
          <a:xfrm>
            <a:off x="9438438" y="4527612"/>
            <a:ext cx="156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Voda</a:t>
            </a:r>
          </a:p>
        </p:txBody>
      </p:sp>
      <p:cxnSp>
        <p:nvCxnSpPr>
          <p:cNvPr id="20" name="Rovná spojovacia šípka 19">
            <a:extLst>
              <a:ext uri="{FF2B5EF4-FFF2-40B4-BE49-F238E27FC236}">
                <a16:creationId xmlns="" xmlns:a16="http://schemas.microsoft.com/office/drawing/2014/main" id="{64BC33E4-BDD1-4165-A18B-A91D655C2229}"/>
              </a:ext>
            </a:extLst>
          </p:cNvPr>
          <p:cNvCxnSpPr>
            <a:cxnSpLocks/>
          </p:cNvCxnSpPr>
          <p:nvPr/>
        </p:nvCxnSpPr>
        <p:spPr>
          <a:xfrm flipH="1" flipV="1">
            <a:off x="7306322" y="2232224"/>
            <a:ext cx="1005772" cy="19074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BlokTextu 22">
            <a:extLst>
              <a:ext uri="{FF2B5EF4-FFF2-40B4-BE49-F238E27FC236}">
                <a16:creationId xmlns="" xmlns:a16="http://schemas.microsoft.com/office/drawing/2014/main" id="{E947AD53-78A8-4EC7-9C25-02BFA04C5641}"/>
              </a:ext>
            </a:extLst>
          </p:cNvPr>
          <p:cNvSpPr txBox="1"/>
          <p:nvPr/>
        </p:nvSpPr>
        <p:spPr>
          <a:xfrm>
            <a:off x="7889657" y="4360702"/>
            <a:ext cx="100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Kyslík</a:t>
            </a:r>
          </a:p>
        </p:txBody>
      </p:sp>
      <p:cxnSp>
        <p:nvCxnSpPr>
          <p:cNvPr id="25" name="Rovná spojovacia šípka 24">
            <a:extLst>
              <a:ext uri="{FF2B5EF4-FFF2-40B4-BE49-F238E27FC236}">
                <a16:creationId xmlns="" xmlns:a16="http://schemas.microsoft.com/office/drawing/2014/main" id="{2B2A33F8-9EDF-4920-85E4-914D02268096}"/>
              </a:ext>
            </a:extLst>
          </p:cNvPr>
          <p:cNvCxnSpPr/>
          <p:nvPr/>
        </p:nvCxnSpPr>
        <p:spPr>
          <a:xfrm flipH="1">
            <a:off x="5469016" y="1939278"/>
            <a:ext cx="53266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BlokTextu 25">
            <a:extLst>
              <a:ext uri="{FF2B5EF4-FFF2-40B4-BE49-F238E27FC236}">
                <a16:creationId xmlns="" xmlns:a16="http://schemas.microsoft.com/office/drawing/2014/main" id="{D6FC2B72-4DE0-47B9-98FF-F5B428819E52}"/>
              </a:ext>
            </a:extLst>
          </p:cNvPr>
          <p:cNvSpPr txBox="1"/>
          <p:nvPr/>
        </p:nvSpPr>
        <p:spPr>
          <a:xfrm>
            <a:off x="5353235" y="1673229"/>
            <a:ext cx="911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00" dirty="0"/>
              <a:t>Dýchanie</a:t>
            </a:r>
          </a:p>
        </p:txBody>
      </p:sp>
      <p:cxnSp>
        <p:nvCxnSpPr>
          <p:cNvPr id="28" name="Rovná spojovacia šípka 27">
            <a:extLst>
              <a:ext uri="{FF2B5EF4-FFF2-40B4-BE49-F238E27FC236}">
                <a16:creationId xmlns="" xmlns:a16="http://schemas.microsoft.com/office/drawing/2014/main" id="{FA69AAE7-447A-43C6-BBC3-221EBE0824B3}"/>
              </a:ext>
            </a:extLst>
          </p:cNvPr>
          <p:cNvCxnSpPr/>
          <p:nvPr/>
        </p:nvCxnSpPr>
        <p:spPr>
          <a:xfrm>
            <a:off x="5469016" y="2290610"/>
            <a:ext cx="53266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BlokTextu 28">
            <a:extLst>
              <a:ext uri="{FF2B5EF4-FFF2-40B4-BE49-F238E27FC236}">
                <a16:creationId xmlns="" xmlns:a16="http://schemas.microsoft.com/office/drawing/2014/main" id="{674874FD-8DA5-4987-8D73-0CF9826A46F5}"/>
              </a:ext>
            </a:extLst>
          </p:cNvPr>
          <p:cNvSpPr txBox="1"/>
          <p:nvPr/>
        </p:nvSpPr>
        <p:spPr>
          <a:xfrm>
            <a:off x="5187524" y="2367457"/>
            <a:ext cx="995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100" dirty="0"/>
              <a:t>Fotosyntéza</a:t>
            </a:r>
          </a:p>
        </p:txBody>
      </p:sp>
      <p:sp>
        <p:nvSpPr>
          <p:cNvPr id="19" name="Šípka: doľava 18">
            <a:extLst>
              <a:ext uri="{FF2B5EF4-FFF2-40B4-BE49-F238E27FC236}">
                <a16:creationId xmlns="" xmlns:a16="http://schemas.microsoft.com/office/drawing/2014/main" id="{35E2FF7B-2D7E-47AD-AB8D-93B4B8EDCBE3}"/>
              </a:ext>
            </a:extLst>
          </p:cNvPr>
          <p:cNvSpPr/>
          <p:nvPr/>
        </p:nvSpPr>
        <p:spPr>
          <a:xfrm>
            <a:off x="798990" y="5388746"/>
            <a:ext cx="1988598" cy="10919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  <a:hlinkClick r:id="rId2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Obsah</a:t>
            </a:r>
            <a:endParaRPr lang="sk-S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80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a">
  <a:themeElements>
    <a:clrScheme name="Vlastné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00"/>
      </a:hlink>
      <a:folHlink>
        <a:srgbClr val="595959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192</TotalTime>
  <Words>575</Words>
  <Application>Microsoft Office PowerPoint</Application>
  <PresentationFormat>Širokouhlá</PresentationFormat>
  <Paragraphs>114</Paragraphs>
  <Slides>18</Slides>
  <Notes>0</Notes>
  <HiddenSlides>8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26" baseType="lpstr">
      <vt:lpstr>-apple-system</vt:lpstr>
      <vt:lpstr>Arial</vt:lpstr>
      <vt:lpstr>Arial</vt:lpstr>
      <vt:lpstr>Open Sans</vt:lpstr>
      <vt:lpstr>Trebuchet MS</vt:lpstr>
      <vt:lpstr>Wingdings</vt:lpstr>
      <vt:lpstr>Wingdings 3</vt:lpstr>
      <vt:lpstr>Fazeta</vt:lpstr>
      <vt:lpstr>Fotosyntéza</vt:lpstr>
      <vt:lpstr>Obsah</vt:lpstr>
      <vt:lpstr>Čo je to fotosyntéza?</vt:lpstr>
      <vt:lpstr>Faktory potrebné na tento proces</vt:lpstr>
      <vt:lpstr>Slnečné žiarenie</vt:lpstr>
      <vt:lpstr>Zelené farbivo chlorofyl</vt:lpstr>
      <vt:lpstr>Oxid uhličitý</vt:lpstr>
      <vt:lpstr>Voda</vt:lpstr>
      <vt:lpstr>Fotosyntéza v chémii</vt:lpstr>
      <vt:lpstr>Čo vzniká pri fotosyntéze?</vt:lpstr>
      <vt:lpstr>Kyslík</vt:lpstr>
      <vt:lpstr>Glukóza </vt:lpstr>
      <vt:lpstr>Energia vo forme ATP</vt:lpstr>
      <vt:lpstr>NADPH + H+</vt:lpstr>
      <vt:lpstr>Svetelná fáza</vt:lpstr>
      <vt:lpstr>Syntetická fáza (tmavá)</vt:lpstr>
      <vt:lpstr>Význam fotosyntézy</vt:lpstr>
      <vt:lpstr>Zdroje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Fotosyntéza</dc:title>
  <dc:creator>Anna Tomagova</dc:creator>
  <cp:lastModifiedBy>student</cp:lastModifiedBy>
  <cp:revision>21</cp:revision>
  <dcterms:created xsi:type="dcterms:W3CDTF">2020-01-06T17:39:21Z</dcterms:created>
  <dcterms:modified xsi:type="dcterms:W3CDTF">2020-01-09T12:28:21Z</dcterms:modified>
</cp:coreProperties>
</file>