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92" r:id="rId4"/>
    <p:sldId id="283" r:id="rId5"/>
    <p:sldId id="286" r:id="rId6"/>
    <p:sldId id="287" r:id="rId7"/>
    <p:sldId id="284" r:id="rId8"/>
    <p:sldId id="289" r:id="rId9"/>
    <p:sldId id="288" r:id="rId10"/>
    <p:sldId id="290" r:id="rId11"/>
    <p:sldId id="29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6600FF"/>
    <a:srgbClr val="FF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1371601"/>
            <a:ext cx="8458200" cy="1828800"/>
          </a:xfrm>
        </p:spPr>
        <p:txBody>
          <a:bodyPr>
            <a:normAutofit/>
          </a:bodyPr>
          <a:lstStyle/>
          <a:p>
            <a:r>
              <a:rPr lang="sk-SK" sz="5400" b="1" dirty="0">
                <a:cs typeface="Aharoni" pitchFamily="2" charset="-79"/>
              </a:rPr>
              <a:t>OD ROMANTIZMU                 K ZAČIATKOM REALIZMU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305800" cy="1461538"/>
          </a:xfrm>
        </p:spPr>
        <p:txBody>
          <a:bodyPr>
            <a:normAutofit/>
          </a:bodyPr>
          <a:lstStyle/>
          <a:p>
            <a:pPr algn="r"/>
            <a:r>
              <a:rPr lang="sk-SK" sz="3200" b="1" dirty="0"/>
              <a:t>JÁN PALÁRIK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pPr algn="just"/>
            <a:r>
              <a:rPr lang="sk-SK" b="1" dirty="0" err="1"/>
              <a:t>Palárik</a:t>
            </a:r>
            <a:r>
              <a:rPr lang="sk-SK" b="1" dirty="0"/>
              <a:t> zakomponoval do hry myšlienky Novej školy slovenskej</a:t>
            </a:r>
            <a:r>
              <a:rPr lang="sk-SK" dirty="0"/>
              <a:t>, ktorá bránila politické práva Slovenska a požadovala rovnocenné postavenie Slovákov a Maďarov v monarchii.</a:t>
            </a:r>
          </a:p>
          <a:p>
            <a:pPr>
              <a:buNone/>
            </a:pPr>
            <a:endParaRPr lang="sk-SK" dirty="0"/>
          </a:p>
          <a:p>
            <a:r>
              <a:rPr lang="sk-SK" b="1" dirty="0"/>
              <a:t>Nová škola presadzovala politiku činu     </a:t>
            </a:r>
            <a:r>
              <a:rPr lang="sk-SK" dirty="0"/>
              <a:t>(o vlastenectve sa nemá len rozprávať,                ale treba konať v prospech národa).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Palárikove pokrokové názory vyslovuje aj          </a:t>
            </a:r>
            <a:r>
              <a:rPr lang="sk-SK" b="1" i="1" dirty="0">
                <a:solidFill>
                  <a:schemeClr val="accent2"/>
                </a:solidFill>
              </a:rPr>
              <a:t>učiteľ Orieška</a:t>
            </a:r>
            <a:r>
              <a:rPr lang="sk-SK" dirty="0"/>
              <a:t> v rozhovore s barónom:</a:t>
            </a:r>
          </a:p>
          <a:p>
            <a:r>
              <a:rPr lang="sk-SK" dirty="0"/>
              <a:t> </a:t>
            </a:r>
            <a:r>
              <a:rPr lang="sk-SK" b="1" i="1" dirty="0"/>
              <a:t>„...aby si Slováci a Maďari sväté práva spoločnej krajiny Uhorska spojenými silami bránili, národnosti svoje vzájomne ctili, národnej vzdelanosti a osvety – bez ktorej by blaho vlasti ani myslieť sa nedá – jeden druhému úprimne dopriali, a aby žiadnej nenávisti, žiadneho sváru medzi nimi nebolo...“</a:t>
            </a:r>
            <a:endParaRPr lang="sk-SK" dirty="0"/>
          </a:p>
          <a:p>
            <a:pPr>
              <a:buNone/>
            </a:pPr>
            <a:endParaRPr lang="sk-SK" dirty="0"/>
          </a:p>
          <a:p>
            <a:r>
              <a:rPr lang="sk-SK" dirty="0"/>
              <a:t>Hra sa končí zvolaním:</a:t>
            </a:r>
          </a:p>
          <a:p>
            <a:r>
              <a:rPr lang="sk-SK" dirty="0"/>
              <a:t> </a:t>
            </a:r>
            <a:r>
              <a:rPr lang="sk-SK" b="1" i="1" dirty="0"/>
              <a:t>„Sláva Slovákom i Maďarom statočným!“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br>
              <a:rPr lang="sk-SK" b="1" dirty="0"/>
            </a:br>
            <a:r>
              <a:rPr lang="sk-SK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PALÁRIK</a:t>
            </a:r>
            <a:r>
              <a:rPr lang="sk-SK" sz="4400" b="1" dirty="0"/>
              <a:t> </a:t>
            </a:r>
            <a:r>
              <a:rPr lang="sk-SK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(1822 – 1870) </a:t>
            </a:r>
            <a:br>
              <a:rPr lang="sk-SK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3810000" cy="4303776"/>
          </a:xfrm>
        </p:spPr>
        <p:txBody>
          <a:bodyPr>
            <a:normAutofit fontScale="92500"/>
          </a:bodyPr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343400" y="1676400"/>
            <a:ext cx="4495800" cy="5098987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Patrí popri Jánovi Chalupkovi k najvýznamnejším slovenským dramatikom 19. storočia.</a:t>
            </a:r>
          </a:p>
          <a:p>
            <a:r>
              <a:rPr lang="sk-SK" sz="2400" dirty="0"/>
              <a:t>katolícky kňaz, dramatik, politik, redaktor</a:t>
            </a:r>
          </a:p>
          <a:p>
            <a:r>
              <a:rPr lang="sk-SK" sz="2400" dirty="0"/>
              <a:t>narodil sa na </a:t>
            </a:r>
            <a:r>
              <a:rPr lang="sk-SK" sz="2400" dirty="0" err="1"/>
              <a:t>Kysuciach</a:t>
            </a:r>
            <a:r>
              <a:rPr lang="sk-SK" sz="2400" dirty="0"/>
              <a:t> </a:t>
            </a:r>
          </a:p>
          <a:p>
            <a:r>
              <a:rPr lang="sk-SK" sz="2400" dirty="0"/>
              <a:t>redigoval Katolícke noviny – obhajoval spisovnú slovenčinu</a:t>
            </a:r>
          </a:p>
          <a:p>
            <a:r>
              <a:rPr lang="sk-SK" sz="2400" dirty="0"/>
              <a:t>osvetová činnosť – napísal učebnice náboženstva, čítanky a gramatiky pre slovenské školy</a:t>
            </a:r>
          </a:p>
          <a:p>
            <a:r>
              <a:rPr lang="sk-SK" sz="2400" dirty="0"/>
              <a:t>jeho meno nesie aj divadlo v Trnave – Divadlo Jána </a:t>
            </a:r>
            <a:r>
              <a:rPr lang="sk-SK" sz="2400" dirty="0" err="1"/>
              <a:t>Palárika</a:t>
            </a:r>
            <a:r>
              <a:rPr lang="sk-SK" sz="2400" dirty="0"/>
              <a:t> v Trnave</a:t>
            </a:r>
          </a:p>
        </p:txBody>
      </p:sp>
      <p:pic>
        <p:nvPicPr>
          <p:cNvPr id="8194" name="Picture 2" descr="http://www.janpalarik.sk/images/stories/fot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810000" cy="49264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4800" y="838200"/>
            <a:ext cx="83820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b="1" dirty="0">
                <a:solidFill>
                  <a:prstClr val="black"/>
                </a:solidFill>
              </a:rPr>
              <a:t>Tvorba – komédie (veselohry):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>
                <a:solidFill>
                  <a:prstClr val="black"/>
                </a:solidFill>
              </a:rPr>
              <a:t>Inkognito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>
                <a:solidFill>
                  <a:prstClr val="black"/>
                </a:solidFill>
              </a:rPr>
              <a:t>Drotár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>
                <a:solidFill>
                  <a:prstClr val="black"/>
                </a:solidFill>
              </a:rPr>
              <a:t>Zmierenie alebo dobrodružstvo pri </a:t>
            </a:r>
            <a:r>
              <a:rPr lang="sk-SK" sz="2400" b="1" dirty="0" err="1">
                <a:solidFill>
                  <a:prstClr val="black"/>
                </a:solidFill>
              </a:rPr>
              <a:t>obžinkoch</a:t>
            </a:r>
            <a:endParaRPr lang="sk-SK" sz="2400" b="1" dirty="0">
              <a:solidFill>
                <a:prstClr val="black"/>
              </a:solidFill>
            </a:endParaRP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prstClr val="black"/>
                </a:solidFill>
              </a:rPr>
              <a:t>Spoločné znaky veselohier: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>
                <a:solidFill>
                  <a:prstClr val="black"/>
                </a:solidFill>
              </a:rPr>
              <a:t>zamerané proti odrodilstvu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>
                <a:solidFill>
                  <a:prstClr val="black"/>
                </a:solidFill>
              </a:rPr>
              <a:t>myšlienky rovnoprávnosti národov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>
                <a:solidFill>
                  <a:prstClr val="black"/>
                </a:solidFill>
              </a:rPr>
              <a:t>vytvorenie správneho vzťahu inteligencie k ľudu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dirty="0">
                <a:solidFill>
                  <a:prstClr val="black"/>
                </a:solidFill>
              </a:rPr>
              <a:t>Písal veselohry, ktoré sú </a:t>
            </a:r>
            <a:r>
              <a:rPr lang="sk-SK" sz="2400" b="1" dirty="0">
                <a:solidFill>
                  <a:prstClr val="black"/>
                </a:solidFill>
              </a:rPr>
              <a:t>komédiami omylov</a:t>
            </a:r>
            <a:r>
              <a:rPr lang="sk-SK" sz="2400" dirty="0">
                <a:solidFill>
                  <a:prstClr val="black"/>
                </a:solidFill>
              </a:rPr>
              <a:t>. 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b="1" dirty="0">
                <a:solidFill>
                  <a:prstClr val="black"/>
                </a:solidFill>
              </a:rPr>
              <a:t>Komika v nich pramení </a:t>
            </a:r>
            <a:r>
              <a:rPr lang="sk-SK" sz="2400" dirty="0">
                <a:solidFill>
                  <a:prstClr val="black"/>
                </a:solidFill>
              </a:rPr>
              <a:t>zo slovných skomolenín, ale </a:t>
            </a:r>
            <a:r>
              <a:rPr lang="sk-SK" sz="2400" b="1" dirty="0">
                <a:solidFill>
                  <a:prstClr val="black"/>
                </a:solidFill>
              </a:rPr>
              <a:t>najmä</a:t>
            </a:r>
            <a:r>
              <a:rPr lang="sk-SK" sz="2400" dirty="0">
                <a:solidFill>
                  <a:prstClr val="black"/>
                </a:solidFill>
              </a:rPr>
              <a:t> </a:t>
            </a:r>
            <a:r>
              <a:rPr lang="sk-SK" sz="2400" b="1" dirty="0">
                <a:solidFill>
                  <a:prstClr val="black"/>
                </a:solidFill>
              </a:rPr>
              <a:t>zo zámeny osôb</a:t>
            </a:r>
            <a:r>
              <a:rPr lang="sk-SK" sz="2400" dirty="0">
                <a:solidFill>
                  <a:prstClr val="black"/>
                </a:solidFill>
              </a:rPr>
              <a:t>, z preoblečení, nedorozumení, inkognít. 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dirty="0">
                <a:solidFill>
                  <a:prstClr val="black"/>
                </a:solidFill>
              </a:rPr>
              <a:t>Situácie vyplývajúce z týchto omylov nie sú iba zábavné, ale aj poučné. </a:t>
            </a:r>
          </a:p>
        </p:txBody>
      </p:sp>
    </p:spTree>
    <p:extLst>
      <p:ext uri="{BB962C8B-B14F-4D97-AF65-F5344CB8AC3E}">
        <p14:creationId xmlns:p14="http://schemas.microsoft.com/office/powerpoint/2010/main" val="37855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Zmierenie </a:t>
            </a:r>
            <a:br>
              <a:rPr lang="sk-SK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alebo </a:t>
            </a:r>
            <a:r>
              <a:rPr lang="sk-SK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Dobrodružstvo pri </a:t>
            </a:r>
            <a:r>
              <a:rPr lang="sk-SK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obžinkoch</a:t>
            </a:r>
            <a:endParaRPr lang="sk-SK" b="1" dirty="0">
              <a:solidFill>
                <a:schemeClr val="accent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98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Zaradenie autora:</a:t>
            </a:r>
          </a:p>
          <a:p>
            <a:pPr algn="just">
              <a:buNone/>
            </a:pPr>
            <a:r>
              <a:rPr lang="sk-SK" dirty="0"/>
              <a:t>   Od romantizmu k začiatkom realizmu</a:t>
            </a:r>
          </a:p>
          <a:p>
            <a:pPr algn="just"/>
            <a:r>
              <a:rPr lang="sk-SK" b="1" dirty="0"/>
              <a:t>Literárny druh: </a:t>
            </a:r>
            <a:r>
              <a:rPr lang="sk-SK" dirty="0"/>
              <a:t>dráma</a:t>
            </a:r>
          </a:p>
          <a:p>
            <a:pPr algn="just"/>
            <a:r>
              <a:rPr lang="sk-SK" b="1" dirty="0"/>
              <a:t>Literárny žáner: </a:t>
            </a:r>
            <a:r>
              <a:rPr lang="sk-SK" dirty="0"/>
              <a:t>veselohra v troch dejstvách</a:t>
            </a:r>
          </a:p>
          <a:p>
            <a:pPr algn="just"/>
            <a:r>
              <a:rPr lang="sk-SK" b="1" dirty="0"/>
              <a:t>Forma: </a:t>
            </a:r>
            <a:r>
              <a:rPr lang="sk-SK" dirty="0"/>
              <a:t>dialogická</a:t>
            </a:r>
          </a:p>
          <a:p>
            <a:pPr algn="just"/>
            <a:r>
              <a:rPr lang="sk-SK" b="1" dirty="0"/>
              <a:t>Miesto a čas deja</a:t>
            </a:r>
            <a:r>
              <a:rPr lang="sk-SK" dirty="0"/>
              <a:t>: grófkin kaštieľ, v čase obžiniek</a:t>
            </a:r>
          </a:p>
          <a:p>
            <a:pPr algn="just"/>
            <a:r>
              <a:rPr lang="sk-SK" b="1" dirty="0"/>
              <a:t>Téma: </a:t>
            </a:r>
            <a:r>
              <a:rPr lang="sk-SK" dirty="0"/>
              <a:t>Obraz vzťahov medzi národmi                    a spoločenskými vrstvami na Slovensku.</a:t>
            </a:r>
          </a:p>
          <a:p>
            <a:pPr algn="just"/>
            <a:r>
              <a:rPr lang="sk-SK" b="1" dirty="0"/>
              <a:t>Idea: </a:t>
            </a:r>
            <a:r>
              <a:rPr lang="sk-SK" dirty="0"/>
              <a:t>Autor poukazuje na potrebu tolerancie a zmierenia medzi národmi (Slováci a Maďari) a medzi spoločenskými vrstvami (šľachta, inteligencia a ľud).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+mn-lt"/>
              </a:rPr>
              <a:t>Postavy:</a:t>
            </a: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sk-SK" sz="3100" b="1" i="1" dirty="0" err="1">
                <a:solidFill>
                  <a:schemeClr val="accent2"/>
                </a:solidFill>
              </a:rPr>
              <a:t>Miluša</a:t>
            </a:r>
            <a:r>
              <a:rPr lang="sk-SK" sz="3100" b="1" i="1" dirty="0">
                <a:solidFill>
                  <a:schemeClr val="accent2"/>
                </a:solidFill>
              </a:rPr>
              <a:t> Oriešková</a:t>
            </a:r>
          </a:p>
          <a:p>
            <a:pPr>
              <a:buFont typeface="Wingdings" pitchFamily="2" charset="2"/>
              <a:buChar char="Ø"/>
            </a:pPr>
            <a:r>
              <a:rPr lang="sk-SK" sz="3100" b="1" i="1" dirty="0"/>
              <a:t>  </a:t>
            </a:r>
            <a:r>
              <a:rPr lang="sk-SK" sz="3100" dirty="0"/>
              <a:t>dcéra vlasteneckého učiteľa, vychovávaná v národnom duchu a k tolerancii k Uhorsku 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/>
              <a:t>  vzdelaná, bystrá, sebavedomá v styku </a:t>
            </a:r>
            <a:r>
              <a:rPr lang="sk-SK" sz="3100"/>
              <a:t>so šľachtou</a:t>
            </a:r>
            <a:r>
              <a:rPr lang="sk-SK" sz="3100" dirty="0"/>
              <a:t>, pozná cudzie jazyky, hrá na klavíri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/>
              <a:t>  spoločníčka grófky, ktorú získala pre slovenskú vec</a:t>
            </a:r>
          </a:p>
          <a:p>
            <a:pPr marL="109728" indent="0" algn="just">
              <a:buNone/>
            </a:pPr>
            <a:endParaRPr lang="sk-SK" sz="3100" b="1" i="1" dirty="0"/>
          </a:p>
          <a:p>
            <a:pPr algn="just">
              <a:buNone/>
            </a:pPr>
            <a:r>
              <a:rPr lang="sk-SK" sz="3100" b="1" i="1" dirty="0">
                <a:solidFill>
                  <a:schemeClr val="accent2"/>
                </a:solidFill>
              </a:rPr>
              <a:t>Grófka </a:t>
            </a:r>
            <a:r>
              <a:rPr lang="sk-SK" sz="3100" b="1" i="1" dirty="0" err="1">
                <a:solidFill>
                  <a:schemeClr val="accent2"/>
                </a:solidFill>
              </a:rPr>
              <a:t>Elisa</a:t>
            </a:r>
            <a:r>
              <a:rPr lang="sk-SK" sz="3100" b="1" i="1" dirty="0">
                <a:solidFill>
                  <a:schemeClr val="accent2"/>
                </a:solidFill>
              </a:rPr>
              <a:t> Hrabovská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b="1" i="1" dirty="0"/>
              <a:t>  </a:t>
            </a:r>
            <a:r>
              <a:rPr lang="sk-SK" sz="3100" dirty="0"/>
              <a:t>sirota; jej tútorom je barón </a:t>
            </a:r>
            <a:r>
              <a:rPr lang="sk-SK" sz="3100" dirty="0" err="1"/>
              <a:t>Kostrovický</a:t>
            </a:r>
            <a:r>
              <a:rPr lang="sk-SK" sz="3100" dirty="0"/>
              <a:t> starší; </a:t>
            </a:r>
          </a:p>
          <a:p>
            <a:pPr algn="just">
              <a:buNone/>
            </a:pPr>
            <a:r>
              <a:rPr lang="sk-SK" sz="3100" dirty="0"/>
              <a:t>      od detstva je zasnúbená s jeho synom </a:t>
            </a:r>
          </a:p>
          <a:p>
            <a:pPr algn="just">
              <a:buNone/>
            </a:pPr>
            <a:r>
              <a:rPr lang="sk-SK" sz="3100" dirty="0"/>
              <a:t>      (podľa šľachtických obyčajov)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/>
              <a:t>  krásna, milá k ľudu i k služobníctvu, priateľská  </a:t>
            </a:r>
          </a:p>
          <a:p>
            <a:pPr algn="just">
              <a:buNone/>
            </a:pPr>
            <a:r>
              <a:rPr lang="sk-SK" sz="3100" dirty="0"/>
              <a:t>      k </a:t>
            </a:r>
            <a:r>
              <a:rPr lang="sk-SK" sz="3100" dirty="0" err="1"/>
              <a:t>Miluši</a:t>
            </a:r>
            <a:r>
              <a:rPr lang="sk-SK" sz="3100" dirty="0"/>
              <a:t>; pod jej vplyvom hovorí po slovensky</a:t>
            </a:r>
          </a:p>
          <a:p>
            <a:pPr algn="just">
              <a:buNone/>
            </a:pPr>
            <a:r>
              <a:rPr lang="sk-SK" sz="3100" dirty="0"/>
              <a:t>      a hlási sa k slovenskému pôvodu</a:t>
            </a:r>
            <a:endParaRPr lang="sk-SK" sz="3100" b="1" i="1" dirty="0"/>
          </a:p>
          <a:p>
            <a:pPr algn="just">
              <a:buNone/>
            </a:pPr>
            <a:endParaRPr lang="sk-SK" sz="3100" b="1" i="1" dirty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+mn-lt"/>
              </a:rPr>
              <a:t>Postavy:</a:t>
            </a: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74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600" b="1" i="1" dirty="0">
                <a:solidFill>
                  <a:schemeClr val="accent2"/>
                </a:solidFill>
              </a:rPr>
              <a:t>Barón Ľudovít </a:t>
            </a:r>
            <a:r>
              <a:rPr lang="sk-SK" sz="2600" b="1" i="1" dirty="0" err="1">
                <a:solidFill>
                  <a:schemeClr val="accent2"/>
                </a:solidFill>
              </a:rPr>
              <a:t>Kostrovický</a:t>
            </a:r>
            <a:r>
              <a:rPr lang="sk-SK" sz="2600" b="1" i="1" dirty="0">
                <a:solidFill>
                  <a:schemeClr val="accent2"/>
                </a:solidFill>
              </a:rPr>
              <a:t> mladší</a:t>
            </a:r>
          </a:p>
          <a:p>
            <a:pPr>
              <a:buFont typeface="Wingdings" pitchFamily="2" charset="2"/>
              <a:buChar char="Ø"/>
            </a:pPr>
            <a:r>
              <a:rPr lang="sk-SK" sz="2600" b="1" i="1" dirty="0"/>
              <a:t>  </a:t>
            </a:r>
            <a:r>
              <a:rPr lang="sk-SK" sz="2600" dirty="0"/>
              <a:t>snúbenec grófky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/>
              <a:t>  </a:t>
            </a:r>
            <a:r>
              <a:rPr lang="sk-SK" sz="2600" dirty="0" err="1"/>
              <a:t>zhýčkaný</a:t>
            </a:r>
            <a:r>
              <a:rPr lang="sk-SK" sz="2600" dirty="0"/>
              <a:t> budapeštianskym prostredím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/>
              <a:t>  ušľachtilý, priateľský k </a:t>
            </a:r>
            <a:r>
              <a:rPr lang="sk-SK" sz="2600" dirty="0" err="1"/>
              <a:t>Rohonovi</a:t>
            </a:r>
            <a:r>
              <a:rPr lang="sk-SK" sz="2600" dirty="0"/>
              <a:t>; v citoch úprimný;</a:t>
            </a:r>
          </a:p>
          <a:p>
            <a:pPr>
              <a:buNone/>
            </a:pPr>
            <a:r>
              <a:rPr lang="sk-SK" sz="2600" dirty="0"/>
              <a:t>      dáva prednosť láske pred majetkom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/>
              <a:t>  hlási sa k maďarskému národu, hoci má slovenský </a:t>
            </a:r>
          </a:p>
          <a:p>
            <a:pPr>
              <a:buNone/>
            </a:pPr>
            <a:r>
              <a:rPr lang="sk-SK" sz="2600" dirty="0"/>
              <a:t>      pôvod</a:t>
            </a:r>
          </a:p>
          <a:p>
            <a:pPr>
              <a:buNone/>
            </a:pPr>
            <a:r>
              <a:rPr lang="sk-SK" sz="2600" b="1" i="1" dirty="0">
                <a:solidFill>
                  <a:schemeClr val="accent2"/>
                </a:solidFill>
              </a:rPr>
              <a:t>Zememerač </a:t>
            </a:r>
            <a:r>
              <a:rPr lang="sk-SK" sz="2600" b="1" i="1" dirty="0" err="1">
                <a:solidFill>
                  <a:schemeClr val="accent2"/>
                </a:solidFill>
              </a:rPr>
              <a:t>Rohon</a:t>
            </a:r>
            <a:endParaRPr lang="sk-SK" sz="2600" b="1" i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k-SK" sz="2600" b="1" i="1" dirty="0"/>
              <a:t>  </a:t>
            </a:r>
            <a:r>
              <a:rPr lang="sk-SK" sz="2600" dirty="0"/>
              <a:t>priateľ baróna </a:t>
            </a:r>
            <a:r>
              <a:rPr lang="sk-SK" sz="2600" dirty="0" err="1"/>
              <a:t>Kostrovického</a:t>
            </a:r>
            <a:r>
              <a:rPr lang="sk-SK" sz="2600" dirty="0"/>
              <a:t> ml.; pôvodom Slovák,</a:t>
            </a:r>
          </a:p>
          <a:p>
            <a:pPr>
              <a:buNone/>
            </a:pPr>
            <a:r>
              <a:rPr lang="sk-SK" sz="2600" dirty="0"/>
              <a:t>      ale štúdiom a prostredím pomaďarčený</a:t>
            </a:r>
          </a:p>
          <a:p>
            <a:pPr>
              <a:buFont typeface="Wingdings" pitchFamily="2" charset="2"/>
              <a:buChar char="Ø"/>
            </a:pPr>
            <a:r>
              <a:rPr lang="sk-SK" sz="2600" b="1" i="1" dirty="0"/>
              <a:t>  </a:t>
            </a:r>
            <a:r>
              <a:rPr lang="sk-SK" sz="2600" dirty="0"/>
              <a:t>pod </a:t>
            </a:r>
            <a:r>
              <a:rPr lang="sk-SK" sz="2600" dirty="0" err="1"/>
              <a:t>Milušiným</a:t>
            </a:r>
            <a:r>
              <a:rPr lang="sk-SK" sz="2600" dirty="0"/>
              <a:t> vplyvom sa vracia k slovenským </a:t>
            </a:r>
          </a:p>
          <a:p>
            <a:pPr>
              <a:buNone/>
            </a:pPr>
            <a:r>
              <a:rPr lang="sk-SK" sz="2600" dirty="0"/>
              <a:t>      koreňom</a:t>
            </a:r>
            <a:endParaRPr lang="sk-SK" sz="2600" b="1" i="1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+mn-lt"/>
              </a:rPr>
              <a:t>Vnútorná kompozícia:</a:t>
            </a:r>
            <a:endParaRPr lang="sk-SK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505053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sk-SK" sz="2300" b="1" dirty="0"/>
              <a:t>  </a:t>
            </a:r>
            <a:r>
              <a:rPr lang="sk-SK" sz="2500" b="1" dirty="0">
                <a:solidFill>
                  <a:schemeClr val="accent2"/>
                </a:solidFill>
              </a:rPr>
              <a:t>Expozícia</a:t>
            </a:r>
            <a:r>
              <a:rPr lang="sk-SK" sz="2500" dirty="0"/>
              <a:t> – zoznámenie sa s postavami a vzťahmi medzi nimi</a:t>
            </a:r>
          </a:p>
          <a:p>
            <a:pPr>
              <a:buFont typeface="Wingdings" pitchFamily="2" charset="2"/>
              <a:buChar char="Ø"/>
            </a:pPr>
            <a:r>
              <a:rPr lang="sk-SK" sz="2500" b="1" dirty="0">
                <a:solidFill>
                  <a:schemeClr val="accent2"/>
                </a:solidFill>
              </a:rPr>
              <a:t>  Kolízia </a:t>
            </a:r>
            <a:r>
              <a:rPr lang="sk-SK" sz="2500" dirty="0"/>
              <a:t>– oznámenie o príchode baróna </a:t>
            </a:r>
            <a:r>
              <a:rPr lang="sk-SK" sz="2500" dirty="0" err="1"/>
              <a:t>Kostrovického</a:t>
            </a:r>
            <a:r>
              <a:rPr lang="sk-SK" sz="2500" dirty="0"/>
              <a:t>;  </a:t>
            </a:r>
          </a:p>
          <a:p>
            <a:pPr>
              <a:buNone/>
            </a:pPr>
            <a:r>
              <a:rPr lang="sk-SK" sz="2500" dirty="0"/>
              <a:t>      dvojitá zámena postáv (grófka         </a:t>
            </a:r>
            <a:r>
              <a:rPr lang="sk-SK" sz="2500" dirty="0" err="1"/>
              <a:t>Miluša</a:t>
            </a:r>
            <a:r>
              <a:rPr lang="sk-SK" sz="2500" dirty="0"/>
              <a:t>, barón         </a:t>
            </a:r>
            <a:r>
              <a:rPr lang="sk-SK" sz="2500" dirty="0" err="1"/>
              <a:t>Rohon</a:t>
            </a:r>
            <a:r>
              <a:rPr lang="sk-SK" sz="25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sk-SK" sz="2500" dirty="0"/>
              <a:t>  </a:t>
            </a:r>
            <a:r>
              <a:rPr lang="sk-SK" sz="2500" b="1" dirty="0">
                <a:solidFill>
                  <a:schemeClr val="accent2"/>
                </a:solidFill>
              </a:rPr>
              <a:t>Kríza</a:t>
            </a:r>
            <a:r>
              <a:rPr lang="sk-SK" sz="2500" b="1" dirty="0"/>
              <a:t> </a:t>
            </a:r>
            <a:r>
              <a:rPr lang="sk-SK" sz="2500" dirty="0"/>
              <a:t>– „grófka“ vzbudí sympatie u </a:t>
            </a:r>
            <a:r>
              <a:rPr lang="sk-SK" sz="2500" dirty="0" err="1"/>
              <a:t>Rohona</a:t>
            </a:r>
            <a:r>
              <a:rPr lang="sk-SK" sz="2500" dirty="0"/>
              <a:t>, ale barón začína </a:t>
            </a:r>
          </a:p>
          <a:p>
            <a:pPr>
              <a:buNone/>
            </a:pPr>
            <a:r>
              <a:rPr lang="sk-SK" sz="2500" dirty="0"/>
              <a:t>      ľutovať, že ho s ňou viaže sobášna zmluva</a:t>
            </a:r>
          </a:p>
          <a:p>
            <a:pPr>
              <a:buFont typeface="Wingdings" pitchFamily="2" charset="2"/>
              <a:buChar char="Ø"/>
            </a:pPr>
            <a:r>
              <a:rPr lang="sk-SK" sz="2500" dirty="0"/>
              <a:t>  </a:t>
            </a:r>
            <a:r>
              <a:rPr lang="sk-SK" sz="2500" b="1" dirty="0">
                <a:solidFill>
                  <a:schemeClr val="accent2"/>
                </a:solidFill>
              </a:rPr>
              <a:t>Peripetia</a:t>
            </a:r>
            <a:r>
              <a:rPr lang="sk-SK" sz="2500" dirty="0">
                <a:solidFill>
                  <a:schemeClr val="accent2"/>
                </a:solidFill>
              </a:rPr>
              <a:t> </a:t>
            </a:r>
            <a:r>
              <a:rPr lang="sk-SK" sz="2500" dirty="0"/>
              <a:t>– </a:t>
            </a:r>
            <a:r>
              <a:rPr lang="sk-SK" sz="2500" dirty="0" err="1"/>
              <a:t>Rohon</a:t>
            </a:r>
            <a:r>
              <a:rPr lang="sk-SK" sz="2500" dirty="0"/>
              <a:t> vyznáva lásku „grófke“; </a:t>
            </a:r>
            <a:r>
              <a:rPr lang="sk-SK" sz="2500" dirty="0" err="1"/>
              <a:t>Miluša</a:t>
            </a:r>
            <a:r>
              <a:rPr lang="sk-SK" sz="2500" dirty="0"/>
              <a:t> sa prizná, </a:t>
            </a:r>
          </a:p>
          <a:p>
            <a:pPr>
              <a:buNone/>
            </a:pPr>
            <a:r>
              <a:rPr lang="sk-SK" sz="2500" dirty="0"/>
              <a:t>      že nie je grófkou a </a:t>
            </a:r>
            <a:r>
              <a:rPr lang="sk-SK" sz="2500" dirty="0" err="1"/>
              <a:t>Rohon</a:t>
            </a:r>
            <a:r>
              <a:rPr lang="sk-SK" sz="2500" dirty="0"/>
              <a:t> sa prizná, že nie </a:t>
            </a:r>
            <a:r>
              <a:rPr lang="sk-SK" sz="2500"/>
              <a:t>je barónom</a:t>
            </a:r>
            <a:endParaRPr lang="sk-SK" sz="2500" dirty="0"/>
          </a:p>
          <a:p>
            <a:pPr>
              <a:buFont typeface="Wingdings" pitchFamily="2" charset="2"/>
              <a:buChar char="Ø"/>
            </a:pPr>
            <a:r>
              <a:rPr lang="sk-SK" sz="2500" dirty="0"/>
              <a:t>  </a:t>
            </a:r>
            <a:r>
              <a:rPr lang="sk-SK" sz="2500" b="1" dirty="0">
                <a:solidFill>
                  <a:schemeClr val="accent2"/>
                </a:solidFill>
              </a:rPr>
              <a:t>Rozuzlenie</a:t>
            </a:r>
            <a:r>
              <a:rPr lang="sk-SK" sz="2500" dirty="0"/>
              <a:t> – na dožinkovej slávnosti sa zjaví grófka v kroji </a:t>
            </a:r>
          </a:p>
          <a:p>
            <a:pPr>
              <a:buNone/>
            </a:pPr>
            <a:r>
              <a:rPr lang="sk-SK" sz="2500" dirty="0"/>
              <a:t>      ako dievča z ľudu a barónovi sa natoľko páči, že je ochotný </a:t>
            </a:r>
          </a:p>
          <a:p>
            <a:pPr>
              <a:buNone/>
            </a:pPr>
            <a:r>
              <a:rPr lang="sk-SK" sz="2500" dirty="0"/>
              <a:t>      riskovať nerovné manželstvo; nakoniec sa všetko vyjasní     </a:t>
            </a:r>
          </a:p>
          <a:p>
            <a:pPr>
              <a:buNone/>
            </a:pPr>
            <a:r>
              <a:rPr lang="sk-SK" sz="2500" dirty="0"/>
              <a:t>      a všetci sú spokojní</a:t>
            </a:r>
          </a:p>
          <a:p>
            <a:pPr>
              <a:buNone/>
            </a:pPr>
            <a:endParaRPr lang="sk-SK" sz="2300" b="1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572000" y="2514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7010400" y="2514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Ukážka: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900" b="1" dirty="0" err="1"/>
              <a:t>Miluša</a:t>
            </a:r>
            <a:r>
              <a:rPr lang="sk-SK" sz="2900" b="1" dirty="0"/>
              <a:t>:</a:t>
            </a:r>
            <a:r>
              <a:rPr lang="sk-SK" sz="2900" i="1" dirty="0"/>
              <a:t>   Aký vlastenectva krásy pochop máte,         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to mi už váš husár </a:t>
            </a:r>
            <a:r>
              <a:rPr lang="sk-SK" sz="2900" i="1" dirty="0" err="1"/>
              <a:t>Pišta</a:t>
            </a:r>
            <a:r>
              <a:rPr lang="sk-SK" sz="2900" i="1" dirty="0"/>
              <a:t> vyrozprával.     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Vy ste za šesť rokov v </a:t>
            </a:r>
            <a:r>
              <a:rPr lang="sk-SK" sz="2900" i="1" dirty="0" err="1"/>
              <a:t>Pešti</a:t>
            </a:r>
            <a:r>
              <a:rPr lang="sk-SK" sz="2900" i="1" dirty="0"/>
              <a:t> sa zabával,  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trochu steny školské od prachu ošúchal,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niečo z vied a krásnych umení oňuchal,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a </a:t>
            </a:r>
            <a:r>
              <a:rPr lang="sk-SK" sz="2900" i="1" dirty="0" err="1"/>
              <a:t>včul</a:t>
            </a:r>
            <a:r>
              <a:rPr lang="sk-SK" sz="2900" i="1" dirty="0"/>
              <a:t> maďarčinou celkom napáchnutý,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pýchou vzdelanosti domnelej nadutý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do svojho domu naspäť prichádzate,                           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hanbiac sa za vlastný, z </a:t>
            </a:r>
            <a:r>
              <a:rPr lang="sk-SK" sz="2900" i="1" dirty="0" err="1"/>
              <a:t>nehož</a:t>
            </a:r>
            <a:r>
              <a:rPr lang="sk-SK" sz="2900" i="1" dirty="0"/>
              <a:t> pochádzate, </a:t>
            </a:r>
            <a:r>
              <a:rPr lang="sk-SK" sz="2900" dirty="0"/>
              <a:t>                </a:t>
            </a:r>
          </a:p>
          <a:p>
            <a:pPr>
              <a:buNone/>
            </a:pPr>
            <a:r>
              <a:rPr lang="sk-SK" sz="2900" i="1" dirty="0"/>
              <a:t>                   národ; vaši vlastní úbohí </a:t>
            </a:r>
            <a:r>
              <a:rPr lang="sk-SK" sz="2900" i="1" dirty="0" err="1"/>
              <a:t>krajani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sú </a:t>
            </a:r>
            <a:r>
              <a:rPr lang="sk-SK" sz="2900" i="1" dirty="0" err="1"/>
              <a:t>hazafickému</a:t>
            </a:r>
            <a:r>
              <a:rPr lang="sk-SK" sz="2900" i="1" dirty="0"/>
              <a:t> oku vášmu ani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  len za sluhov, slúžky, kočišov nesúci...</a:t>
            </a:r>
            <a:endParaRPr lang="sk-SK" sz="2900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Ukážka:</a:t>
            </a:r>
            <a:endParaRPr lang="sk-SK" sz="5400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900" b="1" dirty="0" err="1"/>
              <a:t>Miluša</a:t>
            </a:r>
            <a:r>
              <a:rPr lang="sk-SK" sz="2900" b="1" dirty="0"/>
              <a:t>:</a:t>
            </a:r>
            <a:r>
              <a:rPr lang="sk-SK" sz="2900" i="1" dirty="0"/>
              <a:t> Ó, mne sa ver´ také vlastenectvo hnusí,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ktoré má v škaredom odrodilstva hriechu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svoj koreň; kto vlastný národ zanedbáva,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jeho jazyk haní, ľudom </a:t>
            </a:r>
            <a:r>
              <a:rPr lang="sk-SK" sz="2900" i="1" dirty="0" err="1"/>
              <a:t>pohrdáva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a k jeho osvete ani len </a:t>
            </a:r>
            <a:r>
              <a:rPr lang="sk-SK" sz="2900" i="1" dirty="0" err="1"/>
              <a:t>stebolka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nepriloží, lež len svojim časným voľká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výhodám – trebárs vždy na jazyku nosí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krásne slová lásky k vlasti a otčine –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Ó, darmo sa sebec tým menom honosí: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Kto nie priateľ ľudu, ten nie je vlastencom,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lež márny šarlatán alebo </a:t>
            </a:r>
            <a:r>
              <a:rPr lang="sk-SK" sz="2900" i="1" dirty="0" err="1"/>
              <a:t>streštenec</a:t>
            </a:r>
            <a:r>
              <a:rPr lang="sk-SK" sz="2900" i="1" dirty="0"/>
              <a:t>,</a:t>
            </a:r>
            <a:endParaRPr lang="sk-SK" sz="2900" dirty="0"/>
          </a:p>
          <a:p>
            <a:pPr>
              <a:buNone/>
            </a:pPr>
            <a:r>
              <a:rPr lang="sk-SK" sz="2900" i="1" dirty="0"/>
              <a:t>                 ktorý len nesvornosť rozsieva v krajine!</a:t>
            </a:r>
            <a:endParaRPr lang="sk-SK" sz="2900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496</TotalTime>
  <Words>845</Words>
  <Application>Microsoft Office PowerPoint</Application>
  <PresentationFormat>Prezentácia na obrazovke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Georgia</vt:lpstr>
      <vt:lpstr>Trebuchet MS</vt:lpstr>
      <vt:lpstr>Wingdings</vt:lpstr>
      <vt:lpstr>Wingdings 2</vt:lpstr>
      <vt:lpstr>Mestský</vt:lpstr>
      <vt:lpstr>OD ROMANTIZMU                 K ZAČIATKOM REALIZMU</vt:lpstr>
      <vt:lpstr> JÁN PALÁRIK (1822 – 1870)  </vt:lpstr>
      <vt:lpstr>Prezentácia programu PowerPoint</vt:lpstr>
      <vt:lpstr>    Zmierenie       alebo Dobrodružstvo pri obžinkoch</vt:lpstr>
      <vt:lpstr>Postavy:</vt:lpstr>
      <vt:lpstr>Postavy:</vt:lpstr>
      <vt:lpstr>Vnútorná kompozícia:</vt:lpstr>
      <vt:lpstr>Ukážka:</vt:lpstr>
      <vt:lpstr>Ukážka: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PRECHOD OD ROMANTIZMU        K REALIZMU</dc:title>
  <dc:creator>Tinka</dc:creator>
  <cp:lastModifiedBy>Anna Tomagova</cp:lastModifiedBy>
  <cp:revision>58</cp:revision>
  <dcterms:created xsi:type="dcterms:W3CDTF">2012-01-23T17:38:49Z</dcterms:created>
  <dcterms:modified xsi:type="dcterms:W3CDTF">2021-04-22T16:33:41Z</dcterms:modified>
</cp:coreProperties>
</file>