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3"/>
  </p:handoutMasterIdLst>
  <p:sldIdLst>
    <p:sldId id="256" r:id="rId2"/>
  </p:sldIdLst>
  <p:sldSz cx="10801350" cy="36004500"/>
  <p:notesSz cx="6858000" cy="9144000"/>
  <p:defaultTextStyle>
    <a:defPPr>
      <a:defRPr lang="sk-SK"/>
    </a:defPPr>
    <a:lvl1pPr marL="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86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771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81575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543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929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6314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700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5086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7E3BB"/>
    <a:srgbClr val="FFCC99"/>
    <a:srgbClr val="FFFF99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654" y="-7498"/>
      </p:cViewPr>
      <p:guideLst>
        <p:guide orient="horz" pos="11340"/>
        <p:guide pos="1020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A9DD-9D74-4D67-897A-C576B641C6CF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5EF80-7C45-4F36-B65A-0B605059BD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88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1184739"/>
            <a:ext cx="9181148" cy="7717631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3" y="20402550"/>
            <a:ext cx="756094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4668711" y="7567615"/>
            <a:ext cx="7654707" cy="1612868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700838" y="7567615"/>
            <a:ext cx="22787848" cy="1612868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3136233"/>
            <a:ext cx="9181148" cy="7150894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5260251"/>
            <a:ext cx="9181148" cy="7875982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155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311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46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623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5779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700840" y="44105515"/>
            <a:ext cx="15221277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7102138" y="44105515"/>
            <a:ext cx="15221278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7" y="8059345"/>
            <a:ext cx="4772472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7" y="11418094"/>
            <a:ext cx="4772472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8" y="8059345"/>
            <a:ext cx="4774347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8" y="11418094"/>
            <a:ext cx="4774347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9" y="1433514"/>
            <a:ext cx="3553570" cy="6100763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8" y="1433523"/>
            <a:ext cx="6038255" cy="30728843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9" y="7534285"/>
            <a:ext cx="3553570" cy="24628081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25203152"/>
            <a:ext cx="6480810" cy="2975375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217069"/>
            <a:ext cx="6480810" cy="21602700"/>
          </a:xfrm>
        </p:spPr>
        <p:txBody>
          <a:bodyPr/>
          <a:lstStyle>
            <a:lvl1pPr marL="0" indent="0">
              <a:buNone/>
              <a:defRPr sz="13000"/>
            </a:lvl1pPr>
            <a:lvl2pPr marL="1851559" indent="0">
              <a:buNone/>
              <a:defRPr sz="11300"/>
            </a:lvl2pPr>
            <a:lvl3pPr marL="3703118" indent="0">
              <a:buNone/>
              <a:defRPr sz="9700"/>
            </a:lvl3pPr>
            <a:lvl4pPr marL="5554676" indent="0">
              <a:buNone/>
              <a:defRPr sz="8100"/>
            </a:lvl4pPr>
            <a:lvl5pPr marL="7406231" indent="0">
              <a:buNone/>
              <a:defRPr sz="8100"/>
            </a:lvl5pPr>
            <a:lvl6pPr marL="9257790" indent="0">
              <a:buNone/>
              <a:defRPr sz="8100"/>
            </a:lvl6pPr>
            <a:lvl7pPr marL="11109348" indent="0">
              <a:buNone/>
              <a:defRPr sz="8100"/>
            </a:lvl7pPr>
            <a:lvl8pPr marL="12960907" indent="0">
              <a:buNone/>
              <a:defRPr sz="8100"/>
            </a:lvl8pPr>
            <a:lvl9pPr marL="14812466" indent="0">
              <a:buNone/>
              <a:defRPr sz="81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28178524"/>
            <a:ext cx="6480810" cy="4225526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  <a:prstGeom prst="rect">
            <a:avLst/>
          </a:prstGeom>
        </p:spPr>
        <p:txBody>
          <a:bodyPr vert="horz" lIns="370312" tIns="185154" rIns="370312" bIns="185154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8401058"/>
            <a:ext cx="9721215" cy="23761306"/>
          </a:xfrm>
          <a:prstGeom prst="rect">
            <a:avLst/>
          </a:prstGeom>
        </p:spPr>
        <p:txBody>
          <a:bodyPr vert="horz" lIns="370312" tIns="185154" rIns="370312" bIns="185154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7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7752-C28F-4F34-82AD-31B7B4B842C2}" type="datetimeFigureOut">
              <a:rPr lang="sk-SK" smtClean="0"/>
              <a:pPr/>
              <a:t>17. 10. 2022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33370840"/>
            <a:ext cx="3420428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8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3703118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668" indent="-1388668" algn="l" defTabSz="3703118" rtl="0" eaLnBrk="1" latinLnBrk="0" hangingPunct="1">
        <a:spcBef>
          <a:spcPct val="20000"/>
        </a:spcBef>
        <a:buFont typeface="Arial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781" indent="-1157223" algn="l" defTabSz="370311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889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54" indent="-925777" algn="l" defTabSz="3703118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012" indent="-925777" algn="l" defTabSz="3703118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571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130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668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8243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559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11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67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231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779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34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907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246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1050593" y="16779425"/>
            <a:ext cx="9135917" cy="567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id="{6B90144C-9A89-4E99-959F-83F6F884EE42}"/>
              </a:ext>
            </a:extLst>
          </p:cNvPr>
          <p:cNvSpPr/>
          <p:nvPr/>
        </p:nvSpPr>
        <p:spPr>
          <a:xfrm>
            <a:off x="243875" y="31790080"/>
            <a:ext cx="10476534" cy="4214420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Záver</a:t>
            </a:r>
          </a:p>
          <a:p>
            <a:pPr algn="just"/>
            <a:r>
              <a:rPr lang="sk-SK" sz="2800" b="1" dirty="0" smtClean="0"/>
              <a:t>Zabránenie vzniku </a:t>
            </a:r>
            <a:r>
              <a:rPr lang="sk-SK" sz="2800" b="1" dirty="0"/>
              <a:t>čiernych skládok...</a:t>
            </a:r>
          </a:p>
          <a:p>
            <a:r>
              <a:rPr lang="sk-SK" sz="2800" dirty="0"/>
              <a:t>pozitíva - pôsobenie OZ Čistejší </a:t>
            </a:r>
            <a:r>
              <a:rPr lang="sk-SK" sz="2800" dirty="0" err="1"/>
              <a:t>Ružín</a:t>
            </a:r>
            <a:r>
              <a:rPr lang="sk-SK" sz="2800" dirty="0"/>
              <a:t>, </a:t>
            </a:r>
          </a:p>
          <a:p>
            <a:r>
              <a:rPr lang="sk-SK" sz="2800" dirty="0"/>
              <a:t>zálohovanie plastových fliaš a plechoviek,</a:t>
            </a:r>
          </a:p>
          <a:p>
            <a:r>
              <a:rPr lang="sk-SK" sz="3200" dirty="0">
                <a:solidFill>
                  <a:srgbClr val="FF0000"/>
                </a:solidFill>
              </a:rPr>
              <a:t>najviac kontaminovaná vzorka – z Hornádu !!!!!!!!!!!!!!!!!</a:t>
            </a:r>
          </a:p>
          <a:p>
            <a:r>
              <a:rPr lang="sk-SK" sz="2800" dirty="0"/>
              <a:t>ostatné vzorky – žiadne značné prekročené hodnoty v porovnaní s limitmi pre PV, sedimenty – žiadne prekročené limity, </a:t>
            </a:r>
          </a:p>
          <a:p>
            <a:r>
              <a:rPr lang="sk-SK" sz="2800" dirty="0"/>
              <a:t>aktivitami v spolupráci s OZ Čistejší </a:t>
            </a:r>
            <a:r>
              <a:rPr lang="sk-SK" sz="2800" dirty="0" err="1"/>
              <a:t>Ružín</a:t>
            </a:r>
            <a:r>
              <a:rPr lang="sk-SK" sz="2800" dirty="0"/>
              <a:t> sme </a:t>
            </a:r>
            <a:r>
              <a:rPr lang="sk-SK" sz="2800" b="1" dirty="0"/>
              <a:t>prispeli k zlepšeniu ŽP okolia VN </a:t>
            </a:r>
            <a:r>
              <a:rPr lang="sk-SK" sz="2800" dirty="0"/>
              <a:t>a k výsledkom v projekte ,,Za čisté Slovensko bez odpadu a plastov“  </a:t>
            </a: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/>
          <a:srcRect l="31494" t="31289" r="14562" b="7798"/>
          <a:stretch/>
        </p:blipFill>
        <p:spPr>
          <a:xfrm>
            <a:off x="1322582" y="882249"/>
            <a:ext cx="8064897" cy="4928199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4"/>
          <a:srcRect l="33974" t="29010" r="9838" b="8526"/>
          <a:stretch/>
        </p:blipFill>
        <p:spPr>
          <a:xfrm>
            <a:off x="818527" y="5983495"/>
            <a:ext cx="9073008" cy="5458183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9820"/>
              </p:ext>
            </p:extLst>
          </p:nvPr>
        </p:nvGraphicFramePr>
        <p:xfrm>
          <a:off x="261600" y="23183653"/>
          <a:ext cx="10382609" cy="3865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0">
                  <a:extLst>
                    <a:ext uri="{9D8B030D-6E8A-4147-A177-3AD203B41FA5}">
                      <a16:colId xmlns:a16="http://schemas.microsoft.com/office/drawing/2014/main" val="3100037791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285103145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82389809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700393819"/>
                    </a:ext>
                  </a:extLst>
                </a:gridCol>
                <a:gridCol w="1484870">
                  <a:extLst>
                    <a:ext uri="{9D8B030D-6E8A-4147-A177-3AD203B41FA5}">
                      <a16:colId xmlns:a16="http://schemas.microsoft.com/office/drawing/2014/main" val="371201139"/>
                    </a:ext>
                  </a:extLst>
                </a:gridCol>
                <a:gridCol w="1494075">
                  <a:extLst>
                    <a:ext uri="{9D8B030D-6E8A-4147-A177-3AD203B41FA5}">
                      <a16:colId xmlns:a16="http://schemas.microsoft.com/office/drawing/2014/main" val="577085498"/>
                    </a:ext>
                  </a:extLst>
                </a:gridCol>
                <a:gridCol w="1745772">
                  <a:extLst>
                    <a:ext uri="{9D8B030D-6E8A-4147-A177-3AD203B41FA5}">
                      <a16:colId xmlns:a16="http://schemas.microsoft.com/office/drawing/2014/main" val="4069613672"/>
                    </a:ext>
                  </a:extLst>
                </a:gridCol>
              </a:tblGrid>
              <a:tr h="2866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prípustná koncentrácia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531671"/>
                  </a:ext>
                </a:extLst>
              </a:tr>
              <a:tr h="81982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Ukazovateľ kvality vody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>
                          <a:effectLst/>
                        </a:rPr>
                        <a:t>Beach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2781"/>
                  </a:ext>
                </a:extLst>
              </a:tr>
              <a:tr h="6831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Chemická spotreba kyslíka </a:t>
                      </a:r>
                      <a:r>
                        <a:rPr lang="sk-SK" sz="1000" dirty="0" err="1">
                          <a:effectLst/>
                        </a:rPr>
                        <a:t>dichrómanom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44,5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174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117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39,4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475167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err="1">
                          <a:effectLst/>
                        </a:rPr>
                        <a:t>Dusitanový</a:t>
                      </a:r>
                      <a:r>
                        <a:rPr lang="sk-SK" sz="1000" dirty="0">
                          <a:effectLst/>
                        </a:rPr>
                        <a:t>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0,14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921430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Dusičnanový dusík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3,19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3,61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3,40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9886531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Celkový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8,62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6,97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9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963445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Fosforečnany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0,055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0,882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1,23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0,065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418148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smtClean="0">
                          <a:effectLst/>
                        </a:rPr>
                        <a:t>Fosfor celkový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0,221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1,86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0,517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0,544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0629839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06277"/>
              </p:ext>
            </p:extLst>
          </p:nvPr>
        </p:nvGraphicFramePr>
        <p:xfrm>
          <a:off x="119830" y="27199754"/>
          <a:ext cx="10600578" cy="502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820">
                  <a:extLst>
                    <a:ext uri="{9D8B030D-6E8A-4147-A177-3AD203B41FA5}">
                      <a16:colId xmlns:a16="http://schemas.microsoft.com/office/drawing/2014/main" val="2915680112"/>
                    </a:ext>
                  </a:extLst>
                </a:gridCol>
                <a:gridCol w="1452019">
                  <a:extLst>
                    <a:ext uri="{9D8B030D-6E8A-4147-A177-3AD203B41FA5}">
                      <a16:colId xmlns:a16="http://schemas.microsoft.com/office/drawing/2014/main" val="3538576899"/>
                    </a:ext>
                  </a:extLst>
                </a:gridCol>
                <a:gridCol w="1394934">
                  <a:extLst>
                    <a:ext uri="{9D8B030D-6E8A-4147-A177-3AD203B41FA5}">
                      <a16:colId xmlns:a16="http://schemas.microsoft.com/office/drawing/2014/main" val="1604852546"/>
                    </a:ext>
                  </a:extLst>
                </a:gridCol>
                <a:gridCol w="1541768">
                  <a:extLst>
                    <a:ext uri="{9D8B030D-6E8A-4147-A177-3AD203B41FA5}">
                      <a16:colId xmlns:a16="http://schemas.microsoft.com/office/drawing/2014/main" val="117197132"/>
                    </a:ext>
                  </a:extLst>
                </a:gridCol>
                <a:gridCol w="1468350">
                  <a:extLst>
                    <a:ext uri="{9D8B030D-6E8A-4147-A177-3AD203B41FA5}">
                      <a16:colId xmlns:a16="http://schemas.microsoft.com/office/drawing/2014/main" val="1471364454"/>
                    </a:ext>
                  </a:extLst>
                </a:gridCol>
                <a:gridCol w="1394934">
                  <a:extLst>
                    <a:ext uri="{9D8B030D-6E8A-4147-A177-3AD203B41FA5}">
                      <a16:colId xmlns:a16="http://schemas.microsoft.com/office/drawing/2014/main" val="1630295567"/>
                    </a:ext>
                  </a:extLst>
                </a:gridCol>
                <a:gridCol w="1213753">
                  <a:extLst>
                    <a:ext uri="{9D8B030D-6E8A-4147-A177-3AD203B41FA5}">
                      <a16:colId xmlns:a16="http://schemas.microsoft.com/office/drawing/2014/main" val="2991382925"/>
                    </a:ext>
                  </a:extLst>
                </a:gridCol>
              </a:tblGrid>
              <a:tr h="32020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</a:t>
                      </a:r>
                      <a:r>
                        <a:rPr lang="sk-SK" sz="1200" dirty="0" smtClean="0">
                          <a:effectLst/>
                        </a:rPr>
                        <a:t>prípustná </a:t>
                      </a:r>
                      <a:r>
                        <a:rPr lang="sk-SK" sz="1200" dirty="0">
                          <a:effectLst/>
                        </a:rPr>
                        <a:t>koncentrácia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788116"/>
                  </a:ext>
                </a:extLst>
              </a:tr>
              <a:tr h="949628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Ukazovateľ kvality vody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>
                          <a:effectLst/>
                        </a:rPr>
                        <a:t>Beach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43342"/>
                  </a:ext>
                </a:extLst>
              </a:tr>
              <a:tr h="411066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pH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7,22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7,74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7,37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7,80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7,78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 – 8,5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2690552"/>
                  </a:ext>
                </a:extLst>
              </a:tr>
              <a:tr h="499361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Chemická spotreba kyslíka </a:t>
                      </a:r>
                      <a:r>
                        <a:rPr lang="sk-SK" sz="1000" dirty="0" err="1">
                          <a:effectLst/>
                        </a:rPr>
                        <a:t>dichrómanom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21,6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15,7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420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60,4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536903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Amoniakálny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0,94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0,70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0,55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4,13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309345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err="1">
                          <a:effectLst/>
                        </a:rPr>
                        <a:t>Dusitanový</a:t>
                      </a:r>
                      <a:r>
                        <a:rPr lang="sk-SK" sz="1000" dirty="0">
                          <a:effectLst/>
                        </a:rPr>
                        <a:t>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0,063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0,051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0,094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988287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Dusičnanový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1,91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4,39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3,86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1,08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796230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Fosforečnany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0,025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0,048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0,266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0,041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415164"/>
                  </a:ext>
                </a:extLst>
              </a:tr>
            </a:tbl>
          </a:graphicData>
        </a:graphic>
      </p:graphicFrame>
      <p:sp>
        <p:nvSpPr>
          <p:cNvPr id="9" name="Obdĺžnik 8"/>
          <p:cNvSpPr/>
          <p:nvPr/>
        </p:nvSpPr>
        <p:spPr>
          <a:xfrm>
            <a:off x="161451" y="251524"/>
            <a:ext cx="10529814" cy="603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1,2  </a:t>
            </a:r>
            <a:r>
              <a:rPr lang="sk-SK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 základných analýz vzoriek </a:t>
            </a:r>
            <a:r>
              <a:rPr lang="sk-SK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vody odobraných </a:t>
            </a:r>
            <a:r>
              <a:rPr lang="sk-SK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novembri 2021</a:t>
            </a:r>
            <a:endParaRPr lang="sk-SK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5"/>
          <a:srcRect l="35431" t="40824" r="3538" b="12893"/>
          <a:stretch/>
        </p:blipFill>
        <p:spPr>
          <a:xfrm>
            <a:off x="536780" y="12224245"/>
            <a:ext cx="9636502" cy="395472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Obdĺžnik 11"/>
          <p:cNvSpPr/>
          <p:nvPr/>
        </p:nvSpPr>
        <p:spPr>
          <a:xfrm>
            <a:off x="161451" y="11582203"/>
            <a:ext cx="10387161" cy="603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3 </a:t>
            </a:r>
            <a:r>
              <a:rPr lang="sk-SK" sz="2200" b="1" dirty="0">
                <a:solidFill>
                  <a:schemeClr val="tx1"/>
                </a:solidFill>
              </a:rPr>
              <a:t>Výsledky analýz výluhu sedimentov odobraných z </a:t>
            </a:r>
            <a:r>
              <a:rPr lang="sk-SK" sz="2200" b="1" dirty="0" smtClean="0">
                <a:solidFill>
                  <a:schemeClr val="tx1"/>
                </a:solidFill>
              </a:rPr>
              <a:t>VN </a:t>
            </a:r>
            <a:r>
              <a:rPr lang="sk-SK" sz="2200" b="1" dirty="0" err="1" smtClean="0">
                <a:solidFill>
                  <a:schemeClr val="tx1"/>
                </a:solidFill>
              </a:rPr>
              <a:t>Ružín</a:t>
            </a:r>
            <a:r>
              <a:rPr lang="sk-SK" sz="2200" b="1" dirty="0" smtClean="0">
                <a:solidFill>
                  <a:schemeClr val="tx1"/>
                </a:solidFill>
              </a:rPr>
              <a:t> -  11/2021</a:t>
            </a:r>
            <a:endParaRPr lang="sk-SK" sz="2200" b="1" dirty="0">
              <a:solidFill>
                <a:schemeClr val="tx1"/>
              </a:solidFill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AC42647F-0ABB-42A1-AB63-D1AF3C6CCA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15"/>
          <a:stretch/>
        </p:blipFill>
        <p:spPr>
          <a:xfrm>
            <a:off x="1050592" y="16779425"/>
            <a:ext cx="9135918" cy="567946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Obdĺžnik 14"/>
          <p:cNvSpPr/>
          <p:nvPr/>
        </p:nvSpPr>
        <p:spPr>
          <a:xfrm>
            <a:off x="84555" y="16087481"/>
            <a:ext cx="10540950" cy="845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4 </a:t>
            </a:r>
            <a:r>
              <a:rPr lang="sk-SK" sz="2000" b="1" dirty="0" smtClean="0">
                <a:solidFill>
                  <a:schemeClr val="tx1"/>
                </a:solidFill>
              </a:rPr>
              <a:t>Hodnoty </a:t>
            </a:r>
            <a:r>
              <a:rPr lang="sk-SK" sz="2000" b="1" dirty="0">
                <a:solidFill>
                  <a:schemeClr val="tx1"/>
                </a:solidFill>
              </a:rPr>
              <a:t>koncentrácií ťažkých kovov vo vzorkách vôd stanovovaných atómovou </a:t>
            </a:r>
            <a:endParaRPr lang="sk-SK" sz="2000" dirty="0">
              <a:solidFill>
                <a:schemeClr val="tx1"/>
              </a:solidFill>
            </a:endParaRPr>
          </a:p>
          <a:p>
            <a:pPr algn="ctr"/>
            <a:r>
              <a:rPr lang="sk-SK" sz="2000" b="1" dirty="0">
                <a:solidFill>
                  <a:schemeClr val="tx1"/>
                </a:solidFill>
              </a:rPr>
              <a:t>absorpčnou </a:t>
            </a:r>
            <a:r>
              <a:rPr lang="sk-SK" sz="2000" b="1" dirty="0" err="1">
                <a:solidFill>
                  <a:schemeClr val="tx1"/>
                </a:solidFill>
              </a:rPr>
              <a:t>spektrometriou</a:t>
            </a:r>
            <a:r>
              <a:rPr lang="sk-SK" sz="2000" b="1" dirty="0">
                <a:solidFill>
                  <a:schemeClr val="tx1"/>
                </a:solidFill>
              </a:rPr>
              <a:t> a prietokovou rozpúšťacou </a:t>
            </a:r>
            <a:r>
              <a:rPr lang="sk-SK" sz="2000" b="1" dirty="0" err="1">
                <a:solidFill>
                  <a:schemeClr val="tx1"/>
                </a:solidFill>
              </a:rPr>
              <a:t>chronopotenciometriou</a:t>
            </a:r>
            <a:r>
              <a:rPr lang="sk-SK" sz="2000" b="1" dirty="0">
                <a:solidFill>
                  <a:schemeClr val="tx1"/>
                </a:solidFill>
              </a:rPr>
              <a:t> (označené *)</a:t>
            </a:r>
            <a:endParaRPr lang="sk-SK" sz="2000" dirty="0">
              <a:solidFill>
                <a:schemeClr val="tx1"/>
              </a:solidFill>
            </a:endParaRPr>
          </a:p>
          <a:p>
            <a:pPr algn="ctr"/>
            <a:endParaRPr lang="sk-SK" sz="1800" dirty="0">
              <a:solidFill>
                <a:schemeClr val="tx1"/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61599" y="22376215"/>
            <a:ext cx="10361973" cy="7449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Tabuľka 5 </a:t>
            </a:r>
            <a:r>
              <a:rPr lang="sk-SK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 základných analýz vzoriek vody odobraných v septembri a októbri 2022</a:t>
            </a:r>
            <a:endParaRPr lang="sk-SK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291</Words>
  <Application>Microsoft Office PowerPoint</Application>
  <PresentationFormat>Vlastná</PresentationFormat>
  <Paragraphs>159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banskej činnosti v Smolníku na životné prostredie Smolníckeho potoka</dc:title>
  <dc:creator>S</dc:creator>
  <cp:lastModifiedBy>Tobik</cp:lastModifiedBy>
  <cp:revision>138</cp:revision>
  <dcterms:created xsi:type="dcterms:W3CDTF">2013-11-03T21:10:06Z</dcterms:created>
  <dcterms:modified xsi:type="dcterms:W3CDTF">2022-10-17T18:46:50Z</dcterms:modified>
</cp:coreProperties>
</file>