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72" r:id="rId5"/>
    <p:sldId id="270" r:id="rId6"/>
    <p:sldId id="278" r:id="rId7"/>
    <p:sldId id="265" r:id="rId8"/>
    <p:sldId id="257" r:id="rId9"/>
    <p:sldId id="266" r:id="rId10"/>
    <p:sldId id="267" r:id="rId11"/>
    <p:sldId id="269" r:id="rId12"/>
    <p:sldId id="271" r:id="rId13"/>
    <p:sldId id="274" r:id="rId14"/>
    <p:sldId id="273" r:id="rId15"/>
    <p:sldId id="276" r:id="rId16"/>
    <p:sldId id="275" r:id="rId17"/>
    <p:sldId id="259" r:id="rId18"/>
    <p:sldId id="261" r:id="rId19"/>
    <p:sldId id="277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D8AE181-C2ED-45F1-A84C-B5DF702332F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398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8.4.2022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hZIl9kv5Xc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lanetavedomosti.iedu.sk/index.php/resources/endotermicka_reakcia_exotermicka_neutralizacna_nevratna_oxidacna_reakcie_redoxna_redukcna_rozklad_substitucna_synteza_typy_vratna_zlucovanie_zrazacia_page4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sk-SK" sz="6000" dirty="0" err="1" smtClean="0"/>
              <a:t>Zrážacie</a:t>
            </a:r>
            <a:r>
              <a:rPr lang="sk-SK" sz="6000" dirty="0" smtClean="0"/>
              <a:t> reakcie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124320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Rovnováhu medzi zrazeninou a iónmi v nasýtenom roztoku charakterizuje konštanta – </a:t>
            </a:r>
            <a:r>
              <a:rPr lang="sk-SK" b="1" dirty="0" smtClean="0">
                <a:solidFill>
                  <a:srgbClr val="FF0000"/>
                </a:solidFill>
              </a:rPr>
              <a:t>súčin rozpustnosti K</a:t>
            </a:r>
            <a:r>
              <a:rPr lang="sk-SK" b="1" baseline="-250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sk-SK" dirty="0" smtClean="0"/>
              <a:t>závisí od teploty</a:t>
            </a:r>
          </a:p>
          <a:p>
            <a:r>
              <a:rPr lang="sk-SK" b="1" dirty="0" smtClean="0"/>
              <a:t>Pri danej teplote je konštantná</a:t>
            </a:r>
          </a:p>
          <a:p>
            <a:endParaRPr lang="sk-SK" b="1" dirty="0" smtClean="0"/>
          </a:p>
          <a:p>
            <a:r>
              <a:rPr lang="sk-SK" b="1" u="sng" dirty="0" smtClean="0"/>
              <a:t>Úloha: </a:t>
            </a:r>
            <a:r>
              <a:rPr lang="sk-SK" b="1" dirty="0" smtClean="0"/>
              <a:t>Ako by sme vedeli zistiť jej hodnotu?</a:t>
            </a:r>
          </a:p>
          <a:p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scontent-ams3-1.xx.fbcdn.net/v/t35.0-12/13329567_1190780360945745_6693668033919146003_o.jpg?oh=31364e1da63e00295c510395082eec11&amp;oe=574D76B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915" r="32128"/>
          <a:stretch>
            <a:fillRect/>
          </a:stretch>
        </p:blipFill>
        <p:spPr bwMode="auto">
          <a:xfrm rot="5400000">
            <a:off x="1570780" y="-554556"/>
            <a:ext cx="6199508" cy="8117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err="1" smtClean="0"/>
              <a:t>Pr</a:t>
            </a:r>
            <a:r>
              <a:rPr lang="sk-SK" u="sng" dirty="0" smtClean="0"/>
              <a:t>.</a:t>
            </a:r>
            <a:r>
              <a:rPr lang="sk-SK" dirty="0" smtClean="0"/>
              <a:t> Napíšte vzťah na výpočet súčinu rozpustnosti </a:t>
            </a:r>
            <a:r>
              <a:rPr lang="sk-SK" dirty="0" err="1" smtClean="0"/>
              <a:t>AgBr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4221088"/>
            <a:ext cx="7992888" cy="2049091"/>
          </a:xfrm>
          <a:solidFill>
            <a:srgbClr val="FFFF99"/>
          </a:solidFill>
        </p:spPr>
        <p:txBody>
          <a:bodyPr>
            <a:normAutofit fontScale="70000" lnSpcReduction="20000"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sz="8000" dirty="0" smtClean="0"/>
              <a:t>      K</a:t>
            </a:r>
            <a:r>
              <a:rPr lang="sk-SK" sz="8000" baseline="-25000" dirty="0" smtClean="0"/>
              <a:t>s</a:t>
            </a:r>
            <a:r>
              <a:rPr lang="sk-SK" sz="8000" dirty="0" smtClean="0"/>
              <a:t> (</a:t>
            </a:r>
            <a:r>
              <a:rPr lang="sk-SK" sz="8000" dirty="0" err="1" smtClean="0"/>
              <a:t>AgBr</a:t>
            </a:r>
            <a:r>
              <a:rPr lang="sk-SK" sz="8000" dirty="0" smtClean="0"/>
              <a:t>) = </a:t>
            </a:r>
            <a:r>
              <a:rPr lang="sk-SK" sz="8000" dirty="0" smtClean="0">
                <a:latin typeface="Calibri"/>
              </a:rPr>
              <a:t>[</a:t>
            </a:r>
            <a:r>
              <a:rPr lang="sk-SK" sz="8000" dirty="0" err="1" smtClean="0">
                <a:latin typeface="Calibri"/>
              </a:rPr>
              <a:t>Ag</a:t>
            </a:r>
            <a:r>
              <a:rPr lang="sk-SK" sz="8000" baseline="30000" dirty="0" smtClean="0">
                <a:latin typeface="Calibri"/>
              </a:rPr>
              <a:t>+</a:t>
            </a:r>
            <a:r>
              <a:rPr lang="sk-SK" sz="8000" dirty="0" smtClean="0">
                <a:latin typeface="Calibri"/>
              </a:rPr>
              <a:t>] . </a:t>
            </a:r>
            <a:r>
              <a:rPr lang="sk-SK" sz="8000" dirty="0" smtClean="0"/>
              <a:t>[Br</a:t>
            </a:r>
            <a:r>
              <a:rPr lang="sk-SK" sz="8000" baseline="30000" dirty="0" smtClean="0"/>
              <a:t>-</a:t>
            </a:r>
            <a:r>
              <a:rPr lang="sk-SK" sz="8000" dirty="0" smtClean="0"/>
              <a:t>] </a:t>
            </a:r>
            <a:endParaRPr lang="sk-SK" sz="8000" dirty="0"/>
          </a:p>
        </p:txBody>
      </p:sp>
      <p:pic>
        <p:nvPicPr>
          <p:cNvPr id="29698" name="Picture 2" descr="http://image.slidesharecdn.com/16-100306152527-phpapp01/95/chemistry-equilibrium-25-728.jpg?cb=1267889196"/>
          <p:cNvPicPr>
            <a:picLocks noChangeAspect="1" noChangeArrowheads="1"/>
          </p:cNvPicPr>
          <p:nvPr/>
        </p:nvPicPr>
        <p:blipFill>
          <a:blip r:embed="rId2" cstate="print"/>
          <a:srcRect t="-1665" r="90003" b="78352"/>
          <a:stretch>
            <a:fillRect/>
          </a:stretch>
        </p:blipFill>
        <p:spPr bwMode="auto">
          <a:xfrm>
            <a:off x="133439" y="0"/>
            <a:ext cx="766153" cy="1340768"/>
          </a:xfrm>
          <a:prstGeom prst="rect">
            <a:avLst/>
          </a:prstGeom>
          <a:noFill/>
        </p:spPr>
      </p:pic>
      <p:pic>
        <p:nvPicPr>
          <p:cNvPr id="5" name="Picture 2" descr="http://image.slidesharecdn.com/16-100306152527-phpapp01/95/chemistry-equilibrium-25-728.jpg?cb=1267889196"/>
          <p:cNvPicPr>
            <a:picLocks noChangeAspect="1" noChangeArrowheads="1"/>
          </p:cNvPicPr>
          <p:nvPr/>
        </p:nvPicPr>
        <p:blipFill>
          <a:blip r:embed="rId2" cstate="print"/>
          <a:srcRect t="19982" r="48768" b="66696"/>
          <a:stretch>
            <a:fillRect/>
          </a:stretch>
        </p:blipFill>
        <p:spPr bwMode="auto">
          <a:xfrm>
            <a:off x="611560" y="2492896"/>
            <a:ext cx="8118902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pPr>
              <a:buNone/>
            </a:pPr>
            <a:r>
              <a:rPr lang="sk-SK" sz="3600" b="1" u="sng" dirty="0" smtClean="0"/>
              <a:t>Platí: </a:t>
            </a:r>
          </a:p>
          <a:p>
            <a:pPr algn="just"/>
            <a:r>
              <a:rPr lang="sk-SK" dirty="0" smtClean="0">
                <a:solidFill>
                  <a:srgbClr val="FF0000"/>
                </a:solidFill>
              </a:rPr>
              <a:t>Čím je hodnota </a:t>
            </a:r>
            <a:r>
              <a:rPr lang="sk-SK" b="1" dirty="0" smtClean="0">
                <a:solidFill>
                  <a:srgbClr val="FF0000"/>
                </a:solidFill>
              </a:rPr>
              <a:t>súčinu rozpustnosti </a:t>
            </a:r>
            <a:r>
              <a:rPr lang="sk-SK" b="1" u="sng" dirty="0" smtClean="0">
                <a:solidFill>
                  <a:srgbClr val="FF0000"/>
                </a:solidFill>
              </a:rPr>
              <a:t>väčšia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dirty="0" smtClean="0">
                <a:solidFill>
                  <a:srgbClr val="FF0000"/>
                </a:solidFill>
              </a:rPr>
              <a:t>tým je látka </a:t>
            </a:r>
            <a:r>
              <a:rPr lang="sk-SK" b="1" u="sng" dirty="0" smtClean="0">
                <a:solidFill>
                  <a:srgbClr val="FF0000"/>
                </a:solidFill>
              </a:rPr>
              <a:t>rozpustnejšia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k-SK" dirty="0" err="1" smtClean="0"/>
              <a:t>Pr</a:t>
            </a:r>
            <a:r>
              <a:rPr lang="sk-SK" dirty="0" smtClean="0"/>
              <a:t>. Na základe hodnôt rozpustnosti určte, ktorá z látok bude najmenej a ktorá najviac rozpustná.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/>
          </a:bodyPr>
          <a:lstStyle/>
          <a:p>
            <a:r>
              <a:rPr lang="sk-SK" sz="4400" dirty="0" smtClean="0"/>
              <a:t>K</a:t>
            </a:r>
            <a:r>
              <a:rPr lang="sk-SK" sz="4400" baseline="-25000" dirty="0" smtClean="0"/>
              <a:t>s</a:t>
            </a:r>
            <a:r>
              <a:rPr lang="sk-SK" sz="4400" dirty="0" smtClean="0"/>
              <a:t> (BaSO</a:t>
            </a:r>
            <a:r>
              <a:rPr lang="sk-SK" sz="4400" baseline="-25000" dirty="0" smtClean="0"/>
              <a:t>4</a:t>
            </a:r>
            <a:r>
              <a:rPr lang="sk-SK" sz="4400" dirty="0" smtClean="0"/>
              <a:t>) = 1.10 </a:t>
            </a:r>
            <a:r>
              <a:rPr lang="sk-SK" sz="4400" baseline="30000" dirty="0" smtClean="0"/>
              <a:t>-10</a:t>
            </a:r>
          </a:p>
          <a:p>
            <a:r>
              <a:rPr lang="sk-SK" sz="4400" dirty="0" smtClean="0"/>
              <a:t>K</a:t>
            </a:r>
            <a:r>
              <a:rPr lang="sk-SK" sz="4400" baseline="-25000" dirty="0" smtClean="0"/>
              <a:t>s</a:t>
            </a:r>
            <a:r>
              <a:rPr lang="sk-SK" sz="4400" dirty="0" smtClean="0"/>
              <a:t> (SrSO</a:t>
            </a:r>
            <a:r>
              <a:rPr lang="sk-SK" sz="4400" baseline="-25000" dirty="0" smtClean="0"/>
              <a:t>4</a:t>
            </a:r>
            <a:r>
              <a:rPr lang="sk-SK" sz="4400" dirty="0" smtClean="0"/>
              <a:t>) = 3.10 </a:t>
            </a:r>
            <a:r>
              <a:rPr lang="sk-SK" sz="4400" baseline="30000" dirty="0" smtClean="0"/>
              <a:t>-7</a:t>
            </a:r>
          </a:p>
          <a:p>
            <a:r>
              <a:rPr lang="sk-SK" sz="4400" dirty="0" smtClean="0"/>
              <a:t>K</a:t>
            </a:r>
            <a:r>
              <a:rPr lang="sk-SK" sz="4400" baseline="-25000" dirty="0" smtClean="0"/>
              <a:t>s</a:t>
            </a:r>
            <a:r>
              <a:rPr lang="sk-SK" sz="4400" dirty="0" smtClean="0"/>
              <a:t> (CaSO</a:t>
            </a:r>
            <a:r>
              <a:rPr lang="sk-SK" sz="4400" baseline="-25000" dirty="0" smtClean="0"/>
              <a:t>4</a:t>
            </a:r>
            <a:r>
              <a:rPr lang="sk-SK" sz="4400" dirty="0" smtClean="0"/>
              <a:t>) = 2.10 </a:t>
            </a:r>
            <a:r>
              <a:rPr lang="sk-SK" sz="4400" baseline="30000" dirty="0" smtClean="0"/>
              <a:t>-5</a:t>
            </a:r>
          </a:p>
          <a:p>
            <a:endParaRPr lang="sk-SK" sz="4400" baseline="30000" dirty="0" smtClean="0"/>
          </a:p>
          <a:p>
            <a:endParaRPr lang="sk-SK" sz="4400" baseline="30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Riešenie: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395536" y="2708920"/>
            <a:ext cx="79208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2267744" y="2492896"/>
            <a:ext cx="0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H="1">
            <a:off x="5652120" y="2492896"/>
            <a:ext cx="8384" cy="495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3779912" y="908720"/>
            <a:ext cx="115212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1.10 </a:t>
            </a:r>
            <a:r>
              <a:rPr lang="sk-SK" sz="2400" baseline="30000" dirty="0" smtClean="0"/>
              <a:t>-10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5076056" y="404664"/>
            <a:ext cx="115212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1.10 </a:t>
            </a:r>
            <a:r>
              <a:rPr lang="sk-SK" sz="2400" baseline="30000" dirty="0" smtClean="0"/>
              <a:t>-10</a:t>
            </a:r>
            <a:endParaRPr lang="sk-SK" sz="2400" dirty="0"/>
          </a:p>
        </p:txBody>
      </p:sp>
      <p:sp>
        <p:nvSpPr>
          <p:cNvPr id="14" name="BlokTextu 13"/>
          <p:cNvSpPr txBox="1"/>
          <p:nvPr/>
        </p:nvSpPr>
        <p:spPr>
          <a:xfrm>
            <a:off x="6300192" y="908720"/>
            <a:ext cx="115212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2.10 </a:t>
            </a:r>
            <a:r>
              <a:rPr lang="sk-SK" sz="2400" baseline="30000" dirty="0" smtClean="0"/>
              <a:t>-5</a:t>
            </a:r>
            <a:endParaRPr lang="sk-SK" sz="2400" dirty="0"/>
          </a:p>
        </p:txBody>
      </p:sp>
      <p:sp>
        <p:nvSpPr>
          <p:cNvPr id="15" name="Obdĺžnik 14"/>
          <p:cNvSpPr/>
          <p:nvPr/>
        </p:nvSpPr>
        <p:spPr>
          <a:xfrm>
            <a:off x="4355976" y="5157192"/>
            <a:ext cx="947695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BaSO</a:t>
            </a:r>
            <a:r>
              <a:rPr lang="sk-SK" sz="2400" baseline="-25000" dirty="0" smtClean="0"/>
              <a:t>4</a:t>
            </a:r>
            <a:endParaRPr lang="sk-SK" sz="2400" dirty="0"/>
          </a:p>
        </p:txBody>
      </p:sp>
      <p:sp>
        <p:nvSpPr>
          <p:cNvPr id="16" name="Obdĺžnik 15"/>
          <p:cNvSpPr/>
          <p:nvPr/>
        </p:nvSpPr>
        <p:spPr>
          <a:xfrm>
            <a:off x="5508104" y="5733256"/>
            <a:ext cx="94448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CaSO</a:t>
            </a:r>
            <a:r>
              <a:rPr lang="sk-SK" sz="2400" baseline="-25000" dirty="0" smtClean="0"/>
              <a:t>4</a:t>
            </a:r>
            <a:endParaRPr lang="sk-SK" sz="2400" dirty="0"/>
          </a:p>
        </p:txBody>
      </p:sp>
      <p:sp>
        <p:nvSpPr>
          <p:cNvPr id="17" name="Obdĺžnik 16"/>
          <p:cNvSpPr/>
          <p:nvPr/>
        </p:nvSpPr>
        <p:spPr>
          <a:xfrm>
            <a:off x="6660232" y="5157192"/>
            <a:ext cx="881973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SrSO</a:t>
            </a:r>
            <a:r>
              <a:rPr lang="sk-SK" sz="2400" baseline="-25000" dirty="0" smtClean="0"/>
              <a:t>4</a:t>
            </a:r>
            <a:endParaRPr lang="sk-SK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scontent-ams3-1.xx.fbcdn.net/v/t35.0-12/13329567_1190780360945745_6693668033919146003_o.jpg?oh=31364e1da63e00295c510395082eec11&amp;oe=574D76B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915" r="32128"/>
          <a:stretch>
            <a:fillRect/>
          </a:stretch>
        </p:blipFill>
        <p:spPr bwMode="auto">
          <a:xfrm rot="5400000">
            <a:off x="1570780" y="-554556"/>
            <a:ext cx="6199508" cy="8117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  <p:sp>
        <p:nvSpPr>
          <p:cNvPr id="5" name="Obdĺžnik 4"/>
          <p:cNvSpPr/>
          <p:nvPr/>
        </p:nvSpPr>
        <p:spPr>
          <a:xfrm>
            <a:off x="2483768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600" dirty="0" smtClean="0">
                <a:hlinkClick r:id="rId2"/>
              </a:rPr>
              <a:t>Reakcia prípravy PbI2</a:t>
            </a:r>
            <a:endParaRPr lang="sk-SK" sz="36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0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Obdĺžnik 3"/>
          <p:cNvSpPr/>
          <p:nvPr/>
        </p:nvSpPr>
        <p:spPr>
          <a:xfrm>
            <a:off x="2286000" y="26903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hlinkClick r:id="rId2"/>
              </a:rPr>
              <a:t>http://planetavedomosti.iedu.sk/index.php/resources/endotermicka_reakcia_exotermicka_neutralizacna_nevratna_oxidacna_reakcie_redoxna_redukcna_rozklad_substitucna_synteza_typy_vratna_zlucovanie_zrazacia_page4.html - 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4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Praktická úloha....</a:t>
            </a:r>
            <a:endParaRPr lang="sk-SK" dirty="0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1180727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reakcie, pri ktorých z </a:t>
            </a:r>
            <a:r>
              <a:rPr lang="sk-SK" dirty="0" err="1" smtClean="0"/>
              <a:t>reaktantov</a:t>
            </a:r>
            <a:r>
              <a:rPr lang="sk-SK" dirty="0" smtClean="0"/>
              <a:t> vzniká málo rozpustný produkt = </a:t>
            </a:r>
            <a:r>
              <a:rPr lang="sk-SK" b="1" dirty="0" smtClean="0">
                <a:solidFill>
                  <a:srgbClr val="FF0000"/>
                </a:solidFill>
              </a:rPr>
              <a:t>zrazenina</a:t>
            </a:r>
            <a:r>
              <a:rPr lang="sk-SK" dirty="0" smtClean="0"/>
              <a:t>  </a:t>
            </a:r>
            <a:r>
              <a:rPr lang="sk-SK" sz="4000" b="1" dirty="0" smtClean="0"/>
              <a:t>↓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95536" y="2852936"/>
            <a:ext cx="8229600" cy="1180727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príklady: </a:t>
            </a:r>
            <a:r>
              <a:rPr lang="sk-SK" dirty="0" err="1" smtClean="0"/>
              <a:t>AgCl</a:t>
            </a:r>
            <a:r>
              <a:rPr lang="sk-SK" dirty="0" smtClean="0"/>
              <a:t>, </a:t>
            </a:r>
            <a:r>
              <a:rPr lang="sk-SK" dirty="0" err="1" smtClean="0"/>
              <a:t>AgBr</a:t>
            </a:r>
            <a:r>
              <a:rPr lang="sk-SK" dirty="0" smtClean="0"/>
              <a:t>, BaSO</a:t>
            </a:r>
            <a:r>
              <a:rPr lang="sk-SK" baseline="-25000" dirty="0" smtClean="0"/>
              <a:t>4</a:t>
            </a:r>
            <a:r>
              <a:rPr lang="sk-SK" dirty="0" smtClean="0"/>
              <a:t>, </a:t>
            </a:r>
            <a:r>
              <a:rPr lang="sk-SK" dirty="0" err="1" smtClean="0"/>
              <a:t>Fe</a:t>
            </a:r>
            <a:r>
              <a:rPr lang="sk-SK" dirty="0" smtClean="0"/>
              <a:t>(OH)</a:t>
            </a:r>
            <a:r>
              <a:rPr lang="sk-SK" baseline="-25000" dirty="0" smtClean="0"/>
              <a:t>2</a:t>
            </a:r>
            <a:r>
              <a:rPr lang="sk-SK" dirty="0" smtClean="0"/>
              <a:t>, Cu(OH)</a:t>
            </a:r>
            <a:r>
              <a:rPr lang="sk-SK" baseline="-25000" dirty="0" smtClean="0"/>
              <a:t>3</a:t>
            </a:r>
            <a:endParaRPr lang="sk-SK" baseline="-25000" dirty="0"/>
          </a:p>
        </p:txBody>
      </p:sp>
    </p:spTree>
    <p:extLst>
      <p:ext uri="{BB962C8B-B14F-4D97-AF65-F5344CB8AC3E}">
        <p14:creationId xmlns:p14="http://schemas.microsoft.com/office/powerpoint/2010/main" val="413953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39552" y="1628800"/>
            <a:ext cx="8064896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altLang="sk-SK" sz="3200"/>
              <a:t>Prehľad niektorých zrážacích reakcií katiónov</a:t>
            </a:r>
            <a:endParaRPr lang="cs-CZ" altLang="sk-SK" sz="3200"/>
          </a:p>
        </p:txBody>
      </p:sp>
      <p:graphicFrame>
        <p:nvGraphicFramePr>
          <p:cNvPr id="17602" name="Group 194"/>
          <p:cNvGraphicFramePr>
            <a:graphicFrameLocks noGrp="1"/>
          </p:cNvGraphicFramePr>
          <p:nvPr>
            <p:ph idx="1"/>
          </p:nvPr>
        </p:nvGraphicFramePr>
        <p:xfrm>
          <a:off x="611188" y="1773238"/>
          <a:ext cx="7848600" cy="4907280"/>
        </p:xfrm>
        <a:graphic>
          <a:graphicData uri="http://schemas.openxmlformats.org/drawingml/2006/table">
            <a:tbl>
              <a:tblPr/>
              <a:tblGrid>
                <a:gridCol w="1125537"/>
                <a:gridCol w="1119188"/>
                <a:gridCol w="1120775"/>
                <a:gridCol w="1120775"/>
                <a:gridCol w="1122362"/>
                <a:gridCol w="1120775"/>
                <a:gridCol w="1119188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činidlo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kation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HCl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NaOH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kumimoji="0" lang="sk-SK" altLang="sk-SK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altLang="sk-SK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</a:t>
                      </a:r>
                      <a:r>
                        <a:rPr kumimoji="0" lang="sk-SK" altLang="sk-SK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cs-CZ" altLang="sk-SK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sk-SK" altLang="sk-SK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alt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CrO</a:t>
                      </a:r>
                      <a:r>
                        <a:rPr kumimoji="0" lang="sk-SK" altLang="sk-SK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cs-CZ" altLang="sk-SK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sk-SK" altLang="sk-SK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alt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</a:t>
                      </a:r>
                      <a:r>
                        <a:rPr kumimoji="0" lang="sk-SK" altLang="sk-SK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cs-CZ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</a:t>
                      </a:r>
                      <a:r>
                        <a:rPr kumimoji="0" lang="sk-SK" altLang="sk-SK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</a:t>
                      </a:r>
                      <a:r>
                        <a:rPr kumimoji="0" lang="sk-SK" altLang="sk-SK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Zn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7552" name="Line 144"/>
          <p:cNvSpPr>
            <a:spLocks noChangeShapeType="1"/>
          </p:cNvSpPr>
          <p:nvPr/>
        </p:nvSpPr>
        <p:spPr bwMode="auto">
          <a:xfrm>
            <a:off x="684213" y="21336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7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tabuľky 3"/>
          <p:cNvGraphicFramePr>
            <a:graphicFrameLocks noGrp="1"/>
          </p:cNvGraphicFramePr>
          <p:nvPr>
            <p:ph type="tbl" idx="1"/>
          </p:nvPr>
        </p:nvGraphicFramePr>
        <p:xfrm>
          <a:off x="1619672" y="1484784"/>
          <a:ext cx="6408711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37"/>
                <a:gridCol w="2136237"/>
                <a:gridCol w="2136237"/>
              </a:tblGrid>
              <a:tr h="1054438">
                <a:tc>
                  <a:txBody>
                    <a:bodyPr/>
                    <a:lstStyle/>
                    <a:p>
                      <a:r>
                        <a:rPr lang="sk-SK" dirty="0" smtClean="0"/>
                        <a:t>farba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príklad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3600" dirty="0" smtClean="0">
                          <a:solidFill>
                            <a:srgbClr val="FFFF00"/>
                          </a:solidFill>
                        </a:rPr>
                        <a:t>žltá</a:t>
                      </a:r>
                      <a:endParaRPr lang="sk-SK" sz="3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PbI</a:t>
                      </a:r>
                      <a:r>
                        <a:rPr lang="sk-SK" sz="3200" baseline="-25000" dirty="0" smtClean="0"/>
                        <a:t>2</a:t>
                      </a:r>
                      <a:endParaRPr lang="sk-SK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err="1" smtClean="0"/>
                        <a:t>AgI</a:t>
                      </a:r>
                      <a:endParaRPr lang="sk-SK" sz="3200" dirty="0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čierna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Ag</a:t>
                      </a:r>
                      <a:r>
                        <a:rPr lang="sk-SK" sz="3200" baseline="-25000" dirty="0" smtClean="0"/>
                        <a:t>2</a:t>
                      </a:r>
                      <a:r>
                        <a:rPr lang="sk-SK" sz="3200" dirty="0" smtClean="0"/>
                        <a:t>S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err="1" smtClean="0"/>
                        <a:t>PbS</a:t>
                      </a:r>
                      <a:endParaRPr lang="sk-SK" sz="3200" dirty="0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3200" dirty="0" smtClean="0">
                          <a:solidFill>
                            <a:srgbClr val="FFC000"/>
                          </a:solidFill>
                        </a:rPr>
                        <a:t>oranžová</a:t>
                      </a:r>
                      <a:endParaRPr lang="sk-SK" sz="3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BiI</a:t>
                      </a:r>
                      <a:r>
                        <a:rPr lang="sk-SK" sz="3200" baseline="-25000" dirty="0" smtClean="0"/>
                        <a:t>3</a:t>
                      </a:r>
                      <a:endParaRPr lang="sk-SK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3600" dirty="0" smtClean="0">
                          <a:solidFill>
                            <a:srgbClr val="00B050"/>
                          </a:solidFill>
                        </a:rPr>
                        <a:t>zelená</a:t>
                      </a:r>
                      <a:endParaRPr lang="sk-SK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</a:t>
                      </a:r>
                      <a:r>
                        <a:rPr lang="sk-SK" sz="3200" dirty="0" err="1" smtClean="0"/>
                        <a:t>Fe</a:t>
                      </a:r>
                      <a:r>
                        <a:rPr lang="sk-SK" sz="3200" dirty="0" smtClean="0"/>
                        <a:t>(OH)</a:t>
                      </a:r>
                      <a:r>
                        <a:rPr lang="sk-SK" sz="3200" baseline="-25000" dirty="0" smtClean="0"/>
                        <a:t>2</a:t>
                      </a:r>
                      <a:endParaRPr lang="sk-SK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  <p:pic>
        <p:nvPicPr>
          <p:cNvPr id="28674" name="Picture 2" descr="http://www.oskole.sk/userfiles/image/zaida/chemia/Zrazacie%20reakcie%20%289_%20rocnik%20ZS%29%202_html_m1dde8e3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6626245" cy="4972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HCl</a:t>
            </a:r>
            <a:r>
              <a:rPr lang="sk-SK" dirty="0" smtClean="0"/>
              <a:t>  + </a:t>
            </a:r>
            <a:r>
              <a:rPr lang="sk-SK" dirty="0" err="1" smtClean="0"/>
              <a:t>Ag</a:t>
            </a:r>
            <a:r>
              <a:rPr lang="sk-SK" dirty="0" smtClean="0"/>
              <a:t> NO3   → </a:t>
            </a:r>
            <a:r>
              <a:rPr lang="sk-SK" dirty="0" err="1" smtClean="0"/>
              <a:t>AgCl</a:t>
            </a:r>
            <a:r>
              <a:rPr lang="sk-SK" dirty="0" smtClean="0"/>
              <a:t>  + HNO3</a:t>
            </a:r>
            <a:endParaRPr lang="sk-SK" dirty="0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195766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76" y="769268"/>
            <a:ext cx="9144000" cy="1143000"/>
          </a:xfrm>
          <a:solidFill>
            <a:srgbClr val="FFFF99"/>
          </a:solidFill>
        </p:spPr>
        <p:txBody>
          <a:bodyPr>
            <a:noAutofit/>
          </a:bodyPr>
          <a:lstStyle/>
          <a:p>
            <a:r>
              <a:rPr lang="sk-SK" sz="4000" dirty="0"/>
              <a:t>BaCl</a:t>
            </a:r>
            <a:r>
              <a:rPr lang="sk-SK" sz="4000" baseline="-25000" dirty="0"/>
              <a:t>2</a:t>
            </a:r>
            <a:r>
              <a:rPr lang="sk-SK" sz="4000" dirty="0"/>
              <a:t>(aq) +Na</a:t>
            </a:r>
            <a:r>
              <a:rPr lang="sk-SK" sz="4000" baseline="-25000" dirty="0"/>
              <a:t>2</a:t>
            </a:r>
            <a:r>
              <a:rPr lang="sk-SK" sz="4000" dirty="0"/>
              <a:t>SO</a:t>
            </a:r>
            <a:r>
              <a:rPr lang="sk-SK" sz="4000" baseline="-25000" dirty="0"/>
              <a:t>4</a:t>
            </a:r>
            <a:r>
              <a:rPr lang="sk-SK" sz="4000" dirty="0"/>
              <a:t>(aq) </a:t>
            </a:r>
            <a:r>
              <a:rPr lang="sk-SK" sz="4000" dirty="0" smtClean="0"/>
              <a:t>↔ </a:t>
            </a:r>
            <a:r>
              <a:rPr lang="sk-SK" sz="4000" dirty="0"/>
              <a:t>BaSO</a:t>
            </a:r>
            <a:r>
              <a:rPr lang="sk-SK" sz="4000" baseline="-25000" dirty="0"/>
              <a:t>4</a:t>
            </a:r>
            <a:r>
              <a:rPr lang="sk-SK" sz="4000" dirty="0"/>
              <a:t>(s</a:t>
            </a:r>
            <a:r>
              <a:rPr lang="sk-SK" sz="4000" dirty="0" smtClean="0"/>
              <a:t>)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353710"/>
            <a:ext cx="8229600" cy="4525963"/>
          </a:xfrm>
        </p:spPr>
        <p:txBody>
          <a:bodyPr/>
          <a:lstStyle/>
          <a:p>
            <a:r>
              <a:rPr lang="sk-SK" dirty="0" smtClean="0"/>
              <a:t>ióny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a Na</a:t>
            </a:r>
            <a:r>
              <a:rPr lang="sk-SK" baseline="30000" dirty="0" smtClean="0"/>
              <a:t>+</a:t>
            </a:r>
            <a:r>
              <a:rPr lang="sk-SK" dirty="0" smtClean="0"/>
              <a:t> spolu nereagujú – preto píšeme skrátený - </a:t>
            </a:r>
            <a:r>
              <a:rPr lang="sk-SK" b="1" dirty="0" smtClean="0">
                <a:solidFill>
                  <a:srgbClr val="FF0000"/>
                </a:solidFill>
              </a:rPr>
              <a:t>iónový zápis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67544" y="3933056"/>
            <a:ext cx="8183876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 smtClean="0"/>
              <a:t>Ba</a:t>
            </a:r>
            <a:r>
              <a:rPr lang="sk-SK" sz="4000" baseline="30000" dirty="0" smtClean="0"/>
              <a:t>2+</a:t>
            </a:r>
            <a:r>
              <a:rPr lang="sk-SK" sz="4000" dirty="0" smtClean="0"/>
              <a:t>(aq) + SO</a:t>
            </a:r>
            <a:r>
              <a:rPr lang="sk-SK" sz="4000" baseline="-25000" dirty="0" smtClean="0"/>
              <a:t>4</a:t>
            </a:r>
            <a:r>
              <a:rPr lang="sk-SK" sz="4000" baseline="30000" dirty="0" smtClean="0"/>
              <a:t>2- </a:t>
            </a:r>
            <a:r>
              <a:rPr lang="sk-SK" sz="4000" dirty="0" smtClean="0"/>
              <a:t>(aq) ↔ BaSO</a:t>
            </a:r>
            <a:r>
              <a:rPr lang="sk-SK" sz="4000" baseline="-25000" dirty="0" smtClean="0"/>
              <a:t>4</a:t>
            </a:r>
            <a:r>
              <a:rPr lang="sk-SK" sz="4000" dirty="0" smtClean="0"/>
              <a:t>(s)</a:t>
            </a:r>
            <a:endParaRPr lang="sk-SK" sz="4000" dirty="0"/>
          </a:p>
        </p:txBody>
      </p:sp>
      <p:sp>
        <p:nvSpPr>
          <p:cNvPr id="5" name="Ovál 4"/>
          <p:cNvSpPr/>
          <p:nvPr/>
        </p:nvSpPr>
        <p:spPr>
          <a:xfrm>
            <a:off x="755576" y="908720"/>
            <a:ext cx="79208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923928" y="932454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7699628" y="4005064"/>
            <a:ext cx="162078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9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199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67544" y="5805264"/>
            <a:ext cx="69751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u="sng" cap="none" spc="0" dirty="0" smtClean="0">
                <a:ln/>
                <a:solidFill>
                  <a:schemeClr val="accent3"/>
                </a:solidFill>
                <a:effectLst/>
              </a:rPr>
              <a:t>Úloha: </a:t>
            </a:r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Prečítajte chemickú rovnicu.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Šípka doľava 10"/>
          <p:cNvSpPr/>
          <p:nvPr/>
        </p:nvSpPr>
        <p:spPr>
          <a:xfrm rot="1532628">
            <a:off x="5038849" y="5343695"/>
            <a:ext cx="3108290" cy="1980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ľava 11"/>
          <p:cNvSpPr/>
          <p:nvPr/>
        </p:nvSpPr>
        <p:spPr>
          <a:xfrm rot="2192717">
            <a:off x="7624672" y="4876274"/>
            <a:ext cx="693592" cy="1368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99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          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BaSO</a:t>
            </a:r>
            <a:r>
              <a:rPr lang="sk-SK" baseline="-25000" dirty="0" smtClean="0"/>
              <a:t>4 </a:t>
            </a:r>
            <a:r>
              <a:rPr lang="sk-SK" dirty="0" smtClean="0"/>
              <a:t>- biela zrazenina</a:t>
            </a:r>
            <a:endParaRPr lang="sk-SK" dirty="0"/>
          </a:p>
          <a:p>
            <a:pPr algn="just"/>
            <a:r>
              <a:rPr lang="sk-SK" b="1" dirty="0"/>
              <a:t>r</a:t>
            </a:r>
            <a:r>
              <a:rPr lang="sk-SK" b="1" dirty="0" smtClean="0"/>
              <a:t>ovnováha</a:t>
            </a:r>
            <a:r>
              <a:rPr lang="sk-SK" dirty="0" smtClean="0"/>
              <a:t> </a:t>
            </a:r>
            <a:r>
              <a:rPr lang="sk-SK" dirty="0"/>
              <a:t>chemickej reakcie je posunutá </a:t>
            </a:r>
            <a:r>
              <a:rPr lang="sk-SK" b="1" dirty="0"/>
              <a:t>na stranu </a:t>
            </a:r>
            <a:r>
              <a:rPr lang="sk-SK" b="1" dirty="0" smtClean="0"/>
              <a:t>vzniknutej zrazeniny</a:t>
            </a:r>
            <a:endParaRPr lang="sk-SK" b="1" dirty="0"/>
          </a:p>
          <a:p>
            <a:pPr algn="just"/>
            <a:r>
              <a:rPr lang="sk-SK" dirty="0" smtClean="0"/>
              <a:t>medzi zrazeninou a nasýteným roztokom sa ustáli dynamická rovnováha </a:t>
            </a:r>
          </a:p>
          <a:p>
            <a:pPr algn="just"/>
            <a:r>
              <a:rPr lang="sk-SK" dirty="0" smtClean="0"/>
              <a:t>koncentrácia iónov v nasýtenom roztoku sa </a:t>
            </a:r>
            <a:r>
              <a:rPr lang="sk-SK" b="1" dirty="0" smtClean="0">
                <a:solidFill>
                  <a:srgbClr val="FF0000"/>
                </a:solidFill>
              </a:rPr>
              <a:t>nemení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u="sng" dirty="0" smtClean="0"/>
              <a:t>Úloha: </a:t>
            </a:r>
            <a:r>
              <a:rPr lang="sk-SK" dirty="0" smtClean="0"/>
              <a:t>Sformulujte hypotézu, v ktorej vyslovíte váš predpoklad o tom ako rýchlo prebiehajú </a:t>
            </a:r>
            <a:r>
              <a:rPr lang="sk-SK" dirty="0" err="1" smtClean="0"/>
              <a:t>zrážacie</a:t>
            </a:r>
            <a:r>
              <a:rPr lang="sk-SK" dirty="0" smtClean="0"/>
              <a:t> reakcie.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318647"/>
            <a:ext cx="8229600" cy="4525963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62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305</Words>
  <Application>Microsoft Office PowerPoint</Application>
  <PresentationFormat>Prezentácia na obrazovke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Motív Office</vt:lpstr>
      <vt:lpstr>Zrážacie reakcie</vt:lpstr>
      <vt:lpstr>Prezentácia programu PowerPoint</vt:lpstr>
      <vt:lpstr>Prehľad niektorých zrážacích reakcií katiónov</vt:lpstr>
      <vt:lpstr>Prezentácia programu PowerPoint</vt:lpstr>
      <vt:lpstr>Prezentácia programu PowerPoint</vt:lpstr>
      <vt:lpstr>HCl  + Ag NO3   → AgCl  + HNO3</vt:lpstr>
      <vt:lpstr>BaCl2(aq) +Na2SO4(aq) ↔ BaSO4(s)</vt:lpstr>
      <vt:lpstr>Prezentácia programu PowerPoint</vt:lpstr>
      <vt:lpstr>Úloha: Sformulujte hypotézu, v ktorej vyslovíte váš predpoklad o tom ako rýchlo prebiehajú zrážacie reakcie. </vt:lpstr>
      <vt:lpstr>Prezentácia programu PowerPoint</vt:lpstr>
      <vt:lpstr>Prezentácia programu PowerPoint</vt:lpstr>
      <vt:lpstr>Pr. Napíšte vzťah na výpočet súčinu rozpustnosti AgBr:</vt:lpstr>
      <vt:lpstr>Prezentácia programu PowerPoint</vt:lpstr>
      <vt:lpstr>Pr. Na základe hodnôt rozpustnosti určte, ktorá z látok bude najmenej a ktorá najviac rozpustná. </vt:lpstr>
      <vt:lpstr>Riešenie: </vt:lpstr>
      <vt:lpstr>Prezentácia programu PowerPoint</vt:lpstr>
      <vt:lpstr>Prezentácia programu PowerPoint</vt:lpstr>
      <vt:lpstr>Prezentácia programu PowerPoint</vt:lpstr>
      <vt:lpstr>Praktická úloha....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Zrážacie reakcie</dc:title>
  <dc:creator>Guest</dc:creator>
  <cp:lastModifiedBy>ucitel</cp:lastModifiedBy>
  <cp:revision>38</cp:revision>
  <dcterms:created xsi:type="dcterms:W3CDTF">2016-05-25T10:13:03Z</dcterms:created>
  <dcterms:modified xsi:type="dcterms:W3CDTF">2022-04-08T08:05:39Z</dcterms:modified>
</cp:coreProperties>
</file>