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59CAAAA-B1D0-4F14-96C0-31EBD21BA059}" type="datetimeFigureOut">
              <a:rPr lang="sk-SK" smtClean="0"/>
              <a:t>7. 3. 2022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C052ED2-EEB9-49CB-B7EB-214C748E71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7070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AAAA-B1D0-4F14-96C0-31EBD21BA059}" type="datetimeFigureOut">
              <a:rPr lang="sk-SK" smtClean="0"/>
              <a:t>7. 3. 2022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2ED2-EEB9-49CB-B7EB-214C748E71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215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AAAA-B1D0-4F14-96C0-31EBD21BA059}" type="datetimeFigureOut">
              <a:rPr lang="sk-SK" smtClean="0"/>
              <a:t>7. 3. 2022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2ED2-EEB9-49CB-B7EB-214C748E71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0236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AAAA-B1D0-4F14-96C0-31EBD21BA059}" type="datetimeFigureOut">
              <a:rPr lang="sk-SK" smtClean="0"/>
              <a:t>7. 3. 2022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2ED2-EEB9-49CB-B7EB-214C748E71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4320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AAAA-B1D0-4F14-96C0-31EBD21BA059}" type="datetimeFigureOut">
              <a:rPr lang="sk-SK" smtClean="0"/>
              <a:t>7. 3. 2022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2ED2-EEB9-49CB-B7EB-214C748E71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8491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AAAA-B1D0-4F14-96C0-31EBD21BA059}" type="datetimeFigureOut">
              <a:rPr lang="sk-SK" smtClean="0"/>
              <a:t>7. 3. 2022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2ED2-EEB9-49CB-B7EB-214C748E71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7505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AAAA-B1D0-4F14-96C0-31EBD21BA059}" type="datetimeFigureOut">
              <a:rPr lang="sk-SK" smtClean="0"/>
              <a:t>7. 3. 2022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2ED2-EEB9-49CB-B7EB-214C748E71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0769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AAAA-B1D0-4F14-96C0-31EBD21BA059}" type="datetimeFigureOut">
              <a:rPr lang="sk-SK" smtClean="0"/>
              <a:t>7. 3. 2022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2ED2-EEB9-49CB-B7EB-214C748E7176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82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AAAA-B1D0-4F14-96C0-31EBD21BA059}" type="datetimeFigureOut">
              <a:rPr lang="sk-SK" smtClean="0"/>
              <a:t>7. 3. 2022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2ED2-EEB9-49CB-B7EB-214C748E71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044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AAAA-B1D0-4F14-96C0-31EBD21BA059}" type="datetimeFigureOut">
              <a:rPr lang="sk-SK" smtClean="0"/>
              <a:t>7. 3. 2022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2ED2-EEB9-49CB-B7EB-214C748E71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002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AAAA-B1D0-4F14-96C0-31EBD21BA059}" type="datetimeFigureOut">
              <a:rPr lang="sk-SK" smtClean="0"/>
              <a:t>7. 3. 2022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2ED2-EEB9-49CB-B7EB-214C748E71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092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AAAA-B1D0-4F14-96C0-31EBD21BA059}" type="datetimeFigureOut">
              <a:rPr lang="sk-SK" smtClean="0"/>
              <a:t>7. 3. 2022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2ED2-EEB9-49CB-B7EB-214C748E71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722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AAAA-B1D0-4F14-96C0-31EBD21BA059}" type="datetimeFigureOut">
              <a:rPr lang="sk-SK" smtClean="0"/>
              <a:t>7. 3. 2022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2ED2-EEB9-49CB-B7EB-214C748E71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728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AAAA-B1D0-4F14-96C0-31EBD21BA059}" type="datetimeFigureOut">
              <a:rPr lang="sk-SK" smtClean="0"/>
              <a:t>7. 3. 2022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2ED2-EEB9-49CB-B7EB-214C748E71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2515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AAAA-B1D0-4F14-96C0-31EBD21BA059}" type="datetimeFigureOut">
              <a:rPr lang="sk-SK" smtClean="0"/>
              <a:t>7. 3. 2022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2ED2-EEB9-49CB-B7EB-214C748E71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535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AAAA-B1D0-4F14-96C0-31EBD21BA059}" type="datetimeFigureOut">
              <a:rPr lang="sk-SK" smtClean="0"/>
              <a:t>7. 3. 2022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2ED2-EEB9-49CB-B7EB-214C748E71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166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AAAA-B1D0-4F14-96C0-31EBD21BA059}" type="datetimeFigureOut">
              <a:rPr lang="sk-SK" smtClean="0"/>
              <a:t>7. 3. 2022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2ED2-EEB9-49CB-B7EB-214C748E71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199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9CAAAA-B1D0-4F14-96C0-31EBD21BA059}" type="datetimeFigureOut">
              <a:rPr lang="sk-SK" smtClean="0"/>
              <a:t>7. 3. 2022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052ED2-EEB9-49CB-B7EB-214C748E71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1103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Rovnice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Sebastián Theis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3731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Goniometrické rovnice 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32956" y="2065867"/>
            <a:ext cx="10131425" cy="3649133"/>
          </a:xfrm>
        </p:spPr>
        <p:txBody>
          <a:bodyPr>
            <a:normAutofit/>
          </a:bodyPr>
          <a:lstStyle/>
          <a:p>
            <a:r>
              <a:rPr lang="sk-SK" sz="2400" dirty="0"/>
              <a:t>obsahujú neznámu x alebo výrazy s neznámou x ako argumentmi niektorej z goniometrických funkcií; f(sin x, cos c, </a:t>
            </a:r>
            <a:r>
              <a:rPr lang="sk-SK" sz="2400" dirty="0" err="1"/>
              <a:t>tg</a:t>
            </a:r>
            <a:r>
              <a:rPr lang="sk-SK" sz="2400" dirty="0"/>
              <a:t> x, cotg x) = 0</a:t>
            </a:r>
          </a:p>
          <a:p>
            <a:r>
              <a:rPr lang="sk-SK" sz="2400" dirty="0"/>
              <a:t>Základný tvar : f(x)= c, kde f je goniometrická rovnica, c je reálne číslo.</a:t>
            </a:r>
          </a:p>
          <a:p>
            <a:r>
              <a:rPr lang="sk-SK" sz="2400" dirty="0"/>
              <a:t>Riešenia: numericky alebo graficky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629" y="2455816"/>
            <a:ext cx="2828695" cy="392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9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Kubické rovnice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sk-SK" sz="2400" dirty="0"/>
                  <a:t>Všeobecný tvar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dirty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p>
                        <m:r>
                          <a:rPr lang="sk-SK" sz="2400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sk-SK" sz="2400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sk-SK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dirty="0">
                            <a:latin typeface="Cambria Math" panose="02040503050406030204" pitchFamily="18" charset="0"/>
                          </a:rPr>
                          <m:t>𝑏𝑥</m:t>
                        </m:r>
                      </m:e>
                      <m:sup>
                        <m:r>
                          <a:rPr lang="sk-SK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2400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sk-SK" sz="2400" dirty="0">
                        <a:latin typeface="Cambria Math" panose="02040503050406030204" pitchFamily="18" charset="0"/>
                      </a:rPr>
                      <m:t>cx</m:t>
                    </m:r>
                    <m:r>
                      <a:rPr lang="sk-SK" sz="2400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sk-SK" sz="2400" dirty="0">
                        <a:latin typeface="Cambria Math" panose="02040503050406030204" pitchFamily="18" charset="0"/>
                      </a:rPr>
                      <m:t>d</m:t>
                    </m:r>
                    <m:r>
                      <a:rPr lang="sk-SK" sz="2400" dirty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sk-SK" sz="2400" dirty="0"/>
                  <a:t>, a≠0,  a, b, c, d sú reálne čísla</a:t>
                </a:r>
              </a:p>
              <a:p>
                <a:r>
                  <a:rPr lang="sk-SK" sz="2400" dirty="0" err="1"/>
                  <a:t>Diskriminant</a:t>
                </a:r>
                <a:r>
                  <a:rPr lang="sk-SK" sz="2400" dirty="0"/>
                  <a:t> vypočítame podľa vzťahu</a:t>
                </a:r>
              </a:p>
              <a:p>
                <a:r>
                  <a:rPr lang="sk-SK" sz="2400" dirty="0"/>
                  <a:t>Podľa </a:t>
                </a:r>
                <a:r>
                  <a:rPr lang="sk-SK" sz="2400" dirty="0" err="1"/>
                  <a:t>diskriminantu</a:t>
                </a:r>
                <a:r>
                  <a:rPr lang="sk-SK" sz="2400" dirty="0"/>
                  <a:t> dokážeme zistiť koľko koreňov bude mať táto rovnica </a:t>
                </a:r>
              </a:p>
              <a:p>
                <a:r>
                  <a:rPr lang="sk-SK" sz="2400" dirty="0"/>
                  <a:t>D = 0 – rovnica má buď 1 trojnásobný koreň alebo 1 dvojnásobný a 1 jednoduchý reálny koreň</a:t>
                </a:r>
              </a:p>
              <a:p>
                <a:r>
                  <a:rPr lang="sk-SK" sz="2400" dirty="0"/>
                  <a:t>D &gt; - rovnica má 3 reálne korene</a:t>
                </a:r>
              </a:p>
              <a:p>
                <a:r>
                  <a:rPr lang="sk-SK" sz="2400" dirty="0"/>
                  <a:t>D &lt; - rovnica má jeden reálny a 2 komplexne združené korene</a:t>
                </a:r>
              </a:p>
              <a:p>
                <a:r>
                  <a:rPr lang="sk-SK" sz="2400" dirty="0"/>
                  <a:t>Riešia sa buď pomocou </a:t>
                </a:r>
                <a:r>
                  <a:rPr lang="sk-SK" sz="2400" dirty="0" err="1"/>
                  <a:t>Cardanových</a:t>
                </a:r>
                <a:r>
                  <a:rPr lang="sk-SK" sz="2400" dirty="0"/>
                  <a:t> vzorcov alebo dvojitou substitúciou podľa </a:t>
                </a:r>
                <a:r>
                  <a:rPr lang="sk-SK" sz="2400" dirty="0" err="1"/>
                  <a:t>Thomasa</a:t>
                </a:r>
                <a:r>
                  <a:rPr lang="sk-SK" sz="2400" dirty="0"/>
                  <a:t> </a:t>
                </a:r>
                <a:r>
                  <a:rPr lang="sk-SK" sz="2400" dirty="0" err="1"/>
                  <a:t>Harriota</a:t>
                </a:r>
                <a:r>
                  <a:rPr lang="sk-SK" sz="2400" dirty="0"/>
                  <a:t>. </a:t>
                </a: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3" t="-7846" b="-1068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ax^3 + bx^2 + cx + d = 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122" y="3910148"/>
            <a:ext cx="5774360" cy="60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7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 smtClean="0"/>
              <a:t>Bikvadratické</a:t>
            </a:r>
            <a:r>
              <a:rPr lang="sk-SK" dirty="0" smtClean="0"/>
              <a:t> rovnice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sz="2400" dirty="0" smtClean="0"/>
                  <a:t>Všeobecný tvar: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p>
                        <m:r>
                          <a:rPr lang="sk-SK" sz="240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sk-SK" sz="2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>
                            <a:latin typeface="Cambria Math" panose="02040503050406030204" pitchFamily="18" charset="0"/>
                          </a:rPr>
                          <m:t>𝑏𝑥</m:t>
                        </m:r>
                      </m:e>
                      <m:sup>
                        <m:r>
                          <a:rPr lang="sk-SK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sz="2400" dirty="0"/>
                  <a:t>+ c = 0</a:t>
                </a:r>
              </a:p>
              <a:p>
                <a:r>
                  <a:rPr lang="sk-SK" sz="2400" dirty="0"/>
                  <a:t>Túto rovnicu vieme prepísať do takéhoto tvaru: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sk-SK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k-SK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sk-SK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es-E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b="0" i="1" dirty="0" smtClean="0">
                            <a:latin typeface="Cambria Math" panose="02040503050406030204" pitchFamily="18" charset="0"/>
                          </a:rPr>
                          <m:t>𝑏𝑥</m:t>
                        </m:r>
                      </m:e>
                      <m:sup>
                        <m:r>
                          <a:rPr lang="sk-SK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2400" dirty="0"/>
                  <a:t> + c = 0.</a:t>
                </a:r>
                <a:endParaRPr lang="sk-SK" sz="2400" dirty="0"/>
              </a:p>
              <a:p>
                <a:r>
                  <a:rPr lang="sk-SK" sz="2400" dirty="0"/>
                  <a:t>Substitúciou potom nahradíme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sk-SK" sz="240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sk-SK" sz="2400" dirty="0"/>
                  <a:t> za inú neznámu a dostaneme kvadratickú rovnicu, </a:t>
                </a:r>
              </a:p>
              <a:p>
                <a:r>
                  <a:rPr lang="sk-SK" sz="2400" dirty="0"/>
                  <a:t>      napr.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b="0" i="1" dirty="0" smtClean="0">
                            <a:latin typeface="Cambria Math" panose="02040503050406030204" pitchFamily="18" charset="0"/>
                          </a:rPr>
                          <m:t>𝑎𝑡</m:t>
                        </m:r>
                      </m:e>
                      <m:sup>
                        <m:r>
                          <a:rPr lang="sk-SK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2400" dirty="0" smtClean="0"/>
                  <a:t>+ </a:t>
                </a:r>
                <a:r>
                  <a:rPr lang="es-ES" sz="2400" dirty="0"/>
                  <a:t>bt + c = 0</a:t>
                </a:r>
                <a:endParaRPr lang="sk-SK" sz="2400" dirty="0"/>
              </a:p>
              <a:p>
                <a:r>
                  <a:rPr lang="sk-SK" sz="2400" dirty="0"/>
                  <a:t> Korene pôvodnej rovnice získame ako druhé odmocniny koreňov kvadratickej rovnice.</a:t>
                </a:r>
              </a:p>
              <a:p>
                <a:r>
                  <a:rPr lang="sk-SK" sz="2400" dirty="0" err="1"/>
                  <a:t>Bikvadratické</a:t>
                </a:r>
                <a:r>
                  <a:rPr lang="sk-SK" sz="2400" dirty="0"/>
                  <a:t> rovnice môžu mať až 4 reálne korene.</a:t>
                </a:r>
              </a:p>
              <a:p>
                <a:pPr marL="0" indent="0">
                  <a:buNone/>
                </a:pPr>
                <a:endParaRPr lang="sk-SK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3" t="-4007" r="-78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67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20932" y="2621280"/>
            <a:ext cx="10131425" cy="1456267"/>
          </a:xfrm>
        </p:spPr>
        <p:txBody>
          <a:bodyPr/>
          <a:lstStyle/>
          <a:p>
            <a:pPr algn="ctr"/>
            <a:r>
              <a:rPr lang="sk-SK" dirty="0" smtClean="0"/>
              <a:t>Ďakujem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320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Rovnica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/>
              <a:t>Je to vzťah medzi dvoma výrazmi </a:t>
            </a:r>
          </a:p>
          <a:p>
            <a:r>
              <a:rPr lang="sk-SK" sz="2400" dirty="0"/>
              <a:t>Na nájdenie riešenia rovnice potrebujeme úpravy: ekvivalentné a neekvivalentné  </a:t>
            </a:r>
            <a:endParaRPr lang="sk-SK" sz="2400" dirty="0" smtClean="0"/>
          </a:p>
          <a:p>
            <a:r>
              <a:rPr lang="sk-SK" sz="2400" dirty="0"/>
              <a:t>Riešiť rovnicu znamená určiť </a:t>
            </a:r>
            <a:r>
              <a:rPr lang="sk-SK" sz="2400" dirty="0" smtClean="0"/>
              <a:t>množinu všetkých neznámych</a:t>
            </a:r>
            <a:r>
              <a:rPr lang="pl-PL" sz="2400" dirty="0" smtClean="0"/>
              <a:t>, </a:t>
            </a:r>
            <a:r>
              <a:rPr lang="pl-PL" sz="2400" dirty="0"/>
              <a:t>dosadením ktorých do príslušnej </a:t>
            </a:r>
            <a:r>
              <a:rPr lang="pl-PL" sz="2400" dirty="0" smtClean="0"/>
              <a:t>rovnice </a:t>
            </a:r>
            <a:r>
              <a:rPr lang="sk-SK" sz="2400" dirty="0"/>
              <a:t>dostaneme pravdivý </a:t>
            </a:r>
            <a:r>
              <a:rPr lang="sk-SK" sz="2400" dirty="0" smtClean="0"/>
              <a:t>výrok</a:t>
            </a:r>
          </a:p>
          <a:p>
            <a:r>
              <a:rPr lang="sk-SK" sz="2400" dirty="0" smtClean="0"/>
              <a:t>Číslo </a:t>
            </a:r>
            <a:r>
              <a:rPr lang="sk-SK" sz="2400" dirty="0"/>
              <a:t>nazývame riešenie </a:t>
            </a:r>
            <a:r>
              <a:rPr lang="sk-SK" sz="2400" dirty="0" smtClean="0"/>
              <a:t>alebo koreň </a:t>
            </a:r>
            <a:r>
              <a:rPr lang="sk-SK" sz="2400" dirty="0"/>
              <a:t>rovnice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78" y="2452393"/>
            <a:ext cx="1019317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6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Lineárne rovnice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911227" y="2134129"/>
                <a:ext cx="10131425" cy="3649133"/>
              </a:xfrm>
            </p:spPr>
            <p:txBody>
              <a:bodyPr>
                <a:normAutofit/>
              </a:bodyPr>
              <a:lstStyle/>
              <a:p>
                <a:r>
                  <a:rPr lang="sk-SK" sz="2400" dirty="0"/>
                  <a:t>Všeobecný tvar: </a:t>
                </a:r>
                <a:r>
                  <a:rPr lang="sk-SK" sz="2400" dirty="0" err="1"/>
                  <a:t>ax</a:t>
                </a:r>
                <a:r>
                  <a:rPr lang="sk-SK" sz="2400" dirty="0"/>
                  <a:t> + b = 0, a≠0</a:t>
                </a:r>
              </a:p>
              <a:p>
                <a:r>
                  <a:rPr lang="sk-SK" sz="2400" dirty="0"/>
                  <a:t>Riešenie: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sk-SK" sz="240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sk-SK" sz="240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sk-SK" sz="2400" dirty="0"/>
              </a:p>
              <a:p>
                <a:pPr marL="285750" lvl="4" indent="-285750"/>
                <a:endParaRPr lang="sk-SK" sz="2400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1227" y="2134129"/>
                <a:ext cx="10131425" cy="3649133"/>
              </a:xfrm>
              <a:blipFill>
                <a:blip r:embed="rId2"/>
                <a:stretch>
                  <a:fillRect l="-78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{\displaystyle ax+b=0}"/>
          <p:cNvSpPr>
            <a:spLocks noChangeAspect="1" noChangeArrowheads="1"/>
          </p:cNvSpPr>
          <p:nvPr/>
        </p:nvSpPr>
        <p:spPr bwMode="auto">
          <a:xfrm>
            <a:off x="381001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690" y="2134129"/>
            <a:ext cx="4715533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5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Kvadratické rovnice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k-SK" sz="2400" dirty="0"/>
                  <a:t>Rovnice tvaru: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dirty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p>
                        <m:r>
                          <a:rPr lang="sk-SK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sz="2400" dirty="0"/>
                  <a:t> + </a:t>
                </a:r>
                <a:r>
                  <a:rPr lang="sk-SK" sz="2400" dirty="0" err="1"/>
                  <a:t>bx</a:t>
                </a:r>
                <a:r>
                  <a:rPr lang="sk-SK" sz="2400" dirty="0"/>
                  <a:t> + c = 0 , </a:t>
                </a:r>
                <a:r>
                  <a:rPr lang="sk-SK" sz="2400" dirty="0" err="1"/>
                  <a:t>a,b,c</a:t>
                </a:r>
                <a:r>
                  <a:rPr lang="sk-SK" sz="2400" dirty="0"/>
                  <a:t> patria R, pričom a≠0.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p>
                        <m:r>
                          <a:rPr lang="sk-SK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sz="2400" dirty="0"/>
                  <a:t>- kvadratický člen</a:t>
                </a:r>
              </a:p>
              <a:p>
                <a:r>
                  <a:rPr lang="sk-SK" sz="2400" dirty="0" err="1"/>
                  <a:t>bx</a:t>
                </a:r>
                <a:r>
                  <a:rPr lang="sk-SK" sz="2400" dirty="0"/>
                  <a:t> – lineárny člen</a:t>
                </a:r>
              </a:p>
              <a:p>
                <a:r>
                  <a:rPr lang="sk-SK" sz="2400" dirty="0"/>
                  <a:t>c – absolútny člen    </a:t>
                </a:r>
                <a:r>
                  <a:rPr lang="sk-SK" sz="2800" dirty="0" smtClean="0"/>
                  <a:t>           </a:t>
                </a: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605" y="4584887"/>
            <a:ext cx="5953956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3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Rovnice s parametrom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Rovnice, v ktorých okrem neznámej je ďalšia premenná, ktorú nazývame parameter.</a:t>
            </a:r>
          </a:p>
          <a:p>
            <a:r>
              <a:rPr lang="sk-SK" sz="2400" dirty="0"/>
              <a:t>Riešenie - spočíva v určení jej koreňov v závislosti na prípustných hodnotách parametra alebo </a:t>
            </a:r>
            <a:r>
              <a:rPr lang="pt-BR" sz="2400" dirty="0"/>
              <a:t>interval</a:t>
            </a:r>
            <a:r>
              <a:rPr lang="sk-SK" sz="2400" dirty="0"/>
              <a:t>u, ktorý </a:t>
            </a:r>
            <a:r>
              <a:rPr lang="pt-BR" sz="2400" dirty="0"/>
              <a:t>môže daný parameter nadobúdať</a:t>
            </a:r>
            <a:r>
              <a:rPr lang="sk-SK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306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1" y="174172"/>
            <a:ext cx="10131425" cy="1456267"/>
          </a:xfrm>
        </p:spPr>
        <p:txBody>
          <a:bodyPr/>
          <a:lstStyle/>
          <a:p>
            <a:pPr algn="ctr"/>
            <a:r>
              <a:rPr lang="sk-SK" dirty="0" smtClean="0"/>
              <a:t>Rovnice s absolútnou hodnotou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16133" y="1750181"/>
            <a:ext cx="10131425" cy="3649133"/>
          </a:xfrm>
        </p:spPr>
        <p:txBody>
          <a:bodyPr>
            <a:normAutofit/>
          </a:bodyPr>
          <a:lstStyle/>
          <a:p>
            <a:r>
              <a:rPr lang="sk-SK" sz="2400" dirty="0"/>
              <a:t>Sú to rovnice v tvare |x| = b </a:t>
            </a:r>
          </a:p>
          <a:p>
            <a:r>
              <a:rPr lang="sk-SK" sz="2400" dirty="0"/>
              <a:t>Tieto rovnice sa riešia metódou nulových bodov. 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480" y="1138407"/>
            <a:ext cx="2828226" cy="565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6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iracionálne rovnice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93915" y="1077444"/>
            <a:ext cx="10131425" cy="3649133"/>
          </a:xfrm>
        </p:spPr>
        <p:txBody>
          <a:bodyPr>
            <a:normAutofit/>
          </a:bodyPr>
          <a:lstStyle/>
          <a:p>
            <a:r>
              <a:rPr lang="sk-SK" sz="2400" dirty="0"/>
              <a:t>Sú to rovnice s neznámou pod odmocninou .</a:t>
            </a:r>
          </a:p>
          <a:p>
            <a:r>
              <a:rPr lang="sk-SK" sz="2400" dirty="0"/>
              <a:t>Riešime ich tak, že umocníme obe strany rovnice, pokým neodstránime všetky odmocniny.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114" y="3132612"/>
            <a:ext cx="3710823" cy="365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0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exponenciálne rovnice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89709" y="1410547"/>
            <a:ext cx="10131425" cy="3649133"/>
          </a:xfrm>
        </p:spPr>
        <p:txBody>
          <a:bodyPr>
            <a:normAutofit/>
          </a:bodyPr>
          <a:lstStyle/>
          <a:p>
            <a:r>
              <a:rPr lang="sk-SK" sz="2400" dirty="0"/>
              <a:t>Ide o rovnice, v ktorých sa neznáma vyskytuje v exponente. </a:t>
            </a:r>
          </a:p>
          <a:p>
            <a:r>
              <a:rPr lang="sk-SK" sz="2400" dirty="0"/>
              <a:t>Rovnice riešime tak, že ich upravíme na spoločný základ. 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58" y="2264229"/>
            <a:ext cx="2364723" cy="38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logaritmické rovnice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Logaritmické rovnice sú rovnice, ktoré obsahujú neznámu v argumente logaritmickej funkcie.</a:t>
            </a:r>
          </a:p>
          <a:p>
            <a:r>
              <a:rPr lang="sk-SK" sz="2400" dirty="0"/>
              <a:t>Riešime ich úpravou na rovnaký základ a substitúciou</a:t>
            </a:r>
          </a:p>
          <a:p>
            <a:r>
              <a:rPr lang="sk-SK" sz="2400" dirty="0"/>
              <a:t>Vypočítané korene overujeme porovnaním s podmienkami a skúškou.</a:t>
            </a:r>
            <a:br>
              <a:rPr lang="sk-SK" sz="2400" dirty="0"/>
            </a:br>
            <a:r>
              <a:rPr lang="sk-SK" sz="2800" dirty="0"/>
              <a:t/>
            </a:r>
            <a:br>
              <a:rPr lang="sk-SK" sz="2800" dirty="0"/>
            </a:br>
            <a:endParaRPr lang="sk-SK" sz="28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373" y="4439184"/>
            <a:ext cx="4382112" cy="2029108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19" y="4954427"/>
            <a:ext cx="5534692" cy="11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2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beský">
  <a:themeElements>
    <a:clrScheme name="Nebeský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Nebeský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beský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TM03457452[[fn=Nebeský]]</Template>
  <TotalTime>343</TotalTime>
  <Words>178</Words>
  <Application>Microsoft Office PowerPoint</Application>
  <PresentationFormat>Širokouhlá</PresentationFormat>
  <Paragraphs>51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Nebeský</vt:lpstr>
      <vt:lpstr>Rovnice</vt:lpstr>
      <vt:lpstr>Rovnica</vt:lpstr>
      <vt:lpstr>Lineárne rovnice</vt:lpstr>
      <vt:lpstr>Kvadratické rovnice</vt:lpstr>
      <vt:lpstr>Rovnice s parametrom</vt:lpstr>
      <vt:lpstr>Rovnice s absolútnou hodnotou </vt:lpstr>
      <vt:lpstr>iracionálne rovnice</vt:lpstr>
      <vt:lpstr>exponenciálne rovnice</vt:lpstr>
      <vt:lpstr>logaritmické rovnice</vt:lpstr>
      <vt:lpstr>Goniometrické rovnice </vt:lpstr>
      <vt:lpstr>Kubické rovnice</vt:lpstr>
      <vt:lpstr>Bikvadratické rovnice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Rovnice</dc:title>
  <dc:creator>Sebastián</dc:creator>
  <cp:lastModifiedBy>Sebastián</cp:lastModifiedBy>
  <cp:revision>20</cp:revision>
  <dcterms:created xsi:type="dcterms:W3CDTF">2022-03-04T11:37:39Z</dcterms:created>
  <dcterms:modified xsi:type="dcterms:W3CDTF">2022-03-07T20:25:17Z</dcterms:modified>
</cp:coreProperties>
</file>