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0066"/>
    <a:srgbClr val="0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26. 9. 2021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26. 9. 2021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26. 9. 2021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26. 9. 2021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26. 9. 2021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26. 9. 2021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26. 9. 2021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26. 9. 2021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26. 9. 2021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26. 9. 2021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26. 9. 2021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64999">
              <a:srgbClr val="F0EBD5"/>
            </a:gs>
            <a:gs pos="0">
              <a:srgbClr val="FF0000">
                <a:alpha val="50000"/>
              </a:srgbClr>
            </a:gs>
            <a:gs pos="100000">
              <a:srgbClr val="00B0F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9351-BD14-4030-AB25-0014923600C1}" type="datetimeFigureOut">
              <a:rPr lang="sk-SK" smtClean="0"/>
              <a:t>26. 9. 2021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ruska8.cz/" TargetMode="External"/><Relationship Id="rId2" Type="http://schemas.openxmlformats.org/officeDocument/2006/relationships/hyperlink" Target="http://www.oskole.sk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hyperlink" Target="http://www.gify.nou.cz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SEVERIN-KW3667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0746" y="428604"/>
            <a:ext cx="3607324" cy="2786082"/>
          </a:xfrm>
          <a:prstGeom prst="rect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4" name="Obrázok 3" descr="vaha_wedo5000spr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3143248"/>
            <a:ext cx="3381372" cy="3381372"/>
          </a:xfrm>
          <a:prstGeom prst="rect">
            <a:avLst/>
          </a:prstGeom>
        </p:spPr>
      </p:pic>
      <p:pic>
        <p:nvPicPr>
          <p:cNvPr id="6" name="Obrázok 5" descr="s_vah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3714752"/>
            <a:ext cx="4159256" cy="274351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5" name="Obrázok 4" descr="Vah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20066">
            <a:off x="4248881" y="2601739"/>
            <a:ext cx="2108200" cy="21209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2844" y="857232"/>
            <a:ext cx="4857784" cy="2357454"/>
          </a:xfrm>
        </p:spPr>
        <p:txBody>
          <a:bodyPr>
            <a:normAutofit/>
          </a:bodyPr>
          <a:lstStyle/>
          <a:p>
            <a:r>
              <a:rPr lang="sk-SK" sz="54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Molová hmotnosť  M</a:t>
            </a:r>
            <a:endParaRPr lang="sk-SK" sz="54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6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3500" b="1" dirty="0" smtClean="0">
                <a:solidFill>
                  <a:schemeClr val="bg1">
                    <a:lumMod val="50000"/>
                  </a:schemeClr>
                </a:solidFill>
              </a:rPr>
              <a:t>Vypočítajte látkové množstvo 2,5 gramov </a:t>
            </a:r>
            <a:r>
              <a:rPr lang="sk-SK" sz="3500" b="1" dirty="0" err="1" smtClean="0">
                <a:solidFill>
                  <a:schemeClr val="bg1">
                    <a:lumMod val="50000"/>
                  </a:schemeClr>
                </a:solidFill>
              </a:rPr>
              <a:t>HCl</a:t>
            </a:r>
            <a:r>
              <a:rPr lang="sk-SK" sz="35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sk-SK" sz="35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sk-SK" sz="3500" b="1" dirty="0" smtClean="0">
                <a:solidFill>
                  <a:schemeClr val="bg1"/>
                </a:solidFill>
              </a:rPr>
              <a:t>Riešenie: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m(HCl) = 2,5 g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</a:t>
            </a: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M= m/n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M(HCl) = 36,5 g/mol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</a:t>
            </a: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n= m/M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n = ? 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ol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n= </a:t>
            </a:r>
            <a:r>
              <a:rPr lang="pt-BR" sz="3500" b="1" u="sng" dirty="0" smtClean="0">
                <a:solidFill>
                  <a:schemeClr val="bg2">
                    <a:lumMod val="50000"/>
                  </a:schemeClr>
                </a:solidFill>
              </a:rPr>
              <a:t>2,5 g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    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        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36,5 g/mol 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n(HCl) = 0,068 mol 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6" name="Obrázok 5" descr="ko8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6464" y="0"/>
            <a:ext cx="2286016" cy="1685120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57200" y="2996952"/>
            <a:ext cx="8435280" cy="3672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500198"/>
          </a:xfrm>
        </p:spPr>
        <p:txBody>
          <a:bodyPr/>
          <a:lstStyle/>
          <a:p>
            <a:pPr algn="l"/>
            <a:r>
              <a:rPr lang="sk-SK" b="1" dirty="0" smtClean="0">
                <a:solidFill>
                  <a:srgbClr val="002060"/>
                </a:solidFill>
              </a:rPr>
              <a:t>      Zdroje: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428992" y="1071546"/>
            <a:ext cx="5500726" cy="505461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k-SK" sz="3600" b="1" dirty="0" err="1" smtClean="0">
                <a:solidFill>
                  <a:schemeClr val="bg1">
                    <a:lumMod val="50000"/>
                  </a:schemeClr>
                </a:solidFill>
              </a:rPr>
              <a:t>E.Adamkovič</a:t>
            </a:r>
            <a:r>
              <a:rPr lang="sk-SK" sz="36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sk-SK" sz="3600" b="1" dirty="0" err="1" smtClean="0">
                <a:solidFill>
                  <a:schemeClr val="bg1">
                    <a:lumMod val="50000"/>
                  </a:schemeClr>
                </a:solidFill>
              </a:rPr>
              <a:t>J.Šimeková</a:t>
            </a:r>
            <a:r>
              <a:rPr lang="sk-SK" sz="36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>
              <a:buNone/>
            </a:pPr>
            <a:r>
              <a:rPr lang="sk-SK" sz="3600" b="1" dirty="0" smtClean="0">
                <a:solidFill>
                  <a:schemeClr val="bg1">
                    <a:lumMod val="50000"/>
                  </a:schemeClr>
                </a:solidFill>
              </a:rPr>
              <a:t>     Chémia 9</a:t>
            </a:r>
            <a:endParaRPr lang="sk-SK" sz="3600" b="1" dirty="0" smtClean="0">
              <a:solidFill>
                <a:schemeClr val="bg1">
                  <a:lumMod val="50000"/>
                </a:schemeClr>
              </a:solidFill>
              <a:hlinkClick r:id="rId2"/>
            </a:endParaRPr>
          </a:p>
          <a:p>
            <a:pPr>
              <a:buFont typeface="Wingdings" pitchFamily="2" charset="2"/>
              <a:buChar char="§"/>
            </a:pPr>
            <a:r>
              <a:rPr lang="sk-SK" sz="3600" b="1" dirty="0" err="1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www.oskole.sk</a:t>
            </a:r>
            <a:endParaRPr lang="sk-SK" sz="3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k-SK" sz="3600" b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www.beruska8.cz</a:t>
            </a:r>
            <a:endParaRPr lang="sk-SK" sz="3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k-SK" sz="3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www.gify.nou.cz</a:t>
            </a: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ruze_popinave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472" y="428604"/>
            <a:ext cx="2214578" cy="3446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1143008"/>
          </a:xfrm>
        </p:spPr>
        <p:txBody>
          <a:bodyPr/>
          <a:lstStyle/>
          <a:p>
            <a:pPr algn="l"/>
            <a:r>
              <a:rPr lang="sk-SK" b="1" dirty="0" smtClean="0">
                <a:solidFill>
                  <a:srgbClr val="FF0000"/>
                </a:solidFill>
              </a:rPr>
              <a:t>        </a:t>
            </a:r>
            <a:r>
              <a:rPr lang="sk-SK" sz="5400" b="1" dirty="0" smtClean="0">
                <a:solidFill>
                  <a:schemeClr val="bg1">
                    <a:lumMod val="75000"/>
                  </a:schemeClr>
                </a:solidFill>
              </a:rPr>
              <a:t>Ďakujem za pozornosť!</a:t>
            </a:r>
            <a:endParaRPr lang="sk-SK" sz="5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sz="3600" dirty="0" smtClean="0"/>
              <a:t>       </a:t>
            </a:r>
          </a:p>
          <a:p>
            <a:pPr>
              <a:buNone/>
            </a:pPr>
            <a:r>
              <a:rPr lang="sk-SK" sz="3600" b="1" dirty="0">
                <a:solidFill>
                  <a:srgbClr val="00B0F0"/>
                </a:solidFill>
              </a:rPr>
              <a:t> </a:t>
            </a:r>
            <a:r>
              <a:rPr lang="sk-SK" sz="3600" b="1" dirty="0" smtClean="0">
                <a:solidFill>
                  <a:srgbClr val="00B0F0"/>
                </a:solidFill>
              </a:rPr>
              <a:t>                                  </a:t>
            </a:r>
            <a:r>
              <a:rPr lang="sk-SK" sz="3600" b="1" dirty="0" smtClean="0">
                <a:solidFill>
                  <a:srgbClr val="002060"/>
                </a:solidFill>
              </a:rPr>
              <a:t>Mariana </a:t>
            </a:r>
            <a:r>
              <a:rPr lang="sk-SK" sz="3600" b="1" dirty="0" err="1" smtClean="0">
                <a:solidFill>
                  <a:srgbClr val="002060"/>
                </a:solidFill>
              </a:rPr>
              <a:t>Pavelčáková</a:t>
            </a:r>
            <a:endParaRPr lang="sk-SK" sz="36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smtClean="0">
                <a:solidFill>
                  <a:srgbClr val="002060"/>
                </a:solidFill>
              </a:rPr>
              <a:t>                                      </a:t>
            </a:r>
            <a:r>
              <a:rPr lang="sk-SK" b="1" dirty="0" smtClean="0">
                <a:solidFill>
                  <a:srgbClr val="002060"/>
                </a:solidFill>
              </a:rPr>
              <a:t>©2009</a:t>
            </a:r>
            <a:endParaRPr lang="sk-SK" b="1" dirty="0">
              <a:solidFill>
                <a:srgbClr val="002060"/>
              </a:solidFill>
            </a:endParaRPr>
          </a:p>
        </p:txBody>
      </p:sp>
      <p:pic>
        <p:nvPicPr>
          <p:cNvPr id="6" name="Obrázok 5" descr="lalie_ruzov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844" y="2643182"/>
            <a:ext cx="2522462" cy="3048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500166" y="2500306"/>
            <a:ext cx="3071834" cy="20002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b="1" dirty="0" smtClean="0">
                <a:solidFill>
                  <a:schemeClr val="bg1">
                    <a:lumMod val="75000"/>
                  </a:schemeClr>
                </a:solidFill>
              </a:rPr>
              <a:t>Molová hmotnosť 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vyjadruje hmotnosť jedného molu častíc.</a:t>
            </a:r>
            <a:endParaRPr lang="sk-SK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504351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je daná vzťahom: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                         </a:t>
            </a:r>
            <a:r>
              <a:rPr lang="sk-SK" b="1" dirty="0" smtClean="0">
                <a:solidFill>
                  <a:srgbClr val="FFFFFF"/>
                </a:solidFill>
              </a:rPr>
              <a:t>m(g)</a:t>
            </a:r>
            <a:r>
              <a:rPr lang="sk-SK" b="1" dirty="0" smtClean="0">
                <a:solidFill>
                  <a:srgbClr val="FF0000"/>
                </a:solidFill>
              </a:rPr>
              <a:t>                </a:t>
            </a:r>
            <a:r>
              <a:rPr lang="sk-SK" b="1" dirty="0" smtClean="0">
                <a:solidFill>
                  <a:srgbClr val="002060"/>
                </a:solidFill>
              </a:rPr>
              <a:t>hmotnosť látky </a:t>
            </a:r>
            <a:endParaRPr lang="sk-SK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rgbClr val="CC0000"/>
                </a:solidFill>
              </a:rPr>
              <a:t>                </a:t>
            </a:r>
            <a:r>
              <a:rPr lang="sk-SK" b="1" dirty="0" smtClean="0">
                <a:solidFill>
                  <a:srgbClr val="FFFFFF"/>
                </a:solidFill>
              </a:rPr>
              <a:t>M =</a:t>
            </a:r>
            <a:r>
              <a:rPr lang="sk-SK" b="1" dirty="0" smtClean="0">
                <a:solidFill>
                  <a:srgbClr val="CC0000"/>
                </a:solidFill>
              </a:rPr>
              <a:t> </a:t>
            </a:r>
          </a:p>
          <a:p>
            <a:pPr>
              <a:buNone/>
            </a:pPr>
            <a:r>
              <a:rPr lang="sk-SK" b="1" dirty="0">
                <a:solidFill>
                  <a:srgbClr val="CC0000"/>
                </a:solidFill>
              </a:rPr>
              <a:t> </a:t>
            </a:r>
            <a:r>
              <a:rPr lang="sk-SK" b="1" dirty="0" smtClean="0">
                <a:solidFill>
                  <a:srgbClr val="CC0000"/>
                </a:solidFill>
              </a:rPr>
              <a:t>                        </a:t>
            </a:r>
            <a:r>
              <a:rPr lang="sk-SK" b="1" dirty="0" smtClean="0">
                <a:solidFill>
                  <a:srgbClr val="FFFFFF"/>
                </a:solidFill>
              </a:rPr>
              <a:t>n (mol)            </a:t>
            </a:r>
            <a:r>
              <a:rPr lang="sk-SK" b="1" dirty="0" smtClean="0">
                <a:solidFill>
                  <a:srgbClr val="002060"/>
                </a:solidFill>
              </a:rPr>
              <a:t>látkového množstvo</a:t>
            </a:r>
          </a:p>
          <a:p>
            <a:pPr>
              <a:buNone/>
            </a:pPr>
            <a:endParaRPr lang="sk-SK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solidFill>
                  <a:srgbClr val="002060"/>
                </a:solidFill>
              </a:rPr>
              <a:t>jednotkou  je kilogram na mol  </a:t>
            </a: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(kg/mol ) </a:t>
            </a:r>
          </a:p>
          <a:p>
            <a:pPr>
              <a:buFont typeface="Wingdings" pitchFamily="2" charset="2"/>
              <a:buChar char="v"/>
            </a:pPr>
            <a:r>
              <a:rPr lang="sk-SK" dirty="0">
                <a:solidFill>
                  <a:srgbClr val="002060"/>
                </a:solidFill>
              </a:rPr>
              <a:t>a</a:t>
            </a:r>
            <a:r>
              <a:rPr lang="sk-SK" dirty="0" smtClean="0">
                <a:solidFill>
                  <a:srgbClr val="002060"/>
                </a:solidFill>
              </a:rPr>
              <a:t>lebo gram na mol  </a:t>
            </a: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(g/mol</a:t>
            </a:r>
            <a:r>
              <a:rPr lang="sk-SK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sk-SK" dirty="0" smtClean="0"/>
              <a:t>              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2500298" y="3500438"/>
            <a:ext cx="1285884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rot="10800000">
            <a:off x="3714744" y="2928934"/>
            <a:ext cx="1000132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rot="10800000">
            <a:off x="3857620" y="4000504"/>
            <a:ext cx="1000132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200" b="1" dirty="0" smtClean="0">
                <a:solidFill>
                  <a:schemeClr val="bg2"/>
                </a:solidFill>
              </a:rPr>
              <a:t>Molové hmotnosti niektorých prvkov sú udané v periodickej tabuľke.</a:t>
            </a:r>
            <a:endParaRPr lang="sk-SK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1000098" y="1785928"/>
          <a:ext cx="7215240" cy="43280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3810"/>
                <a:gridCol w="1803810"/>
                <a:gridCol w="1803810"/>
                <a:gridCol w="1803810"/>
              </a:tblGrid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Prvok 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Značka 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Protónové 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číslo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Molová 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hmotnosť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Dusík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N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14,0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Hliník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err="1">
                          <a:solidFill>
                            <a:srgbClr val="002060"/>
                          </a:solidFill>
                        </a:rPr>
                        <a:t>Al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13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27,0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Chlór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err="1">
                          <a:solidFill>
                            <a:srgbClr val="002060"/>
                          </a:solidFill>
                        </a:rPr>
                        <a:t>Cl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35,5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Kremík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Si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14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28,1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Kyslík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16,0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Vodík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H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1,0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Železo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>
                          <a:solidFill>
                            <a:srgbClr val="002060"/>
                          </a:solidFill>
                        </a:rPr>
                        <a:t>Fe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26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55,8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so šikmým zaobleným rohom 3"/>
          <p:cNvSpPr/>
          <p:nvPr/>
        </p:nvSpPr>
        <p:spPr>
          <a:xfrm>
            <a:off x="642910" y="1571612"/>
            <a:ext cx="7858180" cy="1643074"/>
          </a:xfrm>
          <a:prstGeom prst="round2Diag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Molová hmotnosť zlúčeniny</a:t>
            </a:r>
            <a:endParaRPr lang="sk-SK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   </a:t>
            </a:r>
            <a:r>
              <a:rPr lang="sk-SK" b="1" dirty="0" smtClean="0">
                <a:solidFill>
                  <a:srgbClr val="CC0066"/>
                </a:solidFill>
              </a:rPr>
              <a:t>Molová hmotnosť zlúčeniny je daná </a:t>
            </a:r>
            <a:r>
              <a:rPr lang="sk-SK" b="1" dirty="0" smtClean="0">
                <a:solidFill>
                  <a:schemeClr val="accent5">
                    <a:lumMod val="50000"/>
                  </a:schemeClr>
                </a:solidFill>
              </a:rPr>
              <a:t>súčtom</a:t>
            </a:r>
            <a:r>
              <a:rPr lang="sk-SK" b="1" dirty="0" smtClean="0">
                <a:solidFill>
                  <a:srgbClr val="CC0066"/>
                </a:solidFill>
              </a:rPr>
              <a:t> molových hmotností všetkých atómov všetkých prvkov , ktoré zlúčeninu tvoria.</a:t>
            </a:r>
          </a:p>
          <a:p>
            <a:pPr>
              <a:buNone/>
            </a:pPr>
            <a:endParaRPr lang="sk-SK" b="1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Napríklad: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 molovú hmotnosť H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O.</a:t>
            </a: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M(H)=1g/mol</a:t>
            </a: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M(O)=16g/mol        M(H</a:t>
            </a:r>
            <a:r>
              <a:rPr lang="sk-SK" b="1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O)=2.1 + 16=</a:t>
            </a:r>
            <a:r>
              <a:rPr lang="sk-SK" b="1" dirty="0" smtClean="0">
                <a:solidFill>
                  <a:schemeClr val="bg1"/>
                </a:solidFill>
              </a:rPr>
              <a:t>18g/mol</a:t>
            </a:r>
            <a:endParaRPr lang="sk-SK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rgbClr val="002060"/>
                </a:solidFill>
              </a:rPr>
              <a:t>Príklad 1:</a:t>
            </a:r>
            <a:endParaRPr lang="sk-SK" sz="4000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0070C0"/>
                </a:solidFill>
              </a:rPr>
              <a:t>Vypočítajte molovú hmotnosť dusíka N</a:t>
            </a:r>
            <a:r>
              <a:rPr lang="sk-SK" b="1" baseline="-25000" dirty="0" smtClean="0">
                <a:solidFill>
                  <a:srgbClr val="0070C0"/>
                </a:solidFill>
              </a:rPr>
              <a:t>2</a:t>
            </a:r>
            <a:r>
              <a:rPr lang="sk-SK" b="1" dirty="0" smtClean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b="1" dirty="0" smtClean="0">
                <a:solidFill>
                  <a:srgbClr val="002060"/>
                </a:solidFill>
              </a:rPr>
              <a:t>M (N) = 14 g/mol</a:t>
            </a:r>
          </a:p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M (N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) </a:t>
            </a:r>
            <a:r>
              <a:rPr lang="pt-BR" b="1" dirty="0" smtClean="0">
                <a:solidFill>
                  <a:srgbClr val="002060"/>
                </a:solidFill>
              </a:rPr>
              <a:t>= 2 x M(N) = 2 x 14 g/mol = </a:t>
            </a:r>
            <a:r>
              <a:rPr lang="pt-BR" b="1" dirty="0" smtClean="0">
                <a:solidFill>
                  <a:schemeClr val="bg1"/>
                </a:solidFill>
              </a:rPr>
              <a:t>28g/mol</a:t>
            </a: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Obrázok 3" descr="ko8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6574" y="2357430"/>
            <a:ext cx="2729618" cy="2500330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57200" y="5229200"/>
            <a:ext cx="843528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2</a:t>
            </a:r>
            <a:endParaRPr lang="sk-SK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   Vypočítajte molovú hmotnosť kyseliny chlorovodíkovej </a:t>
            </a:r>
            <a:r>
              <a:rPr lang="sk-SK" b="1" dirty="0" err="1" smtClean="0">
                <a:solidFill>
                  <a:schemeClr val="bg1">
                    <a:lumMod val="50000"/>
                  </a:schemeClr>
                </a:solidFill>
              </a:rPr>
              <a:t>HCl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Riešenie: </a:t>
            </a:r>
            <a:endParaRPr lang="sk-SK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M (H) = 1,0 g/mol</a:t>
            </a:r>
          </a:p>
          <a:p>
            <a:pPr>
              <a:buNone/>
            </a:pP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M (</a:t>
            </a:r>
            <a:r>
              <a:rPr lang="sk-SK" sz="2800" b="1" dirty="0" err="1" smtClean="0">
                <a:solidFill>
                  <a:schemeClr val="accent4">
                    <a:lumMod val="50000"/>
                  </a:schemeClr>
                </a:solidFill>
              </a:rPr>
              <a:t>Cl</a:t>
            </a: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) = 35,5 g/mol</a:t>
            </a:r>
          </a:p>
          <a:p>
            <a:pPr>
              <a:buNone/>
            </a:pP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M (</a:t>
            </a:r>
            <a:r>
              <a:rPr lang="sk-SK" sz="2800" b="1" dirty="0" err="1" smtClean="0">
                <a:solidFill>
                  <a:schemeClr val="bg1">
                    <a:lumMod val="75000"/>
                  </a:schemeClr>
                </a:solidFill>
              </a:rPr>
              <a:t>HCl</a:t>
            </a: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) = M(H) + M(</a:t>
            </a:r>
            <a:r>
              <a:rPr lang="sk-SK" sz="2800" b="1" dirty="0" err="1" smtClean="0">
                <a:solidFill>
                  <a:schemeClr val="bg1">
                    <a:lumMod val="75000"/>
                  </a:schemeClr>
                </a:solidFill>
              </a:rPr>
              <a:t>Cl</a:t>
            </a: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) = 1,0 g/mol + 35,5 g/mol= 36,5 g/mol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Obrázok 4" descr="pomara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8928" y="1548385"/>
            <a:ext cx="2071702" cy="2379116"/>
          </a:xfrm>
          <a:prstGeom prst="rect">
            <a:avLst/>
          </a:prstGeom>
        </p:spPr>
      </p:pic>
      <p:sp>
        <p:nvSpPr>
          <p:cNvPr id="6" name="Zaoblený obdĺžnik 5"/>
          <p:cNvSpPr/>
          <p:nvPr/>
        </p:nvSpPr>
        <p:spPr>
          <a:xfrm>
            <a:off x="457200" y="3933056"/>
            <a:ext cx="843528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3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Vypočítajte molovú hmotnosť oxidu uhličitého CO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sk-SK" b="1" dirty="0" smtClean="0"/>
          </a:p>
          <a:p>
            <a:pPr>
              <a:buNone/>
            </a:pPr>
            <a:r>
              <a:rPr lang="pt-BR" sz="2800" b="1" dirty="0" smtClean="0">
                <a:solidFill>
                  <a:schemeClr val="accent4">
                    <a:lumMod val="50000"/>
                  </a:schemeClr>
                </a:solidFill>
              </a:rPr>
              <a:t>M (C) = 12,0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accent4">
                    <a:lumMod val="50000"/>
                  </a:schemeClr>
                </a:solidFill>
              </a:rPr>
              <a:t>M (O) = 16,0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  <a:t>M (CO</a:t>
            </a:r>
            <a:r>
              <a:rPr lang="pt-BR" sz="28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  <a:t>) = M (C) + 2 x M (O) = 12,0 +32,0 = 44,0 g/mol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6" name="Obrázok 5" descr="skolak_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5570" y="2128894"/>
            <a:ext cx="3357585" cy="2389051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57200" y="4517945"/>
            <a:ext cx="8435280" cy="2151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4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Vypočítajte molovú hmotnosť kyseliny sírovej H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SO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</a:t>
            </a: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 H) = 1,0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(S) = 32,1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(O) = 16,0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M (H</a:t>
            </a:r>
            <a:r>
              <a:rPr lang="pt-BR" sz="30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SO</a:t>
            </a:r>
            <a:r>
              <a:rPr lang="pt-BR" sz="3000" b="1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) = 2 x M (H) +M (S) + 4 x M (O) = 2 x 1,0 + 32,1 + 4 x 16,0 = 96,1 g/mol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457200" y="3212976"/>
            <a:ext cx="8229600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  <p:pic>
        <p:nvPicPr>
          <p:cNvPr id="9" name="Obrázok 8" descr="p1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2245" y="1982489"/>
            <a:ext cx="2120235" cy="1837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5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Vypočítajte hmotnosť troch molov kyseliny sírovej.</a:t>
            </a: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n= 3 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M(H</a:t>
            </a:r>
            <a:r>
              <a:rPr lang="pt-BR" sz="2800" b="1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SO</a:t>
            </a:r>
            <a:r>
              <a:rPr lang="pt-BR" sz="2800" b="1" baseline="-2500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) = 96,1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m= ?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Zo  vzorca vyplýva, že m = M x n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m= 96,1 g/mol x 3 mol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m= 288,3 g</a:t>
            </a:r>
          </a:p>
          <a:p>
            <a:pPr>
              <a:buNone/>
            </a:pPr>
            <a:r>
              <a:rPr lang="sk-SK" b="1" dirty="0" smtClean="0">
                <a:solidFill>
                  <a:schemeClr val="accent4">
                    <a:lumMod val="50000"/>
                  </a:schemeClr>
                </a:solidFill>
              </a:rPr>
              <a:t>Hmotnosť troch molov kyseliny sírovej je 288,3 g.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5" name="Obrázok 4" descr="kniha_moty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8611" y="1916832"/>
            <a:ext cx="2214925" cy="2104179"/>
          </a:xfrm>
          <a:prstGeom prst="rect">
            <a:avLst/>
          </a:prstGeom>
        </p:spPr>
      </p:pic>
      <p:sp>
        <p:nvSpPr>
          <p:cNvPr id="6" name="Zaoblený obdĺžnik 5"/>
          <p:cNvSpPr/>
          <p:nvPr/>
        </p:nvSpPr>
        <p:spPr>
          <a:xfrm>
            <a:off x="264774" y="3863181"/>
            <a:ext cx="8195658" cy="2445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Vlastná 11">
      <a:dk1>
        <a:srgbClr val="FF0000"/>
      </a:dk1>
      <a:lt1>
        <a:srgbClr val="FFFF00"/>
      </a:lt1>
      <a:dk2>
        <a:srgbClr val="1F497D"/>
      </a:dk2>
      <a:lt2>
        <a:srgbClr val="5F0060"/>
      </a:lt2>
      <a:accent1>
        <a:srgbClr val="0070C0"/>
      </a:accent1>
      <a:accent2>
        <a:srgbClr val="31859B"/>
      </a:accent2>
      <a:accent3>
        <a:srgbClr val="5F0060"/>
      </a:accent3>
      <a:accent4>
        <a:srgbClr val="205867"/>
      </a:accent4>
      <a:accent5>
        <a:srgbClr val="0070C0"/>
      </a:accent5>
      <a:accent6>
        <a:srgbClr val="FF0000"/>
      </a:accent6>
      <a:hlink>
        <a:srgbClr val="5F0060"/>
      </a:hlink>
      <a:folHlink>
        <a:srgbClr val="2058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444</Words>
  <Application>Microsoft Office PowerPoint</Application>
  <PresentationFormat>Prezentácia na obrazovke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Motív Office</vt:lpstr>
      <vt:lpstr>Molová hmotnosť  M</vt:lpstr>
      <vt:lpstr>Molová hmotnosť vyjadruje hmotnosť jedného molu častíc.</vt:lpstr>
      <vt:lpstr>Molové hmotnosti niektorých prvkov sú udané v periodickej tabuľke.</vt:lpstr>
      <vt:lpstr>Molová hmotnosť zlúčeniny</vt:lpstr>
      <vt:lpstr>Príklad 1:</vt:lpstr>
      <vt:lpstr>Príklad 2</vt:lpstr>
      <vt:lpstr>Príklad 3</vt:lpstr>
      <vt:lpstr>Príklad 4</vt:lpstr>
      <vt:lpstr>Príklad 5</vt:lpstr>
      <vt:lpstr>Príklad 6</vt:lpstr>
      <vt:lpstr>      Zdroje:</vt:lpstr>
      <vt:lpstr>        Ďakujem za pozornosť!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Molová hmotnosť  M</dc:title>
  <dc:creator>X-Men</dc:creator>
  <cp:lastModifiedBy>Skola</cp:lastModifiedBy>
  <cp:revision>28</cp:revision>
  <dcterms:created xsi:type="dcterms:W3CDTF">2009-10-27T14:27:34Z</dcterms:created>
  <dcterms:modified xsi:type="dcterms:W3CDTF">2021-09-26T20:10:33Z</dcterms:modified>
</cp:coreProperties>
</file>