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8" r:id="rId4"/>
    <p:sldId id="267" r:id="rId5"/>
    <p:sldId id="269" r:id="rId6"/>
    <p:sldId id="272" r:id="rId7"/>
    <p:sldId id="273" r:id="rId8"/>
    <p:sldId id="274" r:id="rId9"/>
    <p:sldId id="270" r:id="rId10"/>
    <p:sldId id="271" r:id="rId11"/>
    <p:sldId id="279" r:id="rId12"/>
    <p:sldId id="275" r:id="rId13"/>
    <p:sldId id="276" r:id="rId14"/>
    <p:sldId id="277" r:id="rId15"/>
    <p:sldId id="278" r:id="rId16"/>
    <p:sldId id="259" r:id="rId17"/>
    <p:sldId id="260" r:id="rId18"/>
    <p:sldId id="261" r:id="rId19"/>
    <p:sldId id="262" r:id="rId20"/>
    <p:sldId id="263" r:id="rId21"/>
    <p:sldId id="264" r:id="rId22"/>
    <p:sldId id="257" r:id="rId2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EF976E-7FFC-472E-B5E3-53A50B7E9873}" type="datetimeFigureOut">
              <a:rPr lang="sk-SK" smtClean="0"/>
              <a:pPr/>
              <a:t>7. 11. 2021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B591D0F-30CD-4042-8D5B-44B0507B1F88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VXRxibKDe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83768" y="1196752"/>
            <a:ext cx="6660232" cy="220481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sz="6000" dirty="0"/>
              <a:t>Semená a plody rastlín</a:t>
            </a:r>
          </a:p>
        </p:txBody>
      </p:sp>
      <p:pic>
        <p:nvPicPr>
          <p:cNvPr id="4" name="Obrázok 3" descr="260px-Diversity_of_plants_image_version_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2987824" cy="6787665"/>
          </a:xfrm>
          <a:prstGeom prst="rect">
            <a:avLst/>
          </a:prstGeom>
        </p:spPr>
      </p:pic>
      <p:pic>
        <p:nvPicPr>
          <p:cNvPr id="6" name="Obrázok 5" descr="307755_clanok_foto_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3645024"/>
            <a:ext cx="3149600" cy="2933700"/>
          </a:xfrm>
          <a:prstGeom prst="rect">
            <a:avLst/>
          </a:prstGeom>
        </p:spPr>
      </p:pic>
      <p:pic>
        <p:nvPicPr>
          <p:cNvPr id="7" name="Zástupný symbol obsahu 3" descr="Kliciace_semienka_1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09733" y="3645024"/>
            <a:ext cx="3034268" cy="2933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698336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>
                <a:solidFill>
                  <a:schemeClr val="tx1"/>
                </a:solidFill>
              </a:rPr>
              <a:t>Delenie plodov podľa oplodia:</a:t>
            </a:r>
          </a:p>
        </p:txBody>
      </p:sp>
      <p:sp>
        <p:nvSpPr>
          <p:cNvPr id="4" name="Obdĺžnik 3"/>
          <p:cNvSpPr/>
          <p:nvPr/>
        </p:nvSpPr>
        <p:spPr>
          <a:xfrm>
            <a:off x="467544" y="1772816"/>
            <a:ext cx="252028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tx1"/>
                </a:solidFill>
              </a:rPr>
              <a:t>2.??????</a:t>
            </a:r>
          </a:p>
        </p:txBody>
      </p:sp>
      <p:sp>
        <p:nvSpPr>
          <p:cNvPr id="5" name="Obdĺžnik 4"/>
          <p:cNvSpPr/>
          <p:nvPr/>
        </p:nvSpPr>
        <p:spPr>
          <a:xfrm>
            <a:off x="4860032" y="1772816"/>
            <a:ext cx="2520280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b="1" dirty="0">
                <a:solidFill>
                  <a:schemeClr val="tx1"/>
                </a:solidFill>
              </a:rPr>
              <a:t>1.??????</a:t>
            </a:r>
          </a:p>
        </p:txBody>
      </p:sp>
      <p:sp>
        <p:nvSpPr>
          <p:cNvPr id="6" name="Šípka dolu 5"/>
          <p:cNvSpPr/>
          <p:nvPr/>
        </p:nvSpPr>
        <p:spPr>
          <a:xfrm rot="2392308">
            <a:off x="1890544" y="774852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19336558">
            <a:off x="4906716" y="706061"/>
            <a:ext cx="64807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5220072" y="2708920"/>
            <a:ext cx="2304256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Zaoblený obdĺžnik 8"/>
          <p:cNvSpPr/>
          <p:nvPr/>
        </p:nvSpPr>
        <p:spPr>
          <a:xfrm>
            <a:off x="5292080" y="3717032"/>
            <a:ext cx="2232248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5364088" y="4725144"/>
            <a:ext cx="2160240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355976" y="2852936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prava 11"/>
          <p:cNvSpPr/>
          <p:nvPr/>
        </p:nvSpPr>
        <p:spPr>
          <a:xfrm>
            <a:off x="4427984" y="3717032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4499992" y="4797152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aoblený obdĺžnik 13"/>
          <p:cNvSpPr/>
          <p:nvPr/>
        </p:nvSpPr>
        <p:spPr>
          <a:xfrm>
            <a:off x="0" y="2996952"/>
            <a:ext cx="1403648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Zaoblený obdĺžnik 15"/>
          <p:cNvSpPr/>
          <p:nvPr/>
        </p:nvSpPr>
        <p:spPr>
          <a:xfrm>
            <a:off x="1907704" y="2996952"/>
            <a:ext cx="1368152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0" name="Rovná spojovacia šípka 19"/>
          <p:cNvCxnSpPr/>
          <p:nvPr/>
        </p:nvCxnSpPr>
        <p:spPr>
          <a:xfrm rot="10800000" flipV="1">
            <a:off x="539552" y="2420888"/>
            <a:ext cx="72008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6200000" flipH="1">
            <a:off x="2447764" y="260090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FFC47D-AE87-411E-A833-8E15CCE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ED8E93-9268-4B28-9A1F-4A100BCB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520FFF4-F9A2-42C9-BEF7-E495330516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35949" t="24801" r="35826" b="26852"/>
          <a:stretch/>
        </p:blipFill>
        <p:spPr>
          <a:xfrm>
            <a:off x="683568" y="-46881"/>
            <a:ext cx="7012632" cy="675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1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02CABD-C908-46F3-A8B1-7AFE6C6ED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7239000" cy="626328"/>
          </a:xfrm>
          <a:solidFill>
            <a:srgbClr val="FFFF00"/>
          </a:solidFill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SÚPLODIE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1B31E37-CC27-4B0C-A062-E0DF04F0E0EF}"/>
              </a:ext>
            </a:extLst>
          </p:cNvPr>
          <p:cNvSpPr/>
          <p:nvPr/>
        </p:nvSpPr>
        <p:spPr>
          <a:xfrm>
            <a:off x="899592" y="1520788"/>
            <a:ext cx="655272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i="0" dirty="0">
                <a:solidFill>
                  <a:srgbClr val="212529"/>
                </a:solidFill>
                <a:effectLst/>
                <a:latin typeface="Muli"/>
              </a:rPr>
              <a:t>a) voľné 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Muli"/>
              </a:rPr>
              <a:t>– strapec bobúľ hrozna, strapec bobúľ ríbezle, zrná kukurice v šúľku ....</a:t>
            </a:r>
            <a:endParaRPr lang="sk-SK" sz="2400" dirty="0"/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DC094419-8D78-4BFB-B2F7-580586F446BE}"/>
              </a:ext>
            </a:extLst>
          </p:cNvPr>
          <p:cNvSpPr/>
          <p:nvPr/>
        </p:nvSpPr>
        <p:spPr>
          <a:xfrm>
            <a:off x="889140" y="3178172"/>
            <a:ext cx="6552728" cy="11521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rgbClr val="212529"/>
                </a:solidFill>
                <a:latin typeface="Muli"/>
              </a:rPr>
              <a:t>b) zrastené </a:t>
            </a:r>
            <a:r>
              <a:rPr lang="sk-SK" sz="2400" dirty="0">
                <a:solidFill>
                  <a:srgbClr val="212529"/>
                </a:solidFill>
                <a:latin typeface="Muli"/>
              </a:rPr>
              <a:t>– </a:t>
            </a:r>
            <a:r>
              <a:rPr lang="sk-SK" sz="2400" dirty="0" err="1">
                <a:solidFill>
                  <a:srgbClr val="212529"/>
                </a:solidFill>
                <a:latin typeface="Muli"/>
              </a:rPr>
              <a:t>súplodie</a:t>
            </a:r>
            <a:r>
              <a:rPr lang="sk-SK" sz="2400" dirty="0">
                <a:solidFill>
                  <a:srgbClr val="212529"/>
                </a:solidFill>
                <a:latin typeface="Muli"/>
              </a:rPr>
              <a:t> bobúľ ananásu</a:t>
            </a:r>
            <a:endParaRPr lang="sk-SK" sz="2400" dirty="0"/>
          </a:p>
        </p:txBody>
      </p:sp>
      <p:pic>
        <p:nvPicPr>
          <p:cNvPr id="3074" name="Picture 2" descr="Zobraziť zdrojový obrázok">
            <a:extLst>
              <a:ext uri="{FF2B5EF4-FFF2-40B4-BE49-F238E27FC236}">
                <a16:creationId xmlns:a16="http://schemas.microsoft.com/office/drawing/2014/main" id="{8342567E-CA22-4C0D-960E-0AF35B4B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89" y="2378427"/>
            <a:ext cx="2873896" cy="21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3637D6-EF5B-4DF6-A193-E5A832BD6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56675"/>
            <a:ext cx="2093218" cy="27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49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8C5B49-680B-4E51-8D6D-3ED44E9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239000" cy="698336"/>
          </a:xfrm>
          <a:solidFill>
            <a:srgbClr val="FFFF00"/>
          </a:solidFill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  <a:highlight>
                  <a:srgbClr val="FFFF00"/>
                </a:highlight>
              </a:rPr>
              <a:t>PLODSTVO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7BA6D4-B8AA-4C4E-A48F-5A6BC829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4709828-4550-4A6C-A316-0A23374A759C}"/>
              </a:ext>
            </a:extLst>
          </p:cNvPr>
          <p:cNvSpPr txBox="1"/>
          <p:nvPr/>
        </p:nvSpPr>
        <p:spPr>
          <a:xfrm>
            <a:off x="279409" y="1052736"/>
            <a:ext cx="84352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sk-SK" sz="2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-súbor plodov, ktoré vzniklo z jedného kvetu, ktorý mal niekoľko piestikov!!!</a:t>
            </a:r>
          </a:p>
          <a:p>
            <a:endParaRPr lang="sk-SK" sz="2800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(napr. </a:t>
            </a:r>
            <a:r>
              <a:rPr lang="sk-SK" sz="28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plodstvo</a:t>
            </a:r>
            <a:r>
              <a:rPr lang="sk-SK" sz="2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28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kôstkovičiek</a:t>
            </a:r>
            <a:r>
              <a:rPr lang="sk-SK" sz="2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malina, </a:t>
            </a:r>
            <a:r>
              <a:rPr lang="sk-SK" sz="28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plodstvo</a:t>
            </a:r>
            <a:r>
              <a:rPr lang="sk-SK" sz="28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nažiek – jahoda</a:t>
            </a:r>
            <a:r>
              <a:rPr lang="sk-SK" sz="28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...)</a:t>
            </a:r>
            <a:endParaRPr lang="sk-S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209E5D-6BDF-4B34-BE82-9E98AE9EA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9" r="28642"/>
          <a:stretch/>
        </p:blipFill>
        <p:spPr bwMode="auto">
          <a:xfrm>
            <a:off x="3491880" y="3299505"/>
            <a:ext cx="3600400" cy="338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03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064446-EFE6-4ACA-B3D1-A956AF4895D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V texte sa objavujú chybné informácie: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CB93D08-8019-4313-A014-1D30570B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9416"/>
            <a:ext cx="8712968" cy="5059944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a.)Plod a semeno majú najdôležitejšiu úlohu, ktorou je poskytovanie výživy organizmom. B.) Plod (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fylom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je stále iba nadzemná časť rastlinného tela. C.) Semená a plody vznikajú po procese oplodnenia.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D.)Dôležitou súčasťou plodu je osemenie, ktoré poskytuje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ochrrannú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funkciu.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E.)K dužinatým plodom patrí kôstkovica, tobolka a malvica.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F.)Malvicu má napr. jablko, ide o suchý plod, ktorý má jadrovník, v ňom sú uložené semená, konkrétne 2-5 semien.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G.)Plod vzniká zo stien semenníka, čo je časť piestika, pričom semeno vzniká z celého piestika.</a:t>
            </a:r>
          </a:p>
          <a:p>
            <a:pPr marL="0" indent="0">
              <a:buNone/>
            </a:pP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H.) </a:t>
            </a:r>
            <a:r>
              <a:rPr lang="sk-SK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Plodstvo</a:t>
            </a:r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sk-SK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sk-SK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úbor plodov, ktoré vzniklo z viacerých kvetov.</a:t>
            </a:r>
          </a:p>
          <a:p>
            <a:pPr marL="0" indent="0">
              <a:buNone/>
            </a:pP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3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8E4E7B-1279-47C5-8D64-6CAC5FF9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317137-CC44-473C-ADB9-6C240FF98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151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Klíčenie:</a:t>
            </a:r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844824"/>
            <a:ext cx="8105221" cy="4536504"/>
          </a:xfrm>
        </p:spPr>
      </p:pic>
      <p:sp>
        <p:nvSpPr>
          <p:cNvPr id="6" name="Obdĺžnik 5"/>
          <p:cNvSpPr/>
          <p:nvPr/>
        </p:nvSpPr>
        <p:spPr>
          <a:xfrm>
            <a:off x="539552" y="980728"/>
            <a:ext cx="4896544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</a:rPr>
              <a:t>= proces, pri ktorom sa vyvíja nová rastlina</a:t>
            </a:r>
          </a:p>
        </p:txBody>
      </p:sp>
      <p:sp>
        <p:nvSpPr>
          <p:cNvPr id="7" name="Obdĺžnik 6"/>
          <p:cNvSpPr/>
          <p:nvPr/>
        </p:nvSpPr>
        <p:spPr>
          <a:xfrm>
            <a:off x="1403648" y="1700808"/>
            <a:ext cx="5544616" cy="12241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dirty="0">
                <a:solidFill>
                  <a:schemeClr val="tx1"/>
                </a:solidFill>
              </a:rPr>
              <a:t>Čo ovplyvňuje klíčenie rastlín ???</a:t>
            </a:r>
          </a:p>
        </p:txBody>
      </p:sp>
      <p:sp>
        <p:nvSpPr>
          <p:cNvPr id="8" name="Šípka dolu 7"/>
          <p:cNvSpPr/>
          <p:nvPr/>
        </p:nvSpPr>
        <p:spPr>
          <a:xfrm>
            <a:off x="3347864" y="2924944"/>
            <a:ext cx="1512168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Zaoblený obdĺžnik 9"/>
          <p:cNvSpPr/>
          <p:nvPr/>
        </p:nvSpPr>
        <p:spPr>
          <a:xfrm>
            <a:off x="1907704" y="4365104"/>
            <a:ext cx="4320480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solidFill>
                  <a:schemeClr val="tx1"/>
                </a:solidFill>
              </a:rPr>
              <a:t>Voda, vzduch, teplo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Prečo je potrebná voda???</a:t>
            </a:r>
          </a:p>
        </p:txBody>
      </p:sp>
      <p:pic>
        <p:nvPicPr>
          <p:cNvPr id="4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7239000" cy="4051679"/>
          </a:xfrm>
        </p:spPr>
      </p:pic>
      <p:sp>
        <p:nvSpPr>
          <p:cNvPr id="5" name="BlokTextu 4"/>
          <p:cNvSpPr txBox="1"/>
          <p:nvPr/>
        </p:nvSpPr>
        <p:spPr>
          <a:xfrm>
            <a:off x="77094" y="1988840"/>
            <a:ext cx="9066906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/>
              <a:t>= napučanie semena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39000" cy="6263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Prečo je potrebný vzduch???</a:t>
            </a:r>
          </a:p>
        </p:txBody>
      </p:sp>
      <p:pic>
        <p:nvPicPr>
          <p:cNvPr id="5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196752"/>
            <a:ext cx="7239000" cy="4051679"/>
          </a:xfrm>
        </p:spPr>
      </p:pic>
      <p:sp>
        <p:nvSpPr>
          <p:cNvPr id="6" name="BlokTextu 5"/>
          <p:cNvSpPr txBox="1"/>
          <p:nvPr/>
        </p:nvSpPr>
        <p:spPr>
          <a:xfrm>
            <a:off x="77094" y="1988840"/>
            <a:ext cx="6680034" cy="11079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6600" dirty="0"/>
              <a:t>= kvôli kyslíku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teplota</a:t>
            </a:r>
          </a:p>
        </p:txBody>
      </p:sp>
      <p:pic>
        <p:nvPicPr>
          <p:cNvPr id="4" name="Zástupný symbol obsahu 3" descr="paraziticke%20a%20saprofyticke%20rastliny_html_20c7018b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94977" y="1196751"/>
            <a:ext cx="7373367" cy="5530025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539552" y="1916832"/>
            <a:ext cx="7362913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sz="4000" dirty="0"/>
              <a:t>Myslíte si, že semená všetkých </a:t>
            </a:r>
          </a:p>
          <a:p>
            <a:pPr algn="ctr"/>
            <a:r>
              <a:rPr lang="sk-SK" sz="4000" dirty="0"/>
              <a:t>Rastlín klíčia pri rovnakej </a:t>
            </a:r>
          </a:p>
          <a:p>
            <a:pPr algn="ctr"/>
            <a:r>
              <a:rPr lang="sk-SK" sz="4000" dirty="0"/>
              <a:t>Teplote???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Po procese:</a:t>
            </a:r>
          </a:p>
        </p:txBody>
      </p:sp>
      <p:pic>
        <p:nvPicPr>
          <p:cNvPr id="4" name="Zástupný symbol obsahu 3" descr="ODDELE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15816" y="3741588"/>
            <a:ext cx="4752528" cy="3116412"/>
          </a:xfrm>
        </p:spPr>
      </p:pic>
      <p:pic>
        <p:nvPicPr>
          <p:cNvPr id="5" name="Picture 4" descr="http://www.dna2life.com/sites/default/files/self%20pollination.jpg"/>
          <p:cNvPicPr>
            <a:picLocks noChangeAspect="1" noChangeArrowheads="1"/>
          </p:cNvPicPr>
          <p:nvPr/>
        </p:nvPicPr>
        <p:blipFill>
          <a:blip r:embed="rId3" cstate="print"/>
          <a:srcRect l="6547" t="16592" r="25897" b="12061"/>
          <a:stretch>
            <a:fillRect/>
          </a:stretch>
        </p:blipFill>
        <p:spPr bwMode="auto">
          <a:xfrm>
            <a:off x="0" y="1268760"/>
            <a:ext cx="4824536" cy="3096344"/>
          </a:xfrm>
          <a:prstGeom prst="rect">
            <a:avLst/>
          </a:prstGeom>
          <a:noFill/>
        </p:spPr>
      </p:pic>
      <p:sp>
        <p:nvSpPr>
          <p:cNvPr id="6" name="Ovál 5"/>
          <p:cNvSpPr/>
          <p:nvPr/>
        </p:nvSpPr>
        <p:spPr>
          <a:xfrm>
            <a:off x="5724128" y="1628800"/>
            <a:ext cx="864096" cy="2088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6012160" y="2924944"/>
            <a:ext cx="288032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>
            <a:off x="4644008" y="2636912"/>
            <a:ext cx="93610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307755_clanok_foto_8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3924300"/>
            <a:ext cx="3149600" cy="293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liciace_semienka_15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412776"/>
            <a:ext cx="4896544" cy="4733325"/>
          </a:xfrm>
        </p:spPr>
      </p:pic>
      <p:cxnSp>
        <p:nvCxnSpPr>
          <p:cNvPr id="6" name="Rovná spojovacia šípka 5"/>
          <p:cNvCxnSpPr/>
          <p:nvPr/>
        </p:nvCxnSpPr>
        <p:spPr>
          <a:xfrm rot="16200000" flipH="1">
            <a:off x="-198276" y="1971092"/>
            <a:ext cx="2376264" cy="19797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Obdĺžnik 6"/>
          <p:cNvSpPr/>
          <p:nvPr/>
        </p:nvSpPr>
        <p:spPr>
          <a:xfrm>
            <a:off x="251520" y="476672"/>
            <a:ext cx="30243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Klíčne listy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3563888" y="692696"/>
            <a:ext cx="388119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Sa po klíčení postupne zmenšujú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239000" cy="71095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/>
              <a:t>rastliny</a:t>
            </a:r>
          </a:p>
        </p:txBody>
      </p:sp>
      <p:sp>
        <p:nvSpPr>
          <p:cNvPr id="4" name="Šípka dolu 3"/>
          <p:cNvSpPr/>
          <p:nvPr/>
        </p:nvSpPr>
        <p:spPr>
          <a:xfrm>
            <a:off x="755576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Šípka dolu 4"/>
          <p:cNvSpPr/>
          <p:nvPr/>
        </p:nvSpPr>
        <p:spPr>
          <a:xfrm>
            <a:off x="5292080" y="980728"/>
            <a:ext cx="1224136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0" y="2348880"/>
            <a:ext cx="4374916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/>
              <a:t>jednokličnolistové</a:t>
            </a:r>
            <a:endParaRPr lang="sk-SK" sz="4000" dirty="0"/>
          </a:p>
        </p:txBody>
      </p:sp>
      <p:sp>
        <p:nvSpPr>
          <p:cNvPr id="7" name="BlokTextu 6"/>
          <p:cNvSpPr txBox="1"/>
          <p:nvPr/>
        </p:nvSpPr>
        <p:spPr>
          <a:xfrm>
            <a:off x="4139952" y="3068960"/>
            <a:ext cx="4065537" cy="7078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dirty="0" err="1"/>
              <a:t>dvojkličnolistové</a:t>
            </a:r>
            <a:endParaRPr lang="sk-SK" sz="4000" dirty="0"/>
          </a:p>
        </p:txBody>
      </p:sp>
      <p:pic>
        <p:nvPicPr>
          <p:cNvPr id="8" name="Obrázok 7" descr="ku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3140968"/>
            <a:ext cx="2857500" cy="2124075"/>
          </a:xfrm>
          <a:prstGeom prst="rect">
            <a:avLst/>
          </a:prstGeom>
        </p:spPr>
      </p:pic>
      <p:pic>
        <p:nvPicPr>
          <p:cNvPr id="9" name="Obrázok 8" descr="hrache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717032"/>
            <a:ext cx="3882008" cy="2911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http://www.youtube.com/watch?v=tVXRxibKDec</a:t>
            </a:r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kvet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476672"/>
            <a:ext cx="8390462" cy="5907683"/>
          </a:xfrm>
        </p:spPr>
      </p:pic>
      <p:sp>
        <p:nvSpPr>
          <p:cNvPr id="5" name="Ovál 4"/>
          <p:cNvSpPr/>
          <p:nvPr/>
        </p:nvSpPr>
        <p:spPr>
          <a:xfrm rot="1107196">
            <a:off x="3181086" y="2853253"/>
            <a:ext cx="1368152" cy="2808312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4572000" y="3789040"/>
            <a:ext cx="1152128" cy="7200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 descr="307755_clanok_foto_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2996952"/>
            <a:ext cx="2917678" cy="2717676"/>
          </a:xfrm>
          <a:prstGeom prst="rect">
            <a:avLst/>
          </a:prstGeom>
        </p:spPr>
      </p:pic>
      <p:cxnSp>
        <p:nvCxnSpPr>
          <p:cNvPr id="9" name="Rovná spojovacia šípka 8"/>
          <p:cNvCxnSpPr/>
          <p:nvPr/>
        </p:nvCxnSpPr>
        <p:spPr>
          <a:xfrm flipV="1">
            <a:off x="2123728" y="4581128"/>
            <a:ext cx="1512168" cy="1008112"/>
          </a:xfrm>
          <a:prstGeom prst="straightConnector1">
            <a:avLst/>
          </a:prstGeom>
          <a:ln w="635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Zástupný symbol obsahu 3" descr="ODDELE~1.JPG"/>
          <p:cNvPicPr>
            <a:picLocks noChangeAspect="1"/>
          </p:cNvPicPr>
          <p:nvPr/>
        </p:nvPicPr>
        <p:blipFill>
          <a:blip r:embed="rId4" cstate="print"/>
          <a:srcRect r="18599"/>
          <a:stretch>
            <a:fillRect/>
          </a:stretch>
        </p:blipFill>
        <p:spPr>
          <a:xfrm>
            <a:off x="0" y="4509120"/>
            <a:ext cx="2915816" cy="23488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39000" cy="62632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/>
              <a:t>Stavba semena:</a:t>
            </a:r>
          </a:p>
        </p:txBody>
      </p:sp>
      <p:pic>
        <p:nvPicPr>
          <p:cNvPr id="4" name="Zástupný symbol obsahu 3" descr="seme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95626"/>
            <a:ext cx="3384376" cy="5845742"/>
          </a:xfrm>
        </p:spPr>
      </p:pic>
      <p:sp>
        <p:nvSpPr>
          <p:cNvPr id="5" name="Šípka doľava 4"/>
          <p:cNvSpPr/>
          <p:nvPr/>
        </p:nvSpPr>
        <p:spPr>
          <a:xfrm>
            <a:off x="2987824" y="1268760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</a:rPr>
              <a:t>1.osemenie</a:t>
            </a:r>
          </a:p>
        </p:txBody>
      </p:sp>
      <p:sp>
        <p:nvSpPr>
          <p:cNvPr id="6" name="Šípka doľava 5"/>
          <p:cNvSpPr/>
          <p:nvPr/>
        </p:nvSpPr>
        <p:spPr>
          <a:xfrm>
            <a:off x="2699792" y="2564904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err="1">
                <a:solidFill>
                  <a:schemeClr val="tx1"/>
                </a:solidFill>
              </a:rPr>
              <a:t>endosperm</a:t>
            </a:r>
            <a:endParaRPr lang="sk-SK" sz="2000" b="1" dirty="0">
              <a:solidFill>
                <a:schemeClr val="tx1"/>
              </a:solidFill>
            </a:endParaRPr>
          </a:p>
        </p:txBody>
      </p:sp>
      <p:sp>
        <p:nvSpPr>
          <p:cNvPr id="7" name="Šípka doľava 6"/>
          <p:cNvSpPr/>
          <p:nvPr/>
        </p:nvSpPr>
        <p:spPr>
          <a:xfrm>
            <a:off x="2195736" y="3717032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</a:rPr>
              <a:t>Klíčne listy</a:t>
            </a:r>
          </a:p>
        </p:txBody>
      </p:sp>
      <p:sp>
        <p:nvSpPr>
          <p:cNvPr id="8" name="Šípka doľava 7"/>
          <p:cNvSpPr/>
          <p:nvPr/>
        </p:nvSpPr>
        <p:spPr>
          <a:xfrm>
            <a:off x="1979712" y="4797152"/>
            <a:ext cx="3888432" cy="864096"/>
          </a:xfrm>
          <a:prstGeom prst="lef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</a:rPr>
              <a:t>Zárodok </a:t>
            </a:r>
          </a:p>
        </p:txBody>
      </p:sp>
      <p:sp>
        <p:nvSpPr>
          <p:cNvPr id="9" name="Šípka doprava 8"/>
          <p:cNvSpPr/>
          <p:nvPr/>
        </p:nvSpPr>
        <p:spPr>
          <a:xfrm>
            <a:off x="0" y="1196752"/>
            <a:ext cx="1907704" cy="72008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Rastový vrchol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0" y="260648"/>
            <a:ext cx="35638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u="sng" dirty="0"/>
              <a:t>Úloha semena</a:t>
            </a:r>
            <a:r>
              <a:rPr lang="sk-SK" sz="3200" b="1" dirty="0"/>
              <a:t>:</a:t>
            </a:r>
          </a:p>
        </p:txBody>
      </p:sp>
      <p:sp>
        <p:nvSpPr>
          <p:cNvPr id="5" name="Obdĺžnik 4"/>
          <p:cNvSpPr/>
          <p:nvPr/>
        </p:nvSpPr>
        <p:spPr>
          <a:xfrm>
            <a:off x="4211960" y="260648"/>
            <a:ext cx="356388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u="sng" dirty="0"/>
              <a:t>Úloha plodu:</a:t>
            </a:r>
          </a:p>
        </p:txBody>
      </p:sp>
      <p:sp>
        <p:nvSpPr>
          <p:cNvPr id="6" name="Šípka dolu 5"/>
          <p:cNvSpPr/>
          <p:nvPr/>
        </p:nvSpPr>
        <p:spPr>
          <a:xfrm>
            <a:off x="1475656" y="1124744"/>
            <a:ext cx="792088" cy="108012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>
            <a:off x="5652120" y="1124744"/>
            <a:ext cx="792088" cy="1080120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Zástupný symbol obsahu 3" descr="kliceni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6880" r="20043"/>
          <a:stretch>
            <a:fillRect/>
          </a:stretch>
        </p:blipFill>
        <p:spPr>
          <a:xfrm>
            <a:off x="0" y="2276872"/>
            <a:ext cx="4463353" cy="3960440"/>
          </a:xfrm>
        </p:spPr>
      </p:pic>
      <p:sp>
        <p:nvSpPr>
          <p:cNvPr id="9" name="BlokTextu 8"/>
          <p:cNvSpPr txBox="1"/>
          <p:nvPr/>
        </p:nvSpPr>
        <p:spPr>
          <a:xfrm>
            <a:off x="0" y="2708920"/>
            <a:ext cx="4784451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Vytvorenie novej rastliny</a:t>
            </a:r>
          </a:p>
        </p:txBody>
      </p:sp>
      <p:pic>
        <p:nvPicPr>
          <p:cNvPr id="10" name="Obrázok 9" descr="cfc2fcaba9_45450925_o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7844" y="3140968"/>
            <a:ext cx="4656156" cy="3096344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4139952" y="3645024"/>
            <a:ext cx="4854214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200" dirty="0"/>
              <a:t>Miesto uloženia semien – </a:t>
            </a:r>
          </a:p>
          <a:p>
            <a:pPr algn="ctr"/>
            <a:r>
              <a:rPr lang="sk-SK" sz="3200" dirty="0"/>
              <a:t>výživa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31349F-A172-49DD-AE49-C174C00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74" y="260648"/>
            <a:ext cx="7239000" cy="626328"/>
          </a:xfrm>
          <a:solidFill>
            <a:schemeClr val="bg2"/>
          </a:solidFill>
        </p:spPr>
        <p:txBody>
          <a:bodyPr/>
          <a:lstStyle/>
          <a:p>
            <a:r>
              <a:rPr lang="sk-SK" dirty="0">
                <a:solidFill>
                  <a:srgbClr val="FF0000"/>
                </a:solidFill>
              </a:rPr>
              <a:t>PLOD: (_ _ U_T_S)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B1467E-2F25-4DE9-BD3B-3DED66A8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74" y="1005840"/>
            <a:ext cx="7239000" cy="484632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sk-SK" b="0" i="0" dirty="0">
                <a:solidFill>
                  <a:srgbClr val="212529"/>
                </a:solidFill>
                <a:effectLst/>
                <a:latin typeface="Muli"/>
              </a:rPr>
              <a:t> Plod sa vyvíja na </a:t>
            </a:r>
            <a:r>
              <a:rPr lang="sk-SK" b="1" i="0" dirty="0">
                <a:solidFill>
                  <a:srgbClr val="212529"/>
                </a:solidFill>
                <a:effectLst/>
                <a:latin typeface="Muli"/>
              </a:rPr>
              <a:t>nadzemných</a:t>
            </a:r>
            <a:r>
              <a:rPr lang="sk-SK" b="0" i="0" dirty="0">
                <a:solidFill>
                  <a:srgbClr val="212529"/>
                </a:solidFill>
                <a:effectLst/>
                <a:latin typeface="Muli"/>
              </a:rPr>
              <a:t> častiach rastlín, ale niektoré dozrievajú v </a:t>
            </a:r>
            <a:r>
              <a:rPr lang="sk-SK" b="1" i="0" dirty="0">
                <a:solidFill>
                  <a:srgbClr val="212529"/>
                </a:solidFill>
                <a:effectLst/>
                <a:latin typeface="Muli"/>
              </a:rPr>
              <a:t>zemi</a:t>
            </a:r>
            <a:r>
              <a:rPr lang="sk-SK" b="0" i="0" dirty="0">
                <a:solidFill>
                  <a:srgbClr val="212529"/>
                </a:solidFill>
                <a:effectLst/>
                <a:latin typeface="Muli"/>
              </a:rPr>
              <a:t>, napr. </a:t>
            </a:r>
            <a:endParaRPr lang="sk-S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0513AE-5D52-4259-8AED-C971EDB84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5"/>
            <a:ext cx="3672408" cy="49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0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B2A5E8-6122-4AFE-BD28-3BD6DDA7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698336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sk-SK" dirty="0"/>
              <a:t>Nahosemenné rastliny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7F43B4-A8D5-4640-ADDE-FED4F963D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Zobraziť zdrojový obrázok">
            <a:extLst>
              <a:ext uri="{FF2B5EF4-FFF2-40B4-BE49-F238E27FC236}">
                <a16:creationId xmlns:a16="http://schemas.microsoft.com/office/drawing/2014/main" id="{C25F34F9-3624-4019-85F0-7323355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28" y="1079964"/>
            <a:ext cx="7704048" cy="577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93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EAE8C-79C3-4E33-BD5B-EBA52D5F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626328"/>
          </a:xfr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sk-SK" dirty="0">
                <a:solidFill>
                  <a:schemeClr val="tx1"/>
                </a:solidFill>
              </a:rPr>
              <a:t>KRYTOSEMENNÉ RASTLINY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A5556F8-3440-40AD-8225-A1D5CB46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0787"/>
            <a:ext cx="7239000" cy="4846320"/>
          </a:xfrm>
        </p:spPr>
        <p:txBody>
          <a:bodyPr/>
          <a:lstStyle/>
          <a:p>
            <a:endParaRPr lang="sk-SK"/>
          </a:p>
        </p:txBody>
      </p:sp>
      <p:pic>
        <p:nvPicPr>
          <p:cNvPr id="4" name="Zástupný symbol obsahu 3" descr="kvet5.jpg">
            <a:extLst>
              <a:ext uri="{FF2B5EF4-FFF2-40B4-BE49-F238E27FC236}">
                <a16:creationId xmlns:a16="http://schemas.microsoft.com/office/drawing/2014/main" id="{D52C787A-8FCB-4D3B-A5FD-B4350EB7073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6179" y="881740"/>
            <a:ext cx="8390462" cy="590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39000" cy="55432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sk-SK" dirty="0"/>
              <a:t>Plod JE CHRÁNENÝ</a:t>
            </a:r>
          </a:p>
        </p:txBody>
      </p:sp>
      <p:pic>
        <p:nvPicPr>
          <p:cNvPr id="5" name="Zástupný symbol obsahu 4" descr="slivk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001" b="10386"/>
          <a:stretch>
            <a:fillRect/>
          </a:stretch>
        </p:blipFill>
        <p:spPr>
          <a:xfrm>
            <a:off x="1691680" y="1124744"/>
            <a:ext cx="4824536" cy="4248472"/>
          </a:xfrm>
        </p:spPr>
      </p:pic>
      <p:sp>
        <p:nvSpPr>
          <p:cNvPr id="6" name="Šípka doľava 5"/>
          <p:cNvSpPr/>
          <p:nvPr/>
        </p:nvSpPr>
        <p:spPr>
          <a:xfrm>
            <a:off x="6300192" y="3573016"/>
            <a:ext cx="2088232" cy="12241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8" name="Rovná spojovacia šípka 7"/>
          <p:cNvCxnSpPr/>
          <p:nvPr/>
        </p:nvCxnSpPr>
        <p:spPr>
          <a:xfrm rot="5400000">
            <a:off x="1043608" y="4221088"/>
            <a:ext cx="1656184" cy="1224136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5400092" y="4257092"/>
            <a:ext cx="1656184" cy="1152128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ál 11"/>
          <p:cNvSpPr/>
          <p:nvPr/>
        </p:nvSpPr>
        <p:spPr>
          <a:xfrm>
            <a:off x="251520" y="5661248"/>
            <a:ext cx="27363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/>
              <a:t>dužinaté</a:t>
            </a:r>
            <a:r>
              <a:rPr lang="sk-SK"/>
              <a:t> </a:t>
            </a:r>
            <a:endParaRPr lang="sk-SK" dirty="0"/>
          </a:p>
        </p:txBody>
      </p:sp>
      <p:sp>
        <p:nvSpPr>
          <p:cNvPr id="13" name="Ovál 12"/>
          <p:cNvSpPr/>
          <p:nvPr/>
        </p:nvSpPr>
        <p:spPr>
          <a:xfrm>
            <a:off x="5076056" y="5661248"/>
            <a:ext cx="2736304" cy="93610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Suché </a:t>
            </a:r>
            <a:r>
              <a:rPr lang="sk-SK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90</TotalTime>
  <Words>339</Words>
  <Application>Microsoft Office PowerPoint</Application>
  <PresentationFormat>Prezentácia na obrazovke (4:3)</PresentationFormat>
  <Paragraphs>55</Paragraphs>
  <Slides>22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22</vt:i4>
      </vt:variant>
    </vt:vector>
  </HeadingPairs>
  <TitlesOfParts>
    <vt:vector size="28" baseType="lpstr">
      <vt:lpstr>Muli</vt:lpstr>
      <vt:lpstr>Times New Roman</vt:lpstr>
      <vt:lpstr>Trebuchet MS</vt:lpstr>
      <vt:lpstr>Wingdings</vt:lpstr>
      <vt:lpstr>Wingdings 2</vt:lpstr>
      <vt:lpstr>Luxusný</vt:lpstr>
      <vt:lpstr>Semená a plody rastlín</vt:lpstr>
      <vt:lpstr>Po procese:</vt:lpstr>
      <vt:lpstr>Prezentácia programu PowerPoint</vt:lpstr>
      <vt:lpstr>Stavba semena:</vt:lpstr>
      <vt:lpstr>Prezentácia programu PowerPoint</vt:lpstr>
      <vt:lpstr>PLOD: (_ _ U_T_S)</vt:lpstr>
      <vt:lpstr>Nahosemenné rastliny</vt:lpstr>
      <vt:lpstr>KRYTOSEMENNÉ RASTLINY</vt:lpstr>
      <vt:lpstr>Plod JE CHRÁNENÝ</vt:lpstr>
      <vt:lpstr>Delenie plodov podľa oplodia:</vt:lpstr>
      <vt:lpstr>Prezentácia programu PowerPoint</vt:lpstr>
      <vt:lpstr>SÚPLODIE</vt:lpstr>
      <vt:lpstr>PLODSTVO</vt:lpstr>
      <vt:lpstr>V texte sa objavujú chybné informácie:</vt:lpstr>
      <vt:lpstr>Prezentácia programu PowerPoint</vt:lpstr>
      <vt:lpstr>Klíčenie:</vt:lpstr>
      <vt:lpstr>Prečo je potrebná voda???</vt:lpstr>
      <vt:lpstr>Prečo je potrebný vzduch???</vt:lpstr>
      <vt:lpstr>teplota</vt:lpstr>
      <vt:lpstr>Prezentácia programu PowerPoint</vt:lpstr>
      <vt:lpstr>rastliny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 RASTLÍN</dc:title>
  <dc:creator>PC</dc:creator>
  <cp:lastModifiedBy>sokolskaivana24@gmail.com</cp:lastModifiedBy>
  <cp:revision>84</cp:revision>
  <dcterms:created xsi:type="dcterms:W3CDTF">2014-10-11T02:32:35Z</dcterms:created>
  <dcterms:modified xsi:type="dcterms:W3CDTF">2021-11-07T10:11:51Z</dcterms:modified>
</cp:coreProperties>
</file>