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  <p:sldId id="274" r:id="rId12"/>
    <p:sldId id="264" r:id="rId13"/>
    <p:sldId id="273" r:id="rId14"/>
    <p:sldId id="265" r:id="rId15"/>
    <p:sldId id="280" r:id="rId16"/>
    <p:sldId id="270" r:id="rId17"/>
    <p:sldId id="278" r:id="rId18"/>
    <p:sldId id="261" r:id="rId19"/>
    <p:sldId id="279" r:id="rId20"/>
    <p:sldId id="272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7152B-8378-40FE-A52C-80F95B27B1E6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3FA1-B847-4867-AC7A-11A14B9F0E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410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23FA1-B847-4867-AC7A-11A14B9F0E2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465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3003EC-5037-4C02-899B-B469D211881C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16DABCA-82DC-4AF3-B99D-951C487E76A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malinovpart.edu.sk/matika/testy/6_trojuholnik.htm" TargetMode="External"/><Relationship Id="rId2" Type="http://schemas.openxmlformats.org/officeDocument/2006/relationships/hyperlink" Target="http://zsvinbarg.sk/Matika-www/cvicnetesty/opako9roc/trojuholni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todoc.com/trigonometria-rieenie-trojuholnkov-matej-ditte-20112012-3-a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Trojuholník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7304856" cy="1219200"/>
          </a:xfrm>
        </p:spPr>
        <p:txBody>
          <a:bodyPr/>
          <a:lstStyle/>
          <a:p>
            <a:pPr algn="r"/>
            <a:endParaRPr lang="sk-SK" dirty="0"/>
          </a:p>
          <a:p>
            <a:pPr algn="r"/>
            <a:r>
              <a:rPr lang="sk-SK" dirty="0"/>
              <a:t>  Rebeka Jančíková, 3.A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3924436" cy="339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7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Obvod a obsah trojuholníka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6854" y="177281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>
                <a:solidFill>
                  <a:schemeClr val="tx1"/>
                </a:solidFill>
              </a:rPr>
              <a:t>Výpočet obvodu trojuholníka:</a:t>
            </a:r>
          </a:p>
          <a:p>
            <a:endParaRPr lang="sk-SK" b="1" dirty="0">
              <a:solidFill>
                <a:schemeClr val="tx1"/>
              </a:solidFill>
            </a:endParaRPr>
          </a:p>
          <a:p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>
                <a:solidFill>
                  <a:schemeClr val="tx1"/>
                </a:solidFill>
              </a:rPr>
              <a:t>Výpočet obsahu trojuholníka:  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sk-SK" b="1" dirty="0" err="1">
                <a:solidFill>
                  <a:schemeClr val="tx1"/>
                </a:solidFill>
              </a:rPr>
              <a:t>Prav</a:t>
            </a:r>
            <a:r>
              <a:rPr lang="sk-SK" b="1" dirty="0">
                <a:solidFill>
                  <a:schemeClr val="tx1"/>
                </a:solidFill>
              </a:rPr>
              <a:t>. </a:t>
            </a:r>
            <a:r>
              <a:rPr lang="sk-SK" b="1" dirty="0" err="1">
                <a:solidFill>
                  <a:schemeClr val="tx1"/>
                </a:solidFill>
              </a:rPr>
              <a:t>troj</a:t>
            </a:r>
            <a:r>
              <a:rPr lang="sk-SK" b="1" dirty="0">
                <a:solidFill>
                  <a:schemeClr val="tx1"/>
                </a:solidFill>
              </a:rPr>
              <a:t>.: </a:t>
            </a:r>
          </a:p>
          <a:p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                                                                                      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                                                                     </a:t>
            </a:r>
            <a:r>
              <a:rPr lang="sk-SK" sz="1800" b="1" dirty="0">
                <a:solidFill>
                  <a:schemeClr val="tx1"/>
                </a:solidFill>
              </a:rPr>
              <a:t>a, b </a:t>
            </a:r>
            <a:r>
              <a:rPr lang="sk-SK" sz="1800" dirty="0">
                <a:solidFill>
                  <a:schemeClr val="tx1"/>
                </a:solidFill>
              </a:rPr>
              <a:t>– odvesny zvierajúce pravý uhol  </a:t>
            </a:r>
            <a:r>
              <a:rPr lang="sk-SK" b="1" dirty="0">
                <a:solidFill>
                  <a:schemeClr val="tx1"/>
                </a:solidFill>
              </a:rPr>
              <a:t>                                                               </a:t>
            </a:r>
          </a:p>
        </p:txBody>
      </p:sp>
      <p:pic>
        <p:nvPicPr>
          <p:cNvPr id="8195" name="Picture 3" descr="C:\Users\Rebeka\Desktop\obs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0472"/>
            <a:ext cx="3456384" cy="13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Rebeka\Desktop\obvo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16" y="2482591"/>
            <a:ext cx="3135446" cy="8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6DAFECD-EC55-45FE-8392-9E950CC94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72" y="4536577"/>
            <a:ext cx="1438337" cy="8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7200" b="1" dirty="0">
                <a:solidFill>
                  <a:schemeClr val="tx1"/>
                </a:solidFill>
              </a:rPr>
              <a:t>Pravouhlý trojuholník</a:t>
            </a:r>
          </a:p>
        </p:txBody>
      </p:sp>
    </p:spTree>
    <p:extLst>
      <p:ext uri="{BB962C8B-B14F-4D97-AF65-F5344CB8AC3E}">
        <p14:creationId xmlns:p14="http://schemas.microsoft.com/office/powerpoint/2010/main" val="1635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Pytagorova veta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>
                <a:solidFill>
                  <a:schemeClr val="tx1"/>
                </a:solidFill>
              </a:rPr>
              <a:t>V pravouhlom trojuholníku ABC, v ktorom pravý uhol je pri vrchole C, platí: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14" y="2780928"/>
            <a:ext cx="405045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1823373" cy="26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Tálesova veta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>
                <a:solidFill>
                  <a:schemeClr val="tx1"/>
                </a:solidFill>
              </a:rPr>
              <a:t>TV hovorí, že ak A, B, C sú body na kružnici, kde AC je priemer kružnice, potom uhol ABC je pravý uhol. </a:t>
            </a:r>
          </a:p>
          <a:p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4968552" cy="419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31" y="4905246"/>
            <a:ext cx="2084065" cy="41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1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Euklidova veta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A) EV o výške: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Obsah štvorca zostrojeného nad výškou pravouhlého trojuholníka sa rovná obsahu obdĺžnika zostrojeného z oboch úsekov prepony.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      </a:t>
            </a:r>
          </a:p>
        </p:txBody>
      </p:sp>
      <p:pic>
        <p:nvPicPr>
          <p:cNvPr id="3075" name="Picture 3" descr="C:\Users\Rebeka\Desktop\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068166" cy="150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D68374-50C1-4EDF-8557-D22450EC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B) EV o odvesne: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Obsah štvorca zostrojeného nad odvesnou pravouhlého trojuholníka sa rovná obsahu obdĺžnika zostrojeného z prepony a priľahlého úseku.</a:t>
            </a:r>
          </a:p>
          <a:p>
            <a:endParaRPr lang="sk-SK" dirty="0"/>
          </a:p>
        </p:txBody>
      </p:sp>
      <p:pic>
        <p:nvPicPr>
          <p:cNvPr id="4" name="Picture 4" descr="C:\Users\Rebeka\Desktop\EV2.png">
            <a:extLst>
              <a:ext uri="{FF2B5EF4-FFF2-40B4-BE49-F238E27FC236}">
                <a16:creationId xmlns:a16="http://schemas.microsoft.com/office/drawing/2014/main" id="{EA86136B-12E8-46C0-8250-EBC406DE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55" y="3861048"/>
            <a:ext cx="2985889" cy="15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Goniometrické funkcie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Sínus uhla          Kotangens uhla         Tangens uhla</a:t>
            </a: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Kosínus uhla </a:t>
            </a: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                                        </a:t>
            </a:r>
            <a:r>
              <a:rPr lang="sk-SK" dirty="0">
                <a:solidFill>
                  <a:schemeClr val="tx1"/>
                </a:solidFill>
              </a:rPr>
              <a:t>*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9220" name="Picture 4" descr="C:\Users\Rebeka\Desktop\s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9" y="2175743"/>
            <a:ext cx="1443038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Rebeka\Desktop\t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59881"/>
            <a:ext cx="21478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Rebeka\Desktop\cot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98303"/>
            <a:ext cx="2408238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Rebeka\Desktop\c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64" y="4171590"/>
            <a:ext cx="1367632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Rebeka\Desktop\vysvetleni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67" y="4171590"/>
            <a:ext cx="3103562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Sínusová a kosínusová veta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1.Sínusová veta:</a:t>
            </a:r>
          </a:p>
          <a:p>
            <a:pPr marL="457200" indent="-457200">
              <a:buAutoNum type="arabicPeriod"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2.Kosínusová veta:</a:t>
            </a:r>
          </a:p>
          <a:p>
            <a:endParaRPr lang="sk-SK" dirty="0"/>
          </a:p>
        </p:txBody>
      </p:sp>
      <p:pic>
        <p:nvPicPr>
          <p:cNvPr id="18437" name="Picture 5" descr="C:\Users\Rebeka\Desktop\K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05" y="4064405"/>
            <a:ext cx="32480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E630E8D-DB89-4B3A-AEB6-A49BD414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44" y="1682747"/>
            <a:ext cx="3168352" cy="1746253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BC3D24A-4BE6-47CD-95EE-291513166B20}"/>
              </a:ext>
            </a:extLst>
          </p:cNvPr>
          <p:cNvSpPr txBox="1"/>
          <p:nvPr/>
        </p:nvSpPr>
        <p:spPr>
          <a:xfrm>
            <a:off x="382714" y="581398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všeobecný trojuholník ( nie pravouhlý!)</a:t>
            </a:r>
          </a:p>
        </p:txBody>
      </p:sp>
    </p:spTree>
    <p:extLst>
      <p:ext uri="{BB962C8B-B14F-4D97-AF65-F5344CB8AC3E}">
        <p14:creationId xmlns:p14="http://schemas.microsoft.com/office/powerpoint/2010/main" val="4063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sk-SK" dirty="0"/>
              <a:t>Kružnica a trojuholník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844824"/>
            <a:ext cx="8928992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Kružnica opísaná trojuholníku: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- je taká kružnica, ktorej stred S je priesečníkom osí jednotlivých strán trojuholníka. Polomer kružnice r je vzdialenosť stredu kružnice (priesečníka osí strán) od ľubovoľného vrcholu trojuholníka</a:t>
            </a:r>
          </a:p>
          <a:p>
            <a:pPr marL="0" indent="0">
              <a:buNone/>
            </a:pPr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A888171-39E9-4311-BCCF-0627A47B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861048"/>
            <a:ext cx="2879517" cy="24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821DF4-536F-48D8-A864-D04E802E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Kružnica vpísaná do trojuholníku: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- je taká kružnica, ktorej stred O je priesečníkov osí vnútorných uhlov trojuholníka. Polomer kružnice r je dĺžka kolmice zostrojenej zo stredu kružnice (priesečníka osí vnútorných uhlov) na ľubovoľnú stranu trojuholníka. </a:t>
            </a:r>
            <a:endParaRPr lang="sk-SK" b="1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3C5AC350-078A-495A-8766-AD28BC0C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77072"/>
            <a:ext cx="2975106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1.</a:t>
            </a:r>
            <a:r>
              <a:rPr lang="sk-SK" dirty="0">
                <a:solidFill>
                  <a:schemeClr val="tx1"/>
                </a:solidFill>
              </a:rPr>
              <a:t>Definícia + pojmy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2.</a:t>
            </a:r>
            <a:r>
              <a:rPr lang="sk-SK" dirty="0">
                <a:solidFill>
                  <a:schemeClr val="tx1"/>
                </a:solidFill>
              </a:rPr>
              <a:t>Delenie trojuholníkov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3.</a:t>
            </a:r>
            <a:r>
              <a:rPr lang="sk-SK" dirty="0">
                <a:solidFill>
                  <a:schemeClr val="tx1"/>
                </a:solidFill>
              </a:rPr>
              <a:t>Významné prvky trojuholníka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4.</a:t>
            </a:r>
            <a:r>
              <a:rPr lang="sk-SK" dirty="0">
                <a:solidFill>
                  <a:schemeClr val="tx1"/>
                </a:solidFill>
              </a:rPr>
              <a:t>Obvod a obsah trojuholníka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5.</a:t>
            </a:r>
            <a:r>
              <a:rPr lang="sk-SK" dirty="0">
                <a:solidFill>
                  <a:schemeClr val="tx1"/>
                </a:solidFill>
              </a:rPr>
              <a:t>Pravouhlý trojuholník: Pytagorova veta, Tálesova veta, Euklidova veta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6.</a:t>
            </a:r>
            <a:r>
              <a:rPr lang="sk-SK" dirty="0">
                <a:solidFill>
                  <a:schemeClr val="tx1"/>
                </a:solidFill>
              </a:rPr>
              <a:t>Goniometrické funkcie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7.</a:t>
            </a:r>
            <a:r>
              <a:rPr lang="sk-SK" dirty="0">
                <a:solidFill>
                  <a:schemeClr val="tx1"/>
                </a:solidFill>
              </a:rPr>
              <a:t>Sínusová a kosínusová veta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8.</a:t>
            </a:r>
            <a:r>
              <a:rPr lang="sk-SK" dirty="0">
                <a:solidFill>
                  <a:schemeClr val="tx1"/>
                </a:solidFill>
              </a:rPr>
              <a:t>Kružnica a trojuholník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9.</a:t>
            </a:r>
            <a:r>
              <a:rPr lang="sk-SK" dirty="0">
                <a:solidFill>
                  <a:schemeClr val="tx1"/>
                </a:solidFill>
              </a:rPr>
              <a:t>Test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10.</a:t>
            </a:r>
            <a:r>
              <a:rPr lang="sk-SK" dirty="0">
                <a:solidFill>
                  <a:schemeClr val="tx1"/>
                </a:solidFill>
              </a:rPr>
              <a:t>Príklady 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11.</a:t>
            </a:r>
            <a:r>
              <a:rPr lang="sk-SK" dirty="0">
                <a:solidFill>
                  <a:schemeClr val="tx1"/>
                </a:solidFill>
              </a:rPr>
              <a:t>Zdroje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81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250" y="167348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1600" b="1" dirty="0">
                <a:solidFill>
                  <a:schemeClr val="tx1"/>
                </a:solidFill>
              </a:rPr>
              <a:t>1) Trojuholník, ktorého dva vnútorné uhly sú 25° a 65° sa nazýva:  (</a:t>
            </a:r>
            <a:r>
              <a:rPr lang="sk-SK" sz="1600" b="1" dirty="0" err="1">
                <a:solidFill>
                  <a:schemeClr val="tx1"/>
                </a:solidFill>
              </a:rPr>
              <a:t>prav</a:t>
            </a:r>
            <a:r>
              <a:rPr lang="sk-SK" sz="1600" b="1" dirty="0">
                <a:solidFill>
                  <a:schemeClr val="tx1"/>
                </a:solidFill>
              </a:rPr>
              <a:t>.)</a:t>
            </a:r>
          </a:p>
          <a:p>
            <a:r>
              <a:rPr lang="sk-SK" sz="1600" dirty="0">
                <a:solidFill>
                  <a:schemeClr val="tx1"/>
                </a:solidFill>
              </a:rPr>
              <a:t> Pravouhlý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Rovnostranný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Rovnoramenný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Ostrouhlý</a:t>
            </a:r>
          </a:p>
          <a:p>
            <a:pPr marL="0" indent="0">
              <a:buNone/>
            </a:pPr>
            <a:r>
              <a:rPr lang="sk-SK" sz="1600" b="1" dirty="0">
                <a:solidFill>
                  <a:schemeClr val="tx1"/>
                </a:solidFill>
              </a:rPr>
              <a:t>2) Koľko výšok v pravouhlom trojuholníku leží vnútri v trojuholníku?(Tri)</a:t>
            </a:r>
          </a:p>
          <a:p>
            <a:r>
              <a:rPr lang="sk-SK" sz="1600" dirty="0">
                <a:solidFill>
                  <a:schemeClr val="tx1"/>
                </a:solidFill>
              </a:rPr>
              <a:t>Ani jedna</a:t>
            </a:r>
          </a:p>
          <a:p>
            <a:r>
              <a:rPr lang="sk-SK" sz="1600" dirty="0">
                <a:solidFill>
                  <a:schemeClr val="tx1"/>
                </a:solidFill>
              </a:rPr>
              <a:t>Dve</a:t>
            </a:r>
          </a:p>
          <a:p>
            <a:r>
              <a:rPr lang="sk-SK" sz="1600" dirty="0">
                <a:solidFill>
                  <a:schemeClr val="tx1"/>
                </a:solidFill>
              </a:rPr>
              <a:t>Tri</a:t>
            </a:r>
          </a:p>
          <a:p>
            <a:r>
              <a:rPr lang="sk-SK" sz="1600" dirty="0">
                <a:solidFill>
                  <a:schemeClr val="tx1"/>
                </a:solidFill>
              </a:rPr>
              <a:t>Šesť</a:t>
            </a:r>
          </a:p>
          <a:p>
            <a:pPr marL="0" indent="0">
              <a:buNone/>
            </a:pPr>
            <a:r>
              <a:rPr lang="sk-SK" sz="1600" b="1" dirty="0">
                <a:solidFill>
                  <a:schemeClr val="tx1"/>
                </a:solidFill>
              </a:rPr>
              <a:t>3) Uhol pri hlavnom vrchole rovnoramenného trojuholníka má 80°. Koľko stupňov má uhol pri základni? (50)</a:t>
            </a:r>
          </a:p>
          <a:p>
            <a:r>
              <a:rPr lang="sk-SK" sz="1600" dirty="0">
                <a:solidFill>
                  <a:schemeClr val="tx1"/>
                </a:solidFill>
              </a:rPr>
              <a:t>50</a:t>
            </a:r>
          </a:p>
          <a:p>
            <a:r>
              <a:rPr lang="sk-SK" sz="1600" dirty="0">
                <a:solidFill>
                  <a:schemeClr val="tx1"/>
                </a:solidFill>
              </a:rPr>
              <a:t>100</a:t>
            </a:r>
          </a:p>
          <a:p>
            <a:r>
              <a:rPr lang="sk-SK" sz="1600" dirty="0">
                <a:solidFill>
                  <a:schemeClr val="tx1"/>
                </a:solidFill>
              </a:rPr>
              <a:t>130</a:t>
            </a:r>
          </a:p>
          <a:p>
            <a:r>
              <a:rPr lang="sk-SK" sz="1600" dirty="0">
                <a:solidFill>
                  <a:schemeClr val="tx1"/>
                </a:solidFill>
              </a:rPr>
              <a:t>Nedá sa určiť</a:t>
            </a:r>
          </a:p>
          <a:p>
            <a:endParaRPr lang="sk-SK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84" y="814775"/>
            <a:ext cx="1427216" cy="18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b="1" dirty="0">
                <a:solidFill>
                  <a:schemeClr val="tx1"/>
                </a:solidFill>
              </a:rPr>
              <a:t>1) </a:t>
            </a:r>
            <a:r>
              <a:rPr lang="sk-SK" sz="1800" dirty="0">
                <a:solidFill>
                  <a:schemeClr val="tx1"/>
                </a:solidFill>
              </a:rPr>
              <a:t>Obvod rovnostranného trojuholníka je 1,8 m. Aká dlhá je jeho strana?( uveď v dm)  </a:t>
            </a:r>
            <a:r>
              <a:rPr lang="sk-SK" sz="1800" b="1" dirty="0">
                <a:solidFill>
                  <a:schemeClr val="tx1"/>
                </a:solidFill>
              </a:rPr>
              <a:t>(6dm)</a:t>
            </a:r>
          </a:p>
          <a:p>
            <a:pPr marL="0" indent="0">
              <a:buNone/>
            </a:pPr>
            <a:r>
              <a:rPr lang="sk-SK" sz="1800" b="1" dirty="0">
                <a:solidFill>
                  <a:schemeClr val="tx1"/>
                </a:solidFill>
              </a:rPr>
              <a:t>2)</a:t>
            </a:r>
            <a:r>
              <a:rPr lang="sk-SK" sz="1800" dirty="0">
                <a:solidFill>
                  <a:schemeClr val="tx1"/>
                </a:solidFill>
              </a:rPr>
              <a:t> Obvod rovnoramenného trojuholníka so základňou 5 dm je 1,7 m. Aké dlhé je jeho rameno? </a:t>
            </a:r>
            <a:r>
              <a:rPr lang="sk-SK" sz="1800" b="1" dirty="0">
                <a:solidFill>
                  <a:schemeClr val="tx1"/>
                </a:solidFill>
              </a:rPr>
              <a:t>(0,6m)</a:t>
            </a:r>
          </a:p>
          <a:p>
            <a:pPr marL="0" indent="0">
              <a:buNone/>
            </a:pPr>
            <a:r>
              <a:rPr lang="sk-SK" sz="1800" b="1" dirty="0">
                <a:solidFill>
                  <a:schemeClr val="tx1"/>
                </a:solidFill>
              </a:rPr>
              <a:t>3) </a:t>
            </a:r>
            <a:r>
              <a:rPr lang="sk-SK" sz="1800" dirty="0">
                <a:solidFill>
                  <a:schemeClr val="tx1"/>
                </a:solidFill>
              </a:rPr>
              <a:t>Dva vonkajšie uhly majú spolu 220°. Koľko stupňov má tretí vonkajší uhol? </a:t>
            </a:r>
            <a:r>
              <a:rPr lang="sk-SK" sz="1800" b="1" dirty="0">
                <a:solidFill>
                  <a:schemeClr val="tx1"/>
                </a:solidFill>
              </a:rPr>
              <a:t>(140°)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6" y="4005064"/>
            <a:ext cx="1944210" cy="180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http://zsvinbarg.sk/Matika-www/cvicnetesty/opako9roc/trojuholnik.pdf</a:t>
            </a:r>
            <a:endParaRPr lang="sk-SK" dirty="0"/>
          </a:p>
          <a:p>
            <a:r>
              <a:rPr lang="sk-SK" dirty="0">
                <a:hlinkClick r:id="rId3"/>
              </a:rPr>
              <a:t>http://www.zsmalinovpart.edu.sk/matika/testy/6_trojuholnik.htm</a:t>
            </a:r>
            <a:endParaRPr lang="sk-SK" dirty="0"/>
          </a:p>
          <a:p>
            <a:r>
              <a:rPr lang="sk-SK" dirty="0">
                <a:hlinkClick r:id="rId4"/>
              </a:rPr>
              <a:t>https://slidetodoc.com/trigonometria-rieenie-trojuholnkov-matej-ditte-20112012-3-a/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3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200" b="1" dirty="0">
                <a:solidFill>
                  <a:schemeClr val="tx1"/>
                </a:solidFill>
              </a:rPr>
              <a:t>Ďakujem za pozornosť! </a:t>
            </a:r>
            <a:r>
              <a:rPr lang="sk-SK" sz="3200" b="1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sk-SK" sz="3200" b="1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0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chemeClr val="tx1"/>
                </a:solidFill>
              </a:rPr>
              <a:t>je rovinný geometrický útvar</a:t>
            </a:r>
          </a:p>
          <a:p>
            <a:pPr algn="just"/>
            <a:r>
              <a:rPr lang="sk-SK" dirty="0">
                <a:solidFill>
                  <a:schemeClr val="tx1"/>
                </a:solidFill>
              </a:rPr>
              <a:t>prienik troch polovín </a:t>
            </a:r>
          </a:p>
          <a:p>
            <a:pPr algn="just"/>
            <a:r>
              <a:rPr lang="sk-SK" dirty="0">
                <a:solidFill>
                  <a:schemeClr val="tx1"/>
                </a:solidFill>
              </a:rPr>
              <a:t>3 </a:t>
            </a:r>
            <a:r>
              <a:rPr lang="sk-SK" b="1" dirty="0">
                <a:solidFill>
                  <a:schemeClr val="tx1"/>
                </a:solidFill>
              </a:rPr>
              <a:t>vrcholy </a:t>
            </a:r>
            <a:r>
              <a:rPr lang="sk-SK" dirty="0">
                <a:solidFill>
                  <a:schemeClr val="tx1"/>
                </a:solidFill>
              </a:rPr>
              <a:t>(napr. A,B,C)</a:t>
            </a:r>
          </a:p>
          <a:p>
            <a:pPr algn="just"/>
            <a:r>
              <a:rPr lang="sk-SK" dirty="0">
                <a:solidFill>
                  <a:schemeClr val="tx1"/>
                </a:solidFill>
              </a:rPr>
              <a:t>3 vnútorné </a:t>
            </a:r>
            <a:r>
              <a:rPr lang="sk-SK" b="1" dirty="0">
                <a:solidFill>
                  <a:schemeClr val="tx1"/>
                </a:solidFill>
              </a:rPr>
              <a:t>uhly </a:t>
            </a:r>
            <a:r>
              <a:rPr lang="sk-SK" dirty="0">
                <a:solidFill>
                  <a:schemeClr val="tx1"/>
                </a:solidFill>
              </a:rPr>
              <a:t>(napr. 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sk-SK" dirty="0">
                <a:solidFill>
                  <a:schemeClr val="tx1"/>
                </a:solidFill>
              </a:rPr>
              <a:t>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sk-SK" dirty="0">
                <a:solidFill>
                  <a:schemeClr val="tx1"/>
                </a:solidFill>
              </a:rPr>
              <a:t>,</a:t>
            </a:r>
            <a:r>
              <a:rPr lang="el-GR" dirty="0">
                <a:solidFill>
                  <a:schemeClr val="tx1"/>
                </a:solidFill>
              </a:rPr>
              <a:t> γ</a:t>
            </a:r>
            <a:r>
              <a:rPr lang="sk-SK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sk-SK" dirty="0">
                <a:solidFill>
                  <a:schemeClr val="tx1"/>
                </a:solidFill>
              </a:rPr>
              <a:t>3 </a:t>
            </a:r>
            <a:r>
              <a:rPr lang="sk-SK" b="1" dirty="0">
                <a:solidFill>
                  <a:schemeClr val="tx1"/>
                </a:solidFill>
              </a:rPr>
              <a:t>strany </a:t>
            </a:r>
            <a:r>
              <a:rPr lang="sk-SK" dirty="0">
                <a:solidFill>
                  <a:schemeClr val="tx1"/>
                </a:solidFill>
              </a:rPr>
              <a:t>(napr. a, b ,c)</a:t>
            </a:r>
          </a:p>
          <a:p>
            <a:pPr algn="just"/>
            <a:r>
              <a:rPr lang="sk-SK" dirty="0">
                <a:solidFill>
                  <a:schemeClr val="tx1"/>
                </a:solidFill>
              </a:rPr>
              <a:t>súčet vnútorných uhlov trojuholníka je </a:t>
            </a:r>
            <a:r>
              <a:rPr lang="sk-SK" b="1" dirty="0">
                <a:solidFill>
                  <a:schemeClr val="tx1"/>
                </a:solidFill>
              </a:rPr>
              <a:t>180° </a:t>
            </a:r>
          </a:p>
          <a:p>
            <a:pPr marL="0" indent="0" algn="just">
              <a:buNone/>
            </a:pPr>
            <a:r>
              <a:rPr lang="sk-SK" b="1" dirty="0">
                <a:solidFill>
                  <a:schemeClr val="tx1"/>
                </a:solidFill>
              </a:rPr>
              <a:t>                                   </a:t>
            </a:r>
            <a:r>
              <a:rPr lang="el-GR" dirty="0">
                <a:solidFill>
                  <a:schemeClr val="tx1"/>
                </a:solidFill>
              </a:rPr>
              <a:t>(α + β + γ = 180°) </a:t>
            </a: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4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b="1" dirty="0"/>
          </a:p>
          <a:p>
            <a:r>
              <a:rPr lang="sk-SK" sz="2000" b="1" dirty="0">
                <a:solidFill>
                  <a:schemeClr val="tx1"/>
                </a:solidFill>
              </a:rPr>
              <a:t>Vrcholy trojuholníka </a:t>
            </a:r>
            <a:r>
              <a:rPr lang="sk-SK" sz="1800" dirty="0">
                <a:solidFill>
                  <a:schemeClr val="tx1"/>
                </a:solidFill>
              </a:rPr>
              <a:t>sú každé tri body neležiace na jednej priamke, určujúce trojuholník.</a:t>
            </a:r>
          </a:p>
          <a:p>
            <a:r>
              <a:rPr lang="sk-SK" sz="2000" b="1" dirty="0">
                <a:solidFill>
                  <a:schemeClr val="tx1"/>
                </a:solidFill>
              </a:rPr>
              <a:t>Strany trojuholníka </a:t>
            </a:r>
            <a:r>
              <a:rPr lang="sk-SK" sz="1800" dirty="0">
                <a:solidFill>
                  <a:schemeClr val="tx1"/>
                </a:solidFill>
              </a:rPr>
              <a:t>sú úsečky, ktoré dané vrcholy trojuholníka spájajú.</a:t>
            </a:r>
          </a:p>
          <a:p>
            <a:r>
              <a:rPr lang="sk-SK" sz="2000" b="1" dirty="0">
                <a:solidFill>
                  <a:schemeClr val="tx1"/>
                </a:solidFill>
              </a:rPr>
              <a:t>Vnútorné uhly trojuholníka</a:t>
            </a:r>
            <a:r>
              <a:rPr lang="sk-SK" b="1" dirty="0">
                <a:solidFill>
                  <a:schemeClr val="tx1"/>
                </a:solidFill>
              </a:rPr>
              <a:t> </a:t>
            </a:r>
            <a:r>
              <a:rPr lang="sk-SK" sz="1800" dirty="0">
                <a:solidFill>
                  <a:schemeClr val="tx1"/>
                </a:solidFill>
              </a:rPr>
              <a:t>sú uhly, ktorých vrcholy sú vrcholmi trojuholníka a v ktorých ramenách ležia dve strany trojuholníka.</a:t>
            </a:r>
            <a:endParaRPr lang="sk-SK" sz="1800" b="1" dirty="0">
              <a:solidFill>
                <a:schemeClr val="tx1"/>
              </a:solidFill>
            </a:endParaRPr>
          </a:p>
          <a:p>
            <a:r>
              <a:rPr lang="sk-SK" sz="2000" b="1" dirty="0">
                <a:solidFill>
                  <a:schemeClr val="tx1"/>
                </a:solidFill>
              </a:rPr>
              <a:t>Vonkajšie uhly trojuholníka </a:t>
            </a:r>
            <a:r>
              <a:rPr lang="sk-SK" sz="1800" dirty="0">
                <a:solidFill>
                  <a:schemeClr val="tx1"/>
                </a:solidFill>
              </a:rPr>
              <a:t>sú susednými uhlami vnútorných uhlov. Každý trojuholník má 6 vonkajších uhlov. Vonkajší a vnútorný uhol pri tom istom vrchole vytvárajú spolu priamy uhol (ich súčet je 180°).</a:t>
            </a:r>
          </a:p>
          <a:p>
            <a:r>
              <a:rPr lang="sk-SK" sz="2000" b="1" dirty="0">
                <a:solidFill>
                  <a:schemeClr val="tx1"/>
                </a:solidFill>
              </a:rPr>
              <a:t>Trojuholníková nerovnosť </a:t>
            </a:r>
            <a:r>
              <a:rPr lang="sk-SK" sz="1800" dirty="0">
                <a:solidFill>
                  <a:schemeClr val="tx1"/>
                </a:solidFill>
              </a:rPr>
              <a:t>umožňuje zistiť, či sa dá trojuholník zostrojiť</a:t>
            </a:r>
          </a:p>
          <a:p>
            <a:endParaRPr lang="sk-SK" dirty="0"/>
          </a:p>
        </p:txBody>
      </p:sp>
      <p:pic>
        <p:nvPicPr>
          <p:cNvPr id="12290" name="Picture 2" descr="C:\Users\Rebeka\Desktop\Trojuholnikova nerovnos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73216"/>
            <a:ext cx="14192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67544" y="620687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Pojmy</a:t>
            </a:r>
            <a:r>
              <a:rPr lang="sk-S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7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trojuholníkov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6437312"/>
          </a:xfrm>
        </p:spPr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1. podľa veľkosti strán: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a) rovnostranný </a:t>
            </a:r>
            <a:r>
              <a:rPr lang="sk-SK" sz="2000" dirty="0">
                <a:solidFill>
                  <a:schemeClr val="tx1"/>
                </a:solidFill>
              </a:rPr>
              <a:t>– </a:t>
            </a:r>
            <a:r>
              <a:rPr lang="sk-SK" sz="1800" dirty="0">
                <a:solidFill>
                  <a:schemeClr val="tx1"/>
                </a:solidFill>
              </a:rPr>
              <a:t>má všetky tri strany rovnaké a = b = c                                    - používame pri konštrukcii šesťuholníka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b) rovnoramenný </a:t>
            </a:r>
            <a:r>
              <a:rPr lang="sk-SK" sz="2000" dirty="0">
                <a:solidFill>
                  <a:schemeClr val="tx1"/>
                </a:solidFill>
              </a:rPr>
              <a:t>– </a:t>
            </a:r>
            <a:r>
              <a:rPr lang="sk-SK" sz="1800" dirty="0">
                <a:solidFill>
                  <a:schemeClr val="tx1"/>
                </a:solidFill>
              </a:rPr>
              <a:t>dva strany rovnaké – </a:t>
            </a:r>
            <a:r>
              <a:rPr lang="sk-SK" sz="1800" b="1" dirty="0">
                <a:solidFill>
                  <a:schemeClr val="tx1"/>
                </a:solidFill>
              </a:rPr>
              <a:t>ramená</a:t>
            </a:r>
            <a:r>
              <a:rPr lang="sk-SK" sz="1800" dirty="0">
                <a:solidFill>
                  <a:schemeClr val="tx1"/>
                </a:solidFill>
              </a:rPr>
              <a:t>, tretia rôzna - </a:t>
            </a:r>
            <a:r>
              <a:rPr lang="sk-SK" sz="1800" b="1" dirty="0">
                <a:solidFill>
                  <a:schemeClr val="tx1"/>
                </a:solidFill>
              </a:rPr>
              <a:t>základňa </a:t>
            </a:r>
            <a:r>
              <a:rPr lang="sk-SK" sz="1800" dirty="0">
                <a:solidFill>
                  <a:schemeClr val="tx1"/>
                </a:solidFill>
              </a:rPr>
              <a:t>b = c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- využívame pri konštrukcii osemuholníka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c) rôznostranný </a:t>
            </a:r>
            <a:r>
              <a:rPr lang="sk-SK" sz="2000" dirty="0">
                <a:solidFill>
                  <a:schemeClr val="tx1"/>
                </a:solidFill>
              </a:rPr>
              <a:t>– </a:t>
            </a:r>
            <a:r>
              <a:rPr lang="sk-SK" sz="1800" dirty="0">
                <a:solidFill>
                  <a:schemeClr val="tx1"/>
                </a:solidFill>
              </a:rPr>
              <a:t>všetky strany rôzne *(musí platiť trojuholníková nerovnosť) </a:t>
            </a:r>
          </a:p>
        </p:txBody>
      </p:sp>
      <p:pic>
        <p:nvPicPr>
          <p:cNvPr id="10243" name="Picture 3" descr="C:\Users\Rebeka\Desktop\deleni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62960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1764" y="1484784"/>
            <a:ext cx="8820472" cy="6021288"/>
          </a:xfrm>
        </p:spPr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2. podľa veľkosti uhlov :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a) pravouhlý </a:t>
            </a:r>
            <a:r>
              <a:rPr lang="sk-SK" sz="2000" dirty="0">
                <a:solidFill>
                  <a:schemeClr val="tx1"/>
                </a:solidFill>
              </a:rPr>
              <a:t>– jeden uhol pravý (90°, najčastejšie pri vrchole C) a dva uhly ostré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b) tupouhlý</a:t>
            </a:r>
            <a:r>
              <a:rPr lang="sk-SK" sz="2000" dirty="0">
                <a:solidFill>
                  <a:schemeClr val="tx1"/>
                </a:solidFill>
              </a:rPr>
              <a:t> – má jeden uhol tupý (väčší ako 90° a menší ako 180°) a dva ostré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c) ostrouhlý</a:t>
            </a:r>
            <a:r>
              <a:rPr lang="sk-SK" sz="2000" dirty="0">
                <a:solidFill>
                  <a:schemeClr val="tx1"/>
                </a:solidFill>
              </a:rPr>
              <a:t> – </a:t>
            </a:r>
            <a:r>
              <a:rPr lang="sk-SK" sz="1800" dirty="0">
                <a:solidFill>
                  <a:schemeClr val="tx1"/>
                </a:solidFill>
              </a:rPr>
              <a:t>má všetky tri uhly ostré (menšie ako 90°)</a:t>
            </a:r>
          </a:p>
          <a:p>
            <a:pPr marL="0" indent="0">
              <a:buNone/>
            </a:pPr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11267" name="Picture 3" descr="C:\Users\Rebeka\Desktop\delenie2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626363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6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Významné prvky trojuholníka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060848"/>
            <a:ext cx="8363272" cy="5069160"/>
          </a:xfrm>
        </p:spPr>
        <p:txBody>
          <a:bodyPr/>
          <a:lstStyle/>
          <a:p>
            <a:pPr algn="just"/>
            <a:r>
              <a:rPr lang="sk-SK" b="1" dirty="0">
                <a:solidFill>
                  <a:schemeClr val="tx1"/>
                </a:solidFill>
              </a:rPr>
              <a:t>Výška trojuholníka</a:t>
            </a:r>
          </a:p>
          <a:p>
            <a:pPr marL="0" indent="0" algn="just">
              <a:buNone/>
            </a:pPr>
            <a:r>
              <a:rPr lang="sk-SK" sz="1800" b="1" dirty="0">
                <a:solidFill>
                  <a:schemeClr val="tx1"/>
                </a:solidFill>
              </a:rPr>
              <a:t>-</a:t>
            </a:r>
            <a:r>
              <a:rPr lang="sk-SK" sz="1800" dirty="0">
                <a:solidFill>
                  <a:schemeClr val="tx1"/>
                </a:solidFill>
              </a:rPr>
              <a:t>Kolmica zostrojená z vrcholu trojuholníka na priamku, na ktorej leží protiľahlá strana trojuholníka.</a:t>
            </a:r>
          </a:p>
          <a:p>
            <a:pPr marL="0" indent="0" algn="just">
              <a:buNone/>
            </a:pPr>
            <a:r>
              <a:rPr lang="sk-SK" sz="1800" dirty="0">
                <a:solidFill>
                  <a:schemeClr val="tx1"/>
                </a:solidFill>
              </a:rPr>
              <a:t>-Výšky trojuholníka sa pretínajú v bode, ktorý nazývame </a:t>
            </a:r>
            <a:r>
              <a:rPr lang="sk-SK" sz="1800" b="1" dirty="0">
                <a:solidFill>
                  <a:schemeClr val="tx1"/>
                </a:solidFill>
              </a:rPr>
              <a:t>priesečník výšok </a:t>
            </a:r>
            <a:r>
              <a:rPr lang="sk-SK" sz="1800" dirty="0">
                <a:solidFill>
                  <a:schemeClr val="tx1"/>
                </a:solidFill>
              </a:rPr>
              <a:t>alebo </a:t>
            </a:r>
            <a:r>
              <a:rPr lang="sk-SK" sz="1800" b="1" dirty="0">
                <a:solidFill>
                  <a:schemeClr val="tx1"/>
                </a:solidFill>
              </a:rPr>
              <a:t>ortocentrum </a:t>
            </a:r>
            <a:r>
              <a:rPr lang="sk-SK" sz="1800" dirty="0">
                <a:solidFill>
                  <a:schemeClr val="tx1"/>
                </a:solidFill>
              </a:rPr>
              <a:t>(označujeme ho O,V(obrázok)). </a:t>
            </a:r>
          </a:p>
          <a:p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04608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Rebeka\Desktop\vyšk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1" y="4439009"/>
            <a:ext cx="29241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3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8052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1"/>
                </a:solidFill>
              </a:rPr>
              <a:t>Ťažnica trojuholníka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-Úsečka, ktorá spája vrchol trojuholníka so stredom protiľahlej strany.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-Ťažnice trojuholníka sa pretínajú v bode, ktorý nazývame </a:t>
            </a:r>
            <a:r>
              <a:rPr lang="sk-SK" sz="1800" b="1" dirty="0">
                <a:solidFill>
                  <a:schemeClr val="tx1"/>
                </a:solidFill>
              </a:rPr>
              <a:t>ťažisko trojuholníka </a:t>
            </a:r>
            <a:r>
              <a:rPr lang="sk-SK" sz="1800" dirty="0">
                <a:solidFill>
                  <a:schemeClr val="tx1"/>
                </a:solidFill>
              </a:rPr>
              <a:t>(označujeme ho T).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-Vzdialenosť ťažiska od stredu strany, ku ktorej je ťažnica zostrojená, sa rovná jednej tretine dĺžky ťažnice. </a:t>
            </a:r>
            <a:endParaRPr lang="sk-SK" sz="18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7313"/>
            <a:ext cx="8229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79713"/>
            <a:ext cx="8229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38213"/>
            <a:ext cx="3024336" cy="252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9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Stredná priečka trojuholníka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-</a:t>
            </a:r>
            <a:r>
              <a:rPr lang="sk-SK" sz="1800" dirty="0">
                <a:solidFill>
                  <a:schemeClr val="tx1"/>
                </a:solidFill>
              </a:rPr>
              <a:t>SPT je úsečka, ktorá spája stredy 2 strán.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-Je rovnobežná s treťou stranou trojuholníka.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-Dĺžka strednej priečky sa rovná jednej polovici strane, s ktorou je rovnobežná.</a:t>
            </a:r>
          </a:p>
          <a:p>
            <a:pPr marL="0" indent="0">
              <a:buNone/>
            </a:pPr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33123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210</TotalTime>
  <Words>912</Words>
  <Application>Microsoft Office PowerPoint</Application>
  <PresentationFormat>Prezentácia na obrazovke (4:3)</PresentationFormat>
  <Paragraphs>125</Paragraphs>
  <Slides>23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Palatino Linotype</vt:lpstr>
      <vt:lpstr>Wingdings</vt:lpstr>
      <vt:lpstr>Exekutíva</vt:lpstr>
      <vt:lpstr>Trojuholník</vt:lpstr>
      <vt:lpstr>Obsah</vt:lpstr>
      <vt:lpstr>Definícia</vt:lpstr>
      <vt:lpstr>Prezentácia programu PowerPoint</vt:lpstr>
      <vt:lpstr>Delenie trojuholníkov</vt:lpstr>
      <vt:lpstr>Prezentácia programu PowerPoint</vt:lpstr>
      <vt:lpstr>Významné prvky trojuholníka </vt:lpstr>
      <vt:lpstr>Prezentácia programu PowerPoint</vt:lpstr>
      <vt:lpstr>Prezentácia programu PowerPoint</vt:lpstr>
      <vt:lpstr>Obvod a obsah trojuholníka </vt:lpstr>
      <vt:lpstr>Prezentácia programu PowerPoint</vt:lpstr>
      <vt:lpstr>Pytagorova veta</vt:lpstr>
      <vt:lpstr>Tálesova veta</vt:lpstr>
      <vt:lpstr>Euklidova veta</vt:lpstr>
      <vt:lpstr>Prezentácia programu PowerPoint</vt:lpstr>
      <vt:lpstr>Goniometrické funkcie</vt:lpstr>
      <vt:lpstr>Sínusová a kosínusová veta</vt:lpstr>
      <vt:lpstr>Kružnica a trojuholník </vt:lpstr>
      <vt:lpstr>Prezentácia programu PowerPoint</vt:lpstr>
      <vt:lpstr>TEST</vt:lpstr>
      <vt:lpstr>Príklady</vt:lpstr>
      <vt:lpstr>Zdroje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</dc:title>
  <dc:creator>Rebeka</dc:creator>
  <cp:lastModifiedBy>Vierka</cp:lastModifiedBy>
  <cp:revision>29</cp:revision>
  <dcterms:created xsi:type="dcterms:W3CDTF">2022-02-21T17:43:35Z</dcterms:created>
  <dcterms:modified xsi:type="dcterms:W3CDTF">2022-03-21T20:47:52Z</dcterms:modified>
</cp:coreProperties>
</file>