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>
                <a:latin typeface="Times New Roman" pitchFamily="18" charset="0"/>
                <a:cs typeface="Times New Roman" pitchFamily="18" charset="0"/>
              </a:defRPr>
            </a:pPr>
            <a:r>
              <a:rPr lang="sk-SK" sz="1400" b="0">
                <a:latin typeface="Times New Roman" pitchFamily="18" charset="0"/>
                <a:cs typeface="Times New Roman" pitchFamily="18" charset="0"/>
              </a:rPr>
              <a:t>3. Ktorá časť Slovenska má podľa Vás najviac prírodných a kultúrnych pamiatok?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730101436448055"/>
          <c:y val="0.37693818356302533"/>
          <c:w val="0.28812737061010146"/>
          <c:h val="0.56853480290255232"/>
        </c:manualLayout>
      </c:layout>
      <c:doughnutChart>
        <c:varyColors val="1"/>
        <c:ser>
          <c:idx val="0"/>
          <c:order val="0"/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List1!$B$4:$B$6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dLbls>
            <c:dLbl>
              <c:idx val="0"/>
              <c:layout>
                <c:manualLayout>
                  <c:x val="6.9444444444444489E-2"/>
                  <c:y val="-6.9444444444444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0555555555555561E-2"/>
                  <c:y val="4.629629629629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33333333333334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List1!$C$4:$C$6</c:f>
              <c:numCache>
                <c:formatCode>0.0%</c:formatCode>
                <c:ptCount val="3"/>
                <c:pt idx="0">
                  <c:v>0.129</c:v>
                </c:pt>
                <c:pt idx="1">
                  <c:v>0.41899999999999998</c:v>
                </c:pt>
                <c:pt idx="2">
                  <c:v>0.45200000000000001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4215508792673825"/>
          <c:y val="0.32444129444014874"/>
          <c:w val="0.33894820218388433"/>
          <c:h val="0.61063185967028444"/>
        </c:manualLayout>
      </c:layout>
      <c:overlay val="0"/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sk-SK"/>
        </a:p>
      </c:txPr>
    </c:legend>
    <c:plotVisOnly val="1"/>
    <c:dispBlanksAs val="gap"/>
    <c:showDLblsOverMax val="0"/>
  </c:chart>
  <c:spPr>
    <a:solidFill>
      <a:srgbClr val="F8F8F8"/>
    </a:solidFill>
    <a:ln>
      <a:solidFill>
        <a:schemeClr val="tx1"/>
      </a:solidFill>
    </a:ln>
  </c:spPr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>
                <a:latin typeface="Times New Roman" pitchFamily="18" charset="0"/>
                <a:cs typeface="Times New Roman" pitchFamily="18" charset="0"/>
              </a:defRPr>
            </a:pPr>
            <a:r>
              <a:rPr lang="en-GB" sz="1400" b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sk-SK" sz="1400" b="0">
                <a:latin typeface="Times New Roman" pitchFamily="18" charset="0"/>
                <a:cs typeface="Times New Roman" pitchFamily="18" charset="0"/>
              </a:rPr>
              <a:t>Zaujímate sa o prírodné a kultúrne pamiatky na Slovensku?</a:t>
            </a:r>
          </a:p>
        </c:rich>
      </c:tx>
      <c:layout>
        <c:manualLayout>
          <c:xMode val="edge"/>
          <c:yMode val="edge"/>
          <c:x val="0.15535411198600174"/>
          <c:y val="0"/>
        </c:manualLayout>
      </c:layout>
      <c:overlay val="0"/>
      <c:spPr>
        <a:solidFill>
          <a:srgbClr val="F8F8F8"/>
        </a:solidFill>
      </c:spPr>
    </c:title>
    <c:autoTitleDeleted val="0"/>
    <c:plotArea>
      <c:layout>
        <c:manualLayout>
          <c:layoutTarget val="inner"/>
          <c:xMode val="edge"/>
          <c:yMode val="edge"/>
          <c:x val="0.14162439292459569"/>
          <c:y val="0.35257010495100294"/>
          <c:w val="0.34021219864459501"/>
          <c:h val="0.60253189463439305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0.10833333333333334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24166666666666667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049522275302745E-2"/>
                  <c:y val="-7.2418677618195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latin typeface="+mj-lt"/>
                  </a:defRPr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List1!$D$13:$D$16</c:f>
              <c:strCache>
                <c:ptCount val="4"/>
                <c:pt idx="0">
                  <c:v>Áno, veľmi ma to zaujíma</c:v>
                </c:pt>
                <c:pt idx="1">
                  <c:v>Občas, zriedkavo</c:v>
                </c:pt>
                <c:pt idx="2">
                  <c:v>Nie veľmi</c:v>
                </c:pt>
                <c:pt idx="3">
                  <c:v>Vôbec</c:v>
                </c:pt>
              </c:strCache>
            </c:strRef>
          </c:cat>
          <c:val>
            <c:numRef>
              <c:f>List1!$E$13:$E$16</c:f>
              <c:numCache>
                <c:formatCode>0.0%</c:formatCode>
                <c:ptCount val="4"/>
                <c:pt idx="0">
                  <c:v>0.182</c:v>
                </c:pt>
                <c:pt idx="1">
                  <c:v>0.66700000000000004</c:v>
                </c:pt>
                <c:pt idx="2">
                  <c:v>0.121</c:v>
                </c:pt>
                <c:pt idx="3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4571396828923766"/>
          <c:y val="0.2872067467999958"/>
          <c:w val="0.32594096687669621"/>
          <c:h val="0.64758361471351922"/>
        </c:manualLayout>
      </c:layout>
      <c:overlay val="0"/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sk-SK"/>
        </a:p>
      </c:txPr>
    </c:legend>
    <c:plotVisOnly val="1"/>
    <c:dispBlanksAs val="gap"/>
    <c:showDLblsOverMax val="0"/>
  </c:chart>
  <c:spPr>
    <a:solidFill>
      <a:srgbClr val="F8F8F8"/>
    </a:solidFill>
    <a:ln>
      <a:solidFill>
        <a:schemeClr val="tx1"/>
      </a:solidFill>
    </a:ln>
  </c:spPr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GB" sz="1400" b="0"/>
              <a:t>5. </a:t>
            </a:r>
            <a:r>
              <a:rPr lang="sk-SK" sz="1400" b="0"/>
              <a:t>Vrámci cestovného ruchu na Slovensku aké kultúrne pamiatky najviac/najradšej navštevujete?</a:t>
            </a:r>
          </a:p>
          <a:p>
            <a:pPr>
              <a:defRPr sz="1400" b="0"/>
            </a:pPr>
            <a:r>
              <a:rPr lang="sk-SK" sz="1400" b="0"/>
              <a:t/>
            </a:r>
            <a:br>
              <a:rPr lang="sk-SK" sz="1400" b="0"/>
            </a:br>
            <a:endParaRPr lang="sk-SK" sz="1400" b="0"/>
          </a:p>
        </c:rich>
      </c:tx>
      <c:layout>
        <c:manualLayout>
          <c:xMode val="edge"/>
          <c:yMode val="edge"/>
          <c:x val="0.15190956931719093"/>
          <c:y val="1.394700139470013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16299726590734"/>
          <c:y val="0.37608866871934871"/>
          <c:w val="0.34118356132403704"/>
          <c:h val="0.60307783262177206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7.4999999999999997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8.6111111111111124E-2"/>
                  <c:y val="-1.8518518518518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5.1715718455525146E-2"/>
                  <c:y val="-5.5555335121494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335861671935442E-2"/>
                  <c:y val="-0.104277600107924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latin typeface="+mj-lt"/>
                  </a:defRPr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List1!$H$16:$H$19</c:f>
              <c:strCache>
                <c:ptCount val="4"/>
                <c:pt idx="0">
                  <c:v>Hrady a zámky</c:v>
                </c:pt>
                <c:pt idx="1">
                  <c:v>Skanzeny</c:v>
                </c:pt>
                <c:pt idx="2">
                  <c:v>Múzeá</c:v>
                </c:pt>
                <c:pt idx="3">
                  <c:v>Iné</c:v>
                </c:pt>
              </c:strCache>
            </c:strRef>
          </c:cat>
          <c:val>
            <c:numRef>
              <c:f>List1!$I$16:$I$19</c:f>
              <c:numCache>
                <c:formatCode>0.0%</c:formatCode>
                <c:ptCount val="4"/>
                <c:pt idx="0">
                  <c:v>0.77500000000000002</c:v>
                </c:pt>
                <c:pt idx="1">
                  <c:v>0.125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1687893264384763"/>
          <c:y val="0.42866566413255675"/>
          <c:w val="0.36388078092333176"/>
          <c:h val="0.5042257209516402"/>
        </c:manualLayout>
      </c:layout>
      <c:overlay val="0"/>
      <c:txPr>
        <a:bodyPr/>
        <a:lstStyle/>
        <a:p>
          <a:pPr>
            <a:defRPr sz="1400"/>
          </a:pPr>
          <a:endParaRPr lang="sk-SK"/>
        </a:p>
      </c:txPr>
    </c:legend>
    <c:plotVisOnly val="1"/>
    <c:dispBlanksAs val="gap"/>
    <c:showDLblsOverMax val="0"/>
  </c:chart>
  <c:spPr>
    <a:solidFill>
      <a:srgbClr val="F8F8F8"/>
    </a:solidFill>
    <a:ln>
      <a:solidFill>
        <a:schemeClr val="tx1"/>
      </a:solidFill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sk-S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>
                <a:latin typeface="Times New Roman" pitchFamily="18" charset="0"/>
                <a:cs typeface="Times New Roman" pitchFamily="18" charset="0"/>
              </a:defRPr>
            </a:pPr>
            <a:r>
              <a:rPr lang="sk-SK" sz="1400" b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GB" sz="1400" b="0">
                <a:latin typeface="Times New Roman" pitchFamily="18" charset="0"/>
                <a:cs typeface="Times New Roman" pitchFamily="18" charset="0"/>
              </a:rPr>
              <a:t>S k</a:t>
            </a:r>
            <a:r>
              <a:rPr lang="sk-SK" sz="1400" b="0">
                <a:latin typeface="Times New Roman" pitchFamily="18" charset="0"/>
                <a:cs typeface="Times New Roman" pitchFamily="18" charset="0"/>
              </a:rPr>
              <a:t>ým veľmi rád/ rada spoznávate krásy Slovenska?</a:t>
            </a:r>
          </a:p>
        </c:rich>
      </c:tx>
      <c:layout>
        <c:manualLayout>
          <c:xMode val="edge"/>
          <c:yMode val="edge"/>
          <c:x val="0.13206255468066491"/>
          <c:y val="2.777777777777777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8507645975844"/>
          <c:y val="0.30732088795689366"/>
          <c:w val="0.37880984454108274"/>
          <c:h val="0.66291722794689478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6.6666666666666666E-2"/>
                  <c:y val="7.4073709536307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6666666666666666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5195613185836494E-2"/>
                  <c:y val="-6.9444974863904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List1!$H$7:$H$9</c:f>
              <c:strCache>
                <c:ptCount val="3"/>
                <c:pt idx="0">
                  <c:v>V skupine</c:v>
                </c:pt>
                <c:pt idx="1">
                  <c:v>Vo dvojici </c:v>
                </c:pt>
                <c:pt idx="2">
                  <c:v>Sám/sama</c:v>
                </c:pt>
              </c:strCache>
            </c:strRef>
          </c:cat>
          <c:val>
            <c:numRef>
              <c:f>List1!$I$7:$I$9</c:f>
              <c:numCache>
                <c:formatCode>0.0%</c:formatCode>
                <c:ptCount val="3"/>
                <c:pt idx="0">
                  <c:v>0.60599999999999998</c:v>
                </c:pt>
                <c:pt idx="1">
                  <c:v>0.36399999999999999</c:v>
                </c:pt>
                <c:pt idx="2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9449674242544479"/>
          <c:y val="0.40888729377291405"/>
          <c:w val="0.2666144733918453"/>
          <c:h val="0.43303261443172986"/>
        </c:manualLayout>
      </c:layout>
      <c:overlay val="0"/>
      <c:txPr>
        <a:bodyPr/>
        <a:lstStyle/>
        <a:p>
          <a:pPr>
            <a:defRPr sz="1400"/>
          </a:pPr>
          <a:endParaRPr lang="sk-SK"/>
        </a:p>
      </c:txPr>
    </c:legend>
    <c:plotVisOnly val="1"/>
    <c:dispBlanksAs val="gap"/>
    <c:showDLblsOverMax val="0"/>
  </c:chart>
  <c:spPr>
    <a:solidFill>
      <a:srgbClr val="F8F8F8"/>
    </a:solidFill>
    <a:ln>
      <a:solidFill>
        <a:schemeClr val="tx1"/>
      </a:solidFill>
    </a:ln>
  </c:spPr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465BAC-E88F-4E5F-82BE-7E2E7AA886F3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60D376-F210-4116-AFB4-DCC9056A432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35696" y="3573016"/>
            <a:ext cx="5637010" cy="504056"/>
          </a:xfrm>
        </p:spPr>
        <p:txBody>
          <a:bodyPr>
            <a:noAutofit/>
          </a:bodyPr>
          <a:lstStyle/>
          <a:p>
            <a:pPr algn="ctr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Stredoškolská odborná činnosť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175351" cy="1376830"/>
          </a:xfrm>
        </p:spPr>
        <p:txBody>
          <a:bodyPr/>
          <a:lstStyle/>
          <a:p>
            <a:pPr marL="182880" indent="0" algn="ctr">
              <a:buNone/>
            </a:pPr>
            <a:r>
              <a:rPr lang="sk-SK" sz="4800" dirty="0" smtClean="0">
                <a:effectLst>
                  <a:reflection blurRad="6350" endPos="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Cestujte s nami...A nielen prstom po mape.</a:t>
            </a:r>
            <a:endParaRPr lang="sk-SK" sz="4800" dirty="0">
              <a:effectLst>
                <a:reflection blurRad="6350" endPos="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6300192" y="566124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dirty="0" err="1" smtClean="0"/>
              <a:t>Vanesa</a:t>
            </a:r>
            <a:r>
              <a:rPr lang="sk-SK" sz="2400" dirty="0" smtClean="0"/>
              <a:t> Luščáková</a:t>
            </a:r>
          </a:p>
          <a:p>
            <a:pPr algn="r"/>
            <a:r>
              <a:rPr lang="sk-SK" sz="2400" dirty="0" smtClean="0"/>
              <a:t>III.A</a:t>
            </a:r>
          </a:p>
        </p:txBody>
      </p:sp>
    </p:spTree>
    <p:extLst>
      <p:ext uri="{BB962C8B-B14F-4D97-AF65-F5344CB8AC3E}">
        <p14:creationId xmlns:p14="http://schemas.microsoft.com/office/powerpoint/2010/main" val="35041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sk-SK" sz="4000" i="1" dirty="0"/>
              <a:t>Praktická</a:t>
            </a:r>
            <a:r>
              <a:rPr lang="sk-SK" sz="4800" i="1" dirty="0"/>
              <a:t> </a:t>
            </a:r>
            <a:r>
              <a:rPr lang="sk-SK" sz="4000" i="1" dirty="0"/>
              <a:t>časť</a:t>
            </a:r>
            <a:endParaRPr lang="sk-SK" sz="4800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611560" y="1196752"/>
            <a:ext cx="7992888" cy="4824536"/>
          </a:xfrm>
        </p:spPr>
        <p:txBody>
          <a:bodyPr/>
          <a:lstStyle/>
          <a:p>
            <a:pPr marL="45720" indent="0">
              <a:buNone/>
            </a:pPr>
            <a:r>
              <a:rPr lang="sk-SK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Dotazník</a:t>
            </a:r>
          </a:p>
          <a:p>
            <a:pPr marL="45720" indent="0"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Dotazník pozostáva z 12 otázok. Prvé dve sú pomocné – zamerané sú na zistenie pohlavia a veku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respondentov (ženy 54,5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ži 45,5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" indent="0">
              <a:buNone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af 3"/>
          <p:cNvGraphicFramePr/>
          <p:nvPr>
            <p:extLst>
              <p:ext uri="{D42A27DB-BD31-4B8C-83A1-F6EECF244321}">
                <p14:modId xmlns:p14="http://schemas.microsoft.com/office/powerpoint/2010/main" val="2077151509"/>
              </p:ext>
            </p:extLst>
          </p:nvPr>
        </p:nvGraphicFramePr>
        <p:xfrm>
          <a:off x="179512" y="2420888"/>
          <a:ext cx="4032448" cy="2016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664782690"/>
              </p:ext>
            </p:extLst>
          </p:nvPr>
        </p:nvGraphicFramePr>
        <p:xfrm>
          <a:off x="179512" y="4509120"/>
          <a:ext cx="4032448" cy="227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878611548"/>
              </p:ext>
            </p:extLst>
          </p:nvPr>
        </p:nvGraphicFramePr>
        <p:xfrm>
          <a:off x="4572000" y="2420888"/>
          <a:ext cx="403244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f 6"/>
          <p:cNvGraphicFramePr/>
          <p:nvPr>
            <p:extLst>
              <p:ext uri="{D42A27DB-BD31-4B8C-83A1-F6EECF244321}">
                <p14:modId xmlns:p14="http://schemas.microsoft.com/office/powerpoint/2010/main" val="4066329411"/>
              </p:ext>
            </p:extLst>
          </p:nvPr>
        </p:nvGraphicFramePr>
        <p:xfrm>
          <a:off x="4572000" y="4509120"/>
          <a:ext cx="403244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170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611560" y="1421485"/>
            <a:ext cx="7992888" cy="4959843"/>
          </a:xfrm>
        </p:spPr>
        <p:txBody>
          <a:bodyPr anchor="ctr">
            <a:normAutofit/>
          </a:bodyPr>
          <a:lstStyle/>
          <a:p>
            <a:pPr marL="45720" indent="0" algn="just">
              <a:buNone/>
            </a:pPr>
            <a:r>
              <a:rPr lang="sk-SK" sz="3200" dirty="0" smtClean="0"/>
              <a:t>Otázka č.12:  A</a:t>
            </a:r>
            <a:r>
              <a:rPr lang="en-GB" sz="3200" dirty="0" err="1" smtClean="0"/>
              <a:t>ké</a:t>
            </a:r>
            <a:r>
              <a:rPr lang="en-GB" sz="3200" dirty="0" smtClean="0"/>
              <a:t> </a:t>
            </a:r>
            <a:r>
              <a:rPr lang="en-GB" sz="3200" dirty="0" err="1"/>
              <a:t>miesto</a:t>
            </a:r>
            <a:r>
              <a:rPr lang="en-GB" sz="3200" dirty="0"/>
              <a:t> </a:t>
            </a:r>
            <a:r>
              <a:rPr lang="en-GB" sz="3200" dirty="0" err="1"/>
              <a:t>na</a:t>
            </a:r>
            <a:r>
              <a:rPr lang="en-GB" sz="3200" dirty="0"/>
              <a:t> </a:t>
            </a:r>
            <a:r>
              <a:rPr lang="en-GB" sz="3200" dirty="0" err="1"/>
              <a:t>Slovensku</a:t>
            </a:r>
            <a:r>
              <a:rPr lang="en-GB" sz="3200" dirty="0"/>
              <a:t>, </a:t>
            </a:r>
            <a:r>
              <a:rPr lang="en-GB" sz="3200" dirty="0" err="1"/>
              <a:t>ktoré</a:t>
            </a:r>
            <a:r>
              <a:rPr lang="en-GB" sz="3200" dirty="0"/>
              <a:t> </a:t>
            </a:r>
            <a:r>
              <a:rPr lang="sk-SK" sz="3200" dirty="0" smtClean="0"/>
              <a:t>ste </a:t>
            </a:r>
            <a:r>
              <a:rPr lang="en-GB" sz="3200" dirty="0" err="1" smtClean="0"/>
              <a:t>objavili</a:t>
            </a:r>
            <a:r>
              <a:rPr lang="sk-SK" sz="3200" dirty="0" smtClean="0"/>
              <a:t>,</a:t>
            </a:r>
            <a:r>
              <a:rPr lang="en-GB" sz="3200" dirty="0" smtClean="0"/>
              <a:t> v</a:t>
            </a:r>
            <a:r>
              <a:rPr lang="sk-SK" sz="3200" dirty="0" smtClean="0"/>
              <a:t>o vás</a:t>
            </a:r>
            <a:r>
              <a:rPr lang="en-GB" sz="3200" dirty="0" smtClean="0"/>
              <a:t> </a:t>
            </a:r>
            <a:r>
              <a:rPr lang="en-GB" sz="3200" dirty="0" err="1"/>
              <a:t>zanechalo</a:t>
            </a:r>
            <a:r>
              <a:rPr lang="en-GB" sz="3200" dirty="0"/>
              <a:t> </a:t>
            </a:r>
            <a:r>
              <a:rPr lang="en-GB" sz="3200" dirty="0" err="1"/>
              <a:t>krásne</a:t>
            </a:r>
            <a:r>
              <a:rPr lang="en-GB" sz="3200" dirty="0"/>
              <a:t> </a:t>
            </a:r>
            <a:r>
              <a:rPr lang="en-GB" sz="3200" dirty="0" err="1" smtClean="0"/>
              <a:t>spomienky</a:t>
            </a:r>
            <a:r>
              <a:rPr lang="sk-SK" sz="3200" dirty="0" smtClean="0"/>
              <a:t>?</a:t>
            </a:r>
          </a:p>
          <a:p>
            <a:pPr marL="45720" indent="0" algn="just">
              <a:buNone/>
            </a:pPr>
            <a:endParaRPr lang="sk-SK" sz="3200" dirty="0" smtClean="0"/>
          </a:p>
          <a:p>
            <a:pPr algn="just">
              <a:buFontTx/>
              <a:buChar char="-"/>
            </a:pPr>
            <a:r>
              <a:rPr lang="sk-SK" dirty="0" smtClean="0"/>
              <a:t>Vysoké Tatry, Slovenský raj</a:t>
            </a:r>
          </a:p>
          <a:p>
            <a:pPr algn="just">
              <a:buFontTx/>
              <a:buChar char="-"/>
            </a:pPr>
            <a:r>
              <a:rPr lang="sk-SK" dirty="0"/>
              <a:t>Bardejovské kúpele, Dobšinská ľadová jaskyňa, </a:t>
            </a:r>
            <a:r>
              <a:rPr lang="sk-SK" dirty="0" err="1"/>
              <a:t>Kvačianska</a:t>
            </a:r>
            <a:r>
              <a:rPr lang="sk-SK" dirty="0"/>
              <a:t> dolina a Banská </a:t>
            </a:r>
            <a:r>
              <a:rPr lang="sk-SK" dirty="0" smtClean="0"/>
              <a:t>Štiavnica</a:t>
            </a:r>
          </a:p>
          <a:p>
            <a:pPr algn="just">
              <a:buFontTx/>
              <a:buChar char="-"/>
            </a:pPr>
            <a:r>
              <a:rPr lang="sk-SK" dirty="0"/>
              <a:t>Červený kláštor, Hrad Devín, Spišský hrad, </a:t>
            </a:r>
            <a:r>
              <a:rPr lang="sk-SK" dirty="0" err="1"/>
              <a:t>Kaštiel</a:t>
            </a:r>
            <a:r>
              <a:rPr lang="sk-SK" dirty="0"/>
              <a:t> Budmerice a Bojnice.</a:t>
            </a:r>
            <a:endParaRPr lang="sk-SK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-468560" y="213285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mtClean="0"/>
              <a:t> </a:t>
            </a:r>
            <a:endParaRPr lang="sk-SK"/>
          </a:p>
        </p:txBody>
      </p:sp>
      <p:sp>
        <p:nvSpPr>
          <p:cNvPr id="2" name="TextovéPole 1"/>
          <p:cNvSpPr txBox="1"/>
          <p:nvPr/>
        </p:nvSpPr>
        <p:spPr>
          <a:xfrm>
            <a:off x="683568" y="62068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i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Dotazník</a:t>
            </a:r>
            <a:endParaRPr lang="sk-SK" sz="4400" b="1" i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096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128792" cy="1143000"/>
          </a:xfrm>
        </p:spPr>
        <p:txBody>
          <a:bodyPr/>
          <a:lstStyle/>
          <a:p>
            <a:pPr marL="0" indent="0" algn="just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Tvorba geografickej hry 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pro obsah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3600399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ovéPole 4"/>
          <p:cNvSpPr txBox="1"/>
          <p:nvPr/>
        </p:nvSpPr>
        <p:spPr>
          <a:xfrm>
            <a:off x="865335" y="369793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Návrh na obal hry</a:t>
            </a:r>
            <a:endParaRPr lang="sk-SK" dirty="0"/>
          </a:p>
        </p:txBody>
      </p:sp>
      <p:pic>
        <p:nvPicPr>
          <p:cNvPr id="6" name="Obrázek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5973" y="1333887"/>
            <a:ext cx="1970899" cy="342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ovéPole 6"/>
          <p:cNvSpPr txBox="1"/>
          <p:nvPr/>
        </p:nvSpPr>
        <p:spPr>
          <a:xfrm>
            <a:off x="7627752" y="410203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kartičky</a:t>
            </a:r>
            <a:endParaRPr lang="sk-SK" dirty="0"/>
          </a:p>
        </p:txBody>
      </p:sp>
      <p:pic>
        <p:nvPicPr>
          <p:cNvPr id="8" name="Obrázek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1731" y="3463087"/>
            <a:ext cx="2318385" cy="4122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ovéPole 8"/>
          <p:cNvSpPr txBox="1"/>
          <p:nvPr/>
        </p:nvSpPr>
        <p:spPr>
          <a:xfrm>
            <a:off x="6242597" y="6237312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Výsledná geografická hra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94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sk-SK" dirty="0" smtClean="0"/>
              <a:t>Pravidlá a cieľ hry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899592" y="1844824"/>
            <a:ext cx="7128792" cy="4104456"/>
          </a:xfrm>
        </p:spPr>
        <p:txBody>
          <a:bodyPr/>
          <a:lstStyle/>
          <a:p>
            <a:pPr marL="45720" indent="0" algn="just">
              <a:buNone/>
            </a:pPr>
            <a:r>
              <a:rPr lang="sk-SK" dirty="0"/>
              <a:t>Táto hra je rozdelená na 2 časti. Prvou časťou je vytvoriť správne dvojice podľa názvov a opisov lokalít.  Druhou časťou bude v čo najkratšom čase spojiť názvy lokalít s obrázkami.  Hra je určená pre 2 tímy alebo pre dvojice. Hráči budú rozdelení do dvoch tímov, v ktorých budú súťažiť proti sebe. Tím, ktorý spojí najviac dvojíc za čo najkratší čas, vyhráva. </a:t>
            </a:r>
            <a:endParaRPr lang="sk-SK" dirty="0" smtClean="0"/>
          </a:p>
          <a:p>
            <a:pPr algn="just">
              <a:buFont typeface="Arial" pitchFamily="34" charset="0"/>
              <a:buChar char="•"/>
            </a:pPr>
            <a:r>
              <a:rPr lang="sk-SK" dirty="0"/>
              <a:t>Nazbierať čo najviac vedomostí o týchto menej známych miestach nachádzajúcich sa na našom území.</a:t>
            </a:r>
          </a:p>
          <a:p>
            <a:pPr algn="just">
              <a:buFont typeface="Arial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6081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0" y="260648"/>
            <a:ext cx="2157153" cy="288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ovéPole 4"/>
          <p:cNvSpPr txBox="1"/>
          <p:nvPr/>
        </p:nvSpPr>
        <p:spPr>
          <a:xfrm>
            <a:off x="539552" y="2858618"/>
            <a:ext cx="22908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err="1" smtClean="0"/>
              <a:t>Markušovský</a:t>
            </a:r>
            <a:r>
              <a:rPr lang="sk-SK" sz="1400" dirty="0" smtClean="0"/>
              <a:t> skalný hríb</a:t>
            </a:r>
            <a:endParaRPr lang="sk-SK" sz="1400" dirty="0"/>
          </a:p>
        </p:txBody>
      </p:sp>
      <p:pic>
        <p:nvPicPr>
          <p:cNvPr id="6" name="Obrázek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57" y="260648"/>
            <a:ext cx="2159635" cy="287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71" y="260647"/>
            <a:ext cx="2159635" cy="287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ovéPole 7"/>
          <p:cNvSpPr txBox="1"/>
          <p:nvPr/>
        </p:nvSpPr>
        <p:spPr>
          <a:xfrm>
            <a:off x="6700746" y="2826314"/>
            <a:ext cx="14401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Biele skaly</a:t>
            </a:r>
            <a:endParaRPr lang="sk-SK" sz="16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071468" y="2826172"/>
            <a:ext cx="24455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Rozhľadňa Veľká Homoľa</a:t>
            </a:r>
            <a:endParaRPr lang="sk-SK" sz="1400" dirty="0"/>
          </a:p>
        </p:txBody>
      </p:sp>
      <p:pic>
        <p:nvPicPr>
          <p:cNvPr id="11" name="Obráze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1" y="3429000"/>
            <a:ext cx="2159635" cy="287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ázek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13" y="3356992"/>
            <a:ext cx="2159635" cy="287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ovéPole 12"/>
          <p:cNvSpPr txBox="1"/>
          <p:nvPr/>
        </p:nvSpPr>
        <p:spPr>
          <a:xfrm>
            <a:off x="112669" y="6000948"/>
            <a:ext cx="31445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1400" dirty="0" smtClean="0"/>
              <a:t>Rozprávkový chodník v Miklušovciach</a:t>
            </a:r>
            <a:endParaRPr lang="sk-SK" sz="1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690907" y="5936908"/>
            <a:ext cx="18261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1400" dirty="0" smtClean="0"/>
              <a:t>Jaskyňa Čertova pec</a:t>
            </a:r>
            <a:endParaRPr lang="sk-SK" sz="1400" dirty="0"/>
          </a:p>
        </p:txBody>
      </p:sp>
      <p:pic>
        <p:nvPicPr>
          <p:cNvPr id="15" name="Obrázek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2951480" cy="1965960"/>
          </a:xfrm>
          <a:prstGeom prst="rect">
            <a:avLst/>
          </a:prstGeom>
        </p:spPr>
      </p:pic>
      <p:sp>
        <p:nvSpPr>
          <p:cNvPr id="16" name="TextovéPole 15"/>
          <p:cNvSpPr txBox="1"/>
          <p:nvPr/>
        </p:nvSpPr>
        <p:spPr>
          <a:xfrm>
            <a:off x="6766496" y="5015175"/>
            <a:ext cx="19091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1400" dirty="0" err="1" smtClean="0"/>
              <a:t>Pokútsky</a:t>
            </a:r>
            <a:r>
              <a:rPr lang="sk-SK" sz="1400" dirty="0" smtClean="0"/>
              <a:t> Zemný most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11755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187624" y="2636912"/>
            <a:ext cx="6957392" cy="1041296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sk-SK" sz="4800" dirty="0" smtClean="0"/>
              <a:t>Ďakujem za pozornosť  </a:t>
            </a:r>
          </a:p>
          <a:p>
            <a:pPr marL="45720" indent="0" algn="ctr">
              <a:buNone/>
            </a:pPr>
            <a:r>
              <a:rPr lang="sk-SK" sz="4800" dirty="0" smtClean="0">
                <a:sym typeface="Wingdings" pitchFamily="2" charset="2"/>
              </a:rPr>
              <a:t>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703009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Obsah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755576" y="1772816"/>
            <a:ext cx="6696744" cy="403244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Prečo táto téma?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Cieľ práce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Úvod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Čo je CR?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Teoretická časť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Praktická časť</a:t>
            </a:r>
          </a:p>
          <a:p>
            <a:pPr algn="just">
              <a:buFont typeface="Arial" pitchFamily="34" charset="0"/>
              <a:buChar char="•"/>
            </a:pPr>
            <a:r>
              <a:rPr lang="sk-SK" sz="3600" dirty="0" smtClean="0"/>
              <a:t>Tvorba hry</a:t>
            </a:r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80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Prečo táto téma?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>
          <a:xfrm>
            <a:off x="899592" y="1556792"/>
            <a:ext cx="6400800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sk-SK" sz="3200" spc="-150" dirty="0">
                <a:latin typeface="+mj-lt"/>
                <a:cs typeface="Times New Roman" pitchFamily="18" charset="0"/>
              </a:rPr>
              <a:t>Pre túto tému </a:t>
            </a:r>
            <a:r>
              <a:rPr lang="sk-SK" sz="3200" spc="-150" dirty="0" smtClean="0">
                <a:latin typeface="+mj-lt"/>
                <a:cs typeface="Times New Roman" pitchFamily="18" charset="0"/>
              </a:rPr>
              <a:t>som sa rozhodla najmä preto, pretože </a:t>
            </a:r>
            <a:r>
              <a:rPr lang="sk-SK" sz="3200" spc="-150" dirty="0">
                <a:latin typeface="+mj-lt"/>
                <a:cs typeface="Times New Roman" pitchFamily="18" charset="0"/>
              </a:rPr>
              <a:t>Slovensko patrí medzi menej známu lokalitu a ľudia nepoznajú krásy našej krajiny a dokonca si myslia, že nemá turistom čo ponúknuť.</a:t>
            </a:r>
          </a:p>
          <a:p>
            <a:pPr marL="45720" indent="0">
              <a:buNone/>
            </a:pPr>
            <a:endParaRPr lang="sk-SK" sz="3200" spc="-150" dirty="0">
              <a:latin typeface="+mj-lt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2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77072"/>
            <a:ext cx="2521843" cy="25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4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1074354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Cieľ práce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815040" y="1556792"/>
            <a:ext cx="6758322" cy="3672408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endParaRPr lang="sk-SK" sz="3200" spc="-1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3200" dirty="0">
                <a:latin typeface="+mj-lt"/>
                <a:cs typeface="Times New Roman" pitchFamily="18" charset="0"/>
              </a:rPr>
              <a:t>Poznať význam slova cestovný ruch</a:t>
            </a:r>
            <a:r>
              <a:rPr lang="sk-SK" sz="32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dirty="0" smtClean="0">
                <a:latin typeface="+mj-lt"/>
                <a:cs typeface="Times New Roman" pitchFamily="18" charset="0"/>
              </a:rPr>
              <a:t> Oboznámiť sa s motívmi, formami a predpokladmi cestovného ruchu. 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dirty="0" smtClean="0">
                <a:latin typeface="+mj-lt"/>
                <a:cs typeface="Times New Roman" pitchFamily="18" charset="0"/>
              </a:rPr>
              <a:t>Vytvoriť </a:t>
            </a:r>
            <a:r>
              <a:rPr lang="sk-SK" sz="3200" dirty="0">
                <a:latin typeface="+mj-lt"/>
                <a:cs typeface="Times New Roman" pitchFamily="18" charset="0"/>
              </a:rPr>
              <a:t>spoločenskú geografickú hru, ktorá má slúžiť na propagáciu našej krajiny. Podporiť cestovný ruch v danej oblasti.</a:t>
            </a:r>
          </a:p>
          <a:p>
            <a:pPr>
              <a:buFont typeface="Arial" pitchFamily="34" charset="0"/>
              <a:buChar char="•"/>
            </a:pPr>
            <a:endParaRPr lang="sk-SK" spc="-15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8640"/>
            <a:ext cx="2571429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2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Úvod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8136904" cy="5040560"/>
          </a:xfrm>
        </p:spPr>
        <p:txBody>
          <a:bodyPr>
            <a:normAutofit fontScale="85000" lnSpcReduction="10000"/>
          </a:bodyPr>
          <a:lstStyle/>
          <a:p>
            <a:pPr marL="45720" indent="457200" algn="just">
              <a:buNone/>
            </a:pPr>
            <a:r>
              <a:rPr lang="sk-SK" sz="2400" dirty="0">
                <a:latin typeface="+mj-lt"/>
                <a:cs typeface="Times New Roman" pitchFamily="18" charset="0"/>
              </a:rPr>
              <a:t>Pod slovom cestovný ruch sa rozumie najmä cestovanie za krásami rôznych častí sveta, oddychom, rekreáciou, športom a zábavou. Mnoho ľudí najčastejšie cestuje do zahraničia, pretože majú pocit, že v cudzích krajinách nájdu niečo viac ako u nás na Slovensku</a:t>
            </a:r>
            <a:r>
              <a:rPr lang="sk-SK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sk-SK" sz="2400" dirty="0">
                <a:latin typeface="+mj-lt"/>
                <a:cs typeface="Times New Roman" pitchFamily="18" charset="0"/>
              </a:rPr>
              <a:t>Slovensko disponuje množstvom či už prírodných alebo kultúrnych pamiatok. </a:t>
            </a:r>
          </a:p>
          <a:p>
            <a:pPr marL="45720" indent="457200" algn="just">
              <a:buNone/>
            </a:pPr>
            <a:r>
              <a:rPr lang="sk-SK" sz="2400" dirty="0">
                <a:latin typeface="+mj-lt"/>
                <a:cs typeface="Times New Roman" pitchFamily="18" charset="0"/>
              </a:rPr>
              <a:t>K najznámejším, ktoré ľudia zo Slovenska, ale aj zo zahraničia najviac navštevujú sú napríklad Tatry, Spišský </a:t>
            </a:r>
            <a:r>
              <a:rPr lang="sk-SK" sz="2400" dirty="0" smtClean="0">
                <a:latin typeface="+mj-lt"/>
                <a:cs typeface="Times New Roman" pitchFamily="18" charset="0"/>
              </a:rPr>
              <a:t>hrad a</a:t>
            </a:r>
            <a:r>
              <a:rPr lang="sk-SK" sz="2400" dirty="0">
                <a:latin typeface="+mj-lt"/>
                <a:cs typeface="Times New Roman" pitchFamily="18" charset="0"/>
              </a:rPr>
              <a:t> mnoho </a:t>
            </a:r>
            <a:r>
              <a:rPr lang="sk-SK" sz="2400" dirty="0" smtClean="0">
                <a:latin typeface="+mj-lt"/>
                <a:cs typeface="Times New Roman" pitchFamily="18" charset="0"/>
              </a:rPr>
              <a:t>ďalších.</a:t>
            </a:r>
          </a:p>
          <a:p>
            <a:pPr marL="45720" indent="0" algn="just">
              <a:buNone/>
            </a:pPr>
            <a:r>
              <a:rPr lang="sk-SK" sz="2400" dirty="0" smtClean="0">
                <a:latin typeface="+mj-lt"/>
                <a:cs typeface="Times New Roman" pitchFamily="18" charset="0"/>
              </a:rPr>
              <a:t>Práve </a:t>
            </a:r>
            <a:r>
              <a:rPr lang="sk-SK" sz="2400" dirty="0">
                <a:latin typeface="+mj-lt"/>
                <a:cs typeface="Times New Roman" pitchFamily="18" charset="0"/>
              </a:rPr>
              <a:t>to nás motivovalo, aby sme spropagovali jednotlivé menej známe oblasti, v ktorých sa nachádza množstvo zaujímavých pamiatok a najmä veľa turistických trás. My sme vybrali z každej lokality jednu  pamiatku a použili ju do našej spoločenskej hry, ktorej vytvorenie je hlavným cieľom našej práce. </a:t>
            </a:r>
          </a:p>
          <a:p>
            <a:pPr marL="45720" indent="0" algn="just">
              <a:buNone/>
            </a:pPr>
            <a:r>
              <a:rPr lang="sk-SK" sz="2400" dirty="0">
                <a:latin typeface="+mj-lt"/>
                <a:cs typeface="Times New Roman" pitchFamily="18" charset="0"/>
              </a:rPr>
              <a:t>     </a:t>
            </a:r>
            <a:r>
              <a:rPr lang="sk-SK" sz="2400" dirty="0" smtClean="0">
                <a:latin typeface="+mj-lt"/>
                <a:cs typeface="Times New Roman" pitchFamily="18" charset="0"/>
              </a:rPr>
              <a:t>Táto </a:t>
            </a:r>
            <a:r>
              <a:rPr lang="sk-SK" sz="2400" dirty="0">
                <a:latin typeface="+mj-lt"/>
                <a:cs typeface="Times New Roman" pitchFamily="18" charset="0"/>
              </a:rPr>
              <a:t>hra má zaujať hráčov natoľko, aby sa rozhodli dané miesta navštíviť a vidieť ich v skutočnosti nie len prostredníctvom obrázkov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endParaRPr lang="sk-SK" dirty="0"/>
          </a:p>
          <a:p>
            <a:pPr marL="4572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7620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Cestovný ruch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827584" y="1556792"/>
            <a:ext cx="7704856" cy="4968552"/>
          </a:xfrm>
        </p:spPr>
        <p:txBody>
          <a:bodyPr/>
          <a:lstStyle/>
          <a:p>
            <a:pPr marL="45720" indent="0" algn="just">
              <a:buNone/>
            </a:pPr>
            <a:r>
              <a:rPr lang="sk-SK" sz="3200" spc="-150" dirty="0">
                <a:latin typeface="+mj-lt"/>
                <a:cs typeface="Times New Roman" pitchFamily="18" charset="0"/>
              </a:rPr>
              <a:t>Cestovný ruch je </a:t>
            </a:r>
            <a:r>
              <a:rPr lang="sk-SK" sz="3200" spc="-150" dirty="0" smtClean="0">
                <a:latin typeface="+mj-lt"/>
                <a:cs typeface="Times New Roman" pitchFamily="18" charset="0"/>
              </a:rPr>
              <a:t>odvetvie, ktoré </a:t>
            </a:r>
            <a:r>
              <a:rPr lang="sk-SK" sz="3200" spc="-150" dirty="0">
                <a:latin typeface="+mj-lt"/>
                <a:cs typeface="Times New Roman" pitchFamily="18" charset="0"/>
              </a:rPr>
              <a:t>zahŕňa súbor </a:t>
            </a:r>
            <a:r>
              <a:rPr lang="sk-SK" sz="3200" spc="-150" dirty="0" smtClean="0">
                <a:latin typeface="+mj-lt"/>
                <a:cs typeface="Times New Roman" pitchFamily="18" charset="0"/>
              </a:rPr>
              <a:t>činností zameraných na cestovanie a následný pobyt, ktorý je uskutočňovaný spravidla vo voľnom čase.</a:t>
            </a:r>
          </a:p>
          <a:p>
            <a:pPr marL="45720" indent="0" algn="just">
              <a:buNone/>
            </a:pPr>
            <a:r>
              <a:rPr lang="sk-SK" sz="3200" spc="-150" dirty="0" smtClean="0">
                <a:latin typeface="+mj-lt"/>
                <a:cs typeface="Times New Roman" pitchFamily="18" charset="0"/>
              </a:rPr>
              <a:t>CR je jedno z najrýchlejšie sa rozvíjajúcich odvetví a tvorí významnú časť hospodárstva.</a:t>
            </a:r>
            <a:endParaRPr lang="sk-SK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967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632848" cy="1143000"/>
          </a:xfrm>
        </p:spPr>
        <p:txBody>
          <a:bodyPr/>
          <a:lstStyle/>
          <a:p>
            <a:pPr marL="0" indent="0" algn="l">
              <a:buNone/>
            </a:pPr>
            <a:r>
              <a:rPr lang="sk-SK" sz="4400" i="1" dirty="0" smtClean="0">
                <a:latin typeface="Times New Roman" pitchFamily="18" charset="0"/>
                <a:cs typeface="Times New Roman" pitchFamily="18" charset="0"/>
              </a:rPr>
              <a:t>Teoretická</a:t>
            </a:r>
            <a:r>
              <a:rPr lang="sk-SK" sz="4800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sk-SK" sz="4400" i="1" dirty="0" smtClean="0">
                <a:latin typeface="Times New Roman" pitchFamily="18" charset="0"/>
                <a:cs typeface="Times New Roman" pitchFamily="18" charset="0"/>
              </a:rPr>
              <a:t>Praktická časť</a:t>
            </a:r>
            <a:endParaRPr lang="sk-SK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755576" y="1700808"/>
            <a:ext cx="6840760" cy="4248472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sk-SK" sz="3200" b="1" i="1" spc="-15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Teoretická časť</a:t>
            </a:r>
            <a:r>
              <a:rPr lang="sk-SK" sz="3200" i="1" spc="-15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k-SK" sz="3200" spc="-150" dirty="0" smtClean="0">
                <a:latin typeface="+mj-lt"/>
                <a:cs typeface="Times New Roman" pitchFamily="18" charset="0"/>
              </a:rPr>
              <a:t>čerpanie informácií z internetových zdrojov</a:t>
            </a:r>
          </a:p>
          <a:p>
            <a:pPr marL="45720" indent="0" algn="just">
              <a:buClr>
                <a:schemeClr val="accent1"/>
              </a:buClr>
              <a:buNone/>
            </a:pPr>
            <a:endParaRPr lang="sk-SK" sz="3200" spc="-15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chemeClr val="accent1"/>
              </a:buClr>
              <a:buNone/>
            </a:pPr>
            <a:r>
              <a:rPr lang="sk-SK" sz="3200" b="1" i="1" spc="-15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Praktická časť:</a:t>
            </a:r>
          </a:p>
          <a:p>
            <a:pPr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k-SK" sz="3200" spc="-150" dirty="0" smtClean="0">
                <a:latin typeface="Times New Roman" pitchFamily="18" charset="0"/>
                <a:cs typeface="Times New Roman" pitchFamily="18" charset="0"/>
              </a:rPr>
              <a:t>rozhovor </a:t>
            </a:r>
            <a:r>
              <a:rPr lang="sk-SK" sz="3200" spc="-15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sk-SK" sz="3200" spc="-150" dirty="0" err="1" smtClean="0">
                <a:latin typeface="Times New Roman" pitchFamily="18" charset="0"/>
                <a:cs typeface="Times New Roman" pitchFamily="18" charset="0"/>
              </a:rPr>
              <a:t>blogerom</a:t>
            </a:r>
            <a:endParaRPr lang="sk-SK" sz="3200" spc="-1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k-SK" sz="3200" spc="-150" dirty="0" smtClean="0">
                <a:latin typeface="Times New Roman" pitchFamily="18" charset="0"/>
                <a:cs typeface="Times New Roman" pitchFamily="18" charset="0"/>
              </a:rPr>
              <a:t>dotazník</a:t>
            </a:r>
          </a:p>
          <a:p>
            <a:pPr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k-SK" sz="3200" spc="-150" dirty="0" smtClean="0">
                <a:latin typeface="Times New Roman" pitchFamily="18" charset="0"/>
                <a:cs typeface="Times New Roman" pitchFamily="18" charset="0"/>
              </a:rPr>
              <a:t>geografická hra</a:t>
            </a:r>
            <a:endParaRPr lang="sk-SK" sz="3200" spc="-1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6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512511" cy="936104"/>
          </a:xfrm>
        </p:spPr>
        <p:txBody>
          <a:bodyPr/>
          <a:lstStyle/>
          <a:p>
            <a:pPr marL="0" indent="0" algn="l"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Praktická časť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899592" y="1268760"/>
            <a:ext cx="7416824" cy="5184576"/>
          </a:xfrm>
        </p:spPr>
        <p:txBody>
          <a:bodyPr/>
          <a:lstStyle/>
          <a:p>
            <a:pPr marL="45720" indent="0">
              <a:buNone/>
            </a:pPr>
            <a:r>
              <a:rPr lang="sk-SK" b="1" dirty="0" smtClean="0">
                <a:solidFill>
                  <a:srgbClr val="00B0F0"/>
                </a:solidFill>
              </a:rPr>
              <a:t>Rozhovor s R. </a:t>
            </a:r>
            <a:r>
              <a:rPr lang="sk-SK" b="1" dirty="0" err="1" smtClean="0">
                <a:solidFill>
                  <a:srgbClr val="00B0F0"/>
                </a:solidFill>
              </a:rPr>
              <a:t>Hoppejom</a:t>
            </a:r>
            <a:endParaRPr lang="sk-SK" b="1" dirty="0" smtClean="0">
              <a:solidFill>
                <a:srgbClr val="00B0F0"/>
              </a:solidFill>
            </a:endParaRPr>
          </a:p>
          <a:p>
            <a:pPr marL="45720" indent="0" algn="just">
              <a:buNone/>
            </a:pPr>
            <a:r>
              <a:rPr lang="sk-SK" sz="2400" dirty="0"/>
              <a:t>Počas písania stredoškolskej písomnej práce som kontaktovala známeho slovenského „Štúra“, </a:t>
            </a:r>
            <a:r>
              <a:rPr lang="sk-SK" sz="2400" dirty="0" smtClean="0"/>
              <a:t>ktorý uviedol </a:t>
            </a:r>
            <a:r>
              <a:rPr lang="sk-SK" sz="2400" dirty="0"/>
              <a:t>pár </a:t>
            </a:r>
            <a:r>
              <a:rPr lang="sk-SK" sz="2400" dirty="0" smtClean="0"/>
              <a:t>lokalít a tie som </a:t>
            </a:r>
            <a:r>
              <a:rPr lang="sk-SK" sz="2400" dirty="0"/>
              <a:t>zaradila do svojej </a:t>
            </a:r>
            <a:r>
              <a:rPr lang="sk-SK" sz="2400" dirty="0" smtClean="0"/>
              <a:t>práce.</a:t>
            </a:r>
          </a:p>
          <a:p>
            <a:pPr marL="45720" indent="0" algn="just">
              <a:buNone/>
            </a:pPr>
            <a:r>
              <a:rPr lang="sk-SK" sz="2400" dirty="0" smtClean="0"/>
              <a:t>Boli to lokality ako </a:t>
            </a:r>
            <a:r>
              <a:rPr lang="sk-SK" sz="2400" dirty="0"/>
              <a:t>Jaskyňa “Čertova pec” pri </a:t>
            </a:r>
            <a:r>
              <a:rPr lang="sk-SK" sz="2400" dirty="0" smtClean="0"/>
              <a:t>Piešťanoch,</a:t>
            </a:r>
            <a:r>
              <a:rPr lang="pt-PT" sz="2400" dirty="0"/>
              <a:t> Markušovský skalný </a:t>
            </a:r>
            <a:r>
              <a:rPr lang="pt-PT" sz="2400" dirty="0" smtClean="0"/>
              <a:t>hríb</a:t>
            </a:r>
            <a:r>
              <a:rPr lang="sk-SK" sz="2400" dirty="0" smtClean="0"/>
              <a:t>, </a:t>
            </a:r>
            <a:r>
              <a:rPr lang="sk-SK" sz="2400" dirty="0" err="1"/>
              <a:t>Gešajovský</a:t>
            </a:r>
            <a:r>
              <a:rPr lang="sk-SK" sz="2400" dirty="0"/>
              <a:t> mlyn v </a:t>
            </a:r>
            <a:r>
              <a:rPr lang="sk-SK" sz="2400" dirty="0" smtClean="0"/>
              <a:t>Zálesí,</a:t>
            </a:r>
            <a:r>
              <a:rPr lang="sk-SK" sz="2400" dirty="0"/>
              <a:t> Skanzen v </a:t>
            </a:r>
            <a:r>
              <a:rPr lang="sk-SK" sz="2400" dirty="0" smtClean="0"/>
              <a:t>Humennom, </a:t>
            </a:r>
            <a:r>
              <a:rPr lang="sk-SK" sz="2400" dirty="0"/>
              <a:t>Rozhľadňa Veľká </a:t>
            </a:r>
            <a:r>
              <a:rPr lang="sk-SK" sz="2400" dirty="0" smtClean="0"/>
              <a:t>Homoľa</a:t>
            </a:r>
            <a:r>
              <a:rPr lang="sk-SK" sz="2400" b="1" dirty="0" smtClean="0"/>
              <a:t>, </a:t>
            </a:r>
            <a:r>
              <a:rPr lang="sk-SK" sz="2400" dirty="0"/>
              <a:t>Rozprávkový chodník v </a:t>
            </a:r>
            <a:r>
              <a:rPr lang="sk-SK" sz="2400" dirty="0" smtClean="0"/>
              <a:t>Miklušovciach, </a:t>
            </a:r>
            <a:r>
              <a:rPr lang="sk-SK" sz="2400" dirty="0"/>
              <a:t>Biele skaly v </a:t>
            </a:r>
            <a:r>
              <a:rPr lang="sk-SK" sz="2400" dirty="0" smtClean="0"/>
              <a:t>Bratislave, </a:t>
            </a:r>
            <a:r>
              <a:rPr lang="sk-SK" sz="2400" dirty="0" err="1"/>
              <a:t>Pokútsky</a:t>
            </a:r>
            <a:r>
              <a:rPr lang="sk-SK" sz="2400" dirty="0"/>
              <a:t> zemný </a:t>
            </a:r>
            <a:r>
              <a:rPr lang="en-US" sz="2400" dirty="0" smtClean="0"/>
              <a:t>most</a:t>
            </a:r>
            <a:r>
              <a:rPr lang="sk-SK" sz="2400" dirty="0" smtClean="0"/>
              <a:t>, </a:t>
            </a:r>
            <a:r>
              <a:rPr lang="sk-SK" sz="2400" dirty="0"/>
              <a:t>Kaplnka Panny Má</a:t>
            </a:r>
            <a:r>
              <a:rPr lang="de-DE" sz="2400" dirty="0" err="1"/>
              <a:t>rie</a:t>
            </a:r>
            <a:r>
              <a:rPr lang="de-DE" sz="2400" dirty="0"/>
              <a:t> </a:t>
            </a:r>
            <a:r>
              <a:rPr lang="de-DE" sz="2400" dirty="0" err="1"/>
              <a:t>Kr</a:t>
            </a:r>
            <a:r>
              <a:rPr lang="sk-SK" sz="2400" dirty="0" err="1"/>
              <a:t>áľovnej</a:t>
            </a:r>
            <a:r>
              <a:rPr lang="sk-SK" sz="2400" dirty="0"/>
              <a:t> vo </a:t>
            </a:r>
            <a:r>
              <a:rPr lang="sk-SK" sz="2400" dirty="0" smtClean="0"/>
              <a:t>Vyhniach a pod.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184372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sk-SK" sz="4400" i="1" dirty="0" smtClean="0">
                <a:latin typeface="Times New Roman" pitchFamily="18" charset="0"/>
                <a:cs typeface="Times New Roman" pitchFamily="18" charset="0"/>
              </a:rPr>
              <a:t>Praktická časť</a:t>
            </a:r>
            <a:endParaRPr lang="sk-SK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683568" y="1268760"/>
            <a:ext cx="7848872" cy="4968552"/>
          </a:xfrm>
        </p:spPr>
        <p:txBody>
          <a:bodyPr/>
          <a:lstStyle/>
          <a:p>
            <a:pPr marL="45720" indent="0" algn="just">
              <a:buNone/>
            </a:pPr>
            <a:r>
              <a:rPr lang="sk-SK" b="1" dirty="0" smtClean="0">
                <a:solidFill>
                  <a:srgbClr val="00B0F0"/>
                </a:solidFill>
              </a:rPr>
              <a:t>Rozhovor </a:t>
            </a:r>
            <a:r>
              <a:rPr lang="sk-SK" b="1" dirty="0">
                <a:solidFill>
                  <a:srgbClr val="00B0F0"/>
                </a:solidFill>
              </a:rPr>
              <a:t>s R. </a:t>
            </a:r>
            <a:r>
              <a:rPr lang="sk-SK" b="1" dirty="0" err="1" smtClean="0">
                <a:solidFill>
                  <a:srgbClr val="00B0F0"/>
                </a:solidFill>
              </a:rPr>
              <a:t>Hoppejom</a:t>
            </a:r>
            <a:endParaRPr lang="sk-SK" b="1" dirty="0" smtClean="0">
              <a:solidFill>
                <a:srgbClr val="00B0F0"/>
              </a:solidFill>
            </a:endParaRPr>
          </a:p>
          <a:p>
            <a:pPr marL="45720" indent="0" algn="just">
              <a:buNone/>
            </a:pPr>
            <a:endParaRPr lang="sk-SK" dirty="0" smtClean="0"/>
          </a:p>
          <a:p>
            <a:pPr marL="45720" indent="0" algn="just">
              <a:buNone/>
            </a:pPr>
            <a:r>
              <a:rPr lang="sk-SK" dirty="0" smtClean="0"/>
              <a:t>1.</a:t>
            </a:r>
            <a:r>
              <a:rPr lang="sk-SK" dirty="0"/>
              <a:t>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Čo Vás priviedlo k cestovaniu a práve po Slovensku?</a:t>
            </a:r>
          </a:p>
          <a:p>
            <a:pPr marL="45720" indent="0" algn="just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Preferujete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skôr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návštevu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pamiatok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alebo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vyhľadávate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prírodu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Mali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nejakého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výletu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veľké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očakávania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nakoniec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sklamali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Plánujete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cestovanie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mimo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Slovenska</a:t>
            </a:r>
            <a:r>
              <a:rPr lang="en-US" dirty="0"/>
              <a:t>?</a:t>
            </a:r>
            <a:endParaRPr lang="sk-SK" dirty="0"/>
          </a:p>
          <a:p>
            <a:pPr marL="4572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57119"/>
            <a:ext cx="3358510" cy="18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77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1799</TotalTime>
  <Words>394</Words>
  <Application>Microsoft Office PowerPoint</Application>
  <PresentationFormat>Předvádění na obrazovce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Aerodynamika</vt:lpstr>
      <vt:lpstr>Cestujte s nami...A nielen prstom po mape.</vt:lpstr>
      <vt:lpstr>Obsah</vt:lpstr>
      <vt:lpstr>Prečo táto téma?</vt:lpstr>
      <vt:lpstr>Cieľ práce</vt:lpstr>
      <vt:lpstr>Úvod</vt:lpstr>
      <vt:lpstr>Cestovný ruch</vt:lpstr>
      <vt:lpstr>Teoretická a Praktická časť</vt:lpstr>
      <vt:lpstr>Praktická časť</vt:lpstr>
      <vt:lpstr>Praktická časť</vt:lpstr>
      <vt:lpstr>Praktická časť</vt:lpstr>
      <vt:lpstr>Prezentace aplikace PowerPoint</vt:lpstr>
      <vt:lpstr>Tvorba geografickej hry </vt:lpstr>
      <vt:lpstr>Pravidlá a cieľ hry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Cestujte s nami...A nielen prstom po mape..</dc:title>
  <dc:creator>Vaneska</dc:creator>
  <cp:lastModifiedBy>Vaneska</cp:lastModifiedBy>
  <cp:revision>31</cp:revision>
  <dcterms:created xsi:type="dcterms:W3CDTF">2022-05-22T17:58:57Z</dcterms:created>
  <dcterms:modified xsi:type="dcterms:W3CDTF">2022-05-30T04:26:11Z</dcterms:modified>
</cp:coreProperties>
</file>