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57" r:id="rId4"/>
    <p:sldId id="259" r:id="rId5"/>
    <p:sldId id="261" r:id="rId6"/>
    <p:sldId id="264" r:id="rId7"/>
    <p:sldId id="260" r:id="rId8"/>
    <p:sldId id="258" r:id="rId9"/>
    <p:sldId id="262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490656-D0B1-41BE-B42C-CC84B0CEF66F}" type="datetimeFigureOut">
              <a:rPr lang="sk-SK" smtClean="0"/>
              <a:t>4. 12. 2016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2E8948-340A-4A80-A4A5-134CD570296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Asert%C3%ADvne_zvl%C3%A1dnutie_kritiky" TargetMode="External"/><Relationship Id="rId2" Type="http://schemas.openxmlformats.org/officeDocument/2006/relationships/hyperlink" Target="https://sk.wikipedia.org/wiki/Asert%C3%ADvne_komunika%C4%8Dn%C3%A9_technik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Komunika&#269;n&#237;%20techniky-%20'Motiva&#269;n&#237;%20pok&#225;r&#225;n&#237;'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496944" cy="6048672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algn="l"/>
            <a:endParaRPr lang="sk-SK" dirty="0"/>
          </a:p>
          <a:p>
            <a:pPr algn="l"/>
            <a:endParaRPr lang="sk-SK" dirty="0" smtClean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endParaRPr lang="sk-SK" dirty="0" smtClean="0"/>
          </a:p>
          <a:p>
            <a:pPr algn="l"/>
            <a:endParaRPr lang="sk-SK" dirty="0"/>
          </a:p>
          <a:p>
            <a:pPr algn="l"/>
            <a:endParaRPr lang="sk-SK" dirty="0"/>
          </a:p>
          <a:p>
            <a:pPr algn="l"/>
            <a:r>
              <a:rPr lang="sk-SK" dirty="0" smtClean="0"/>
              <a:t>Gymnázium Gelnica, SNP 1                  Mgr. Radúz </a:t>
            </a:r>
            <a:r>
              <a:rPr lang="sk-SK" dirty="0" err="1" smtClean="0"/>
              <a:t>Burčák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2808312"/>
          </a:xfrm>
        </p:spPr>
        <p:txBody>
          <a:bodyPr/>
          <a:lstStyle/>
          <a:p>
            <a:r>
              <a:rPr lang="sk-SK" dirty="0" smtClean="0"/>
              <a:t>Asertívne komunikačné  techniky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3907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496944" cy="5256584"/>
          </a:xfrm>
        </p:spPr>
        <p:txBody>
          <a:bodyPr>
            <a:normAutofit/>
          </a:bodyPr>
          <a:lstStyle/>
          <a:p>
            <a:pPr algn="just" fontAlgn="base"/>
            <a:r>
              <a:rPr lang="sk-SK" sz="2800" dirty="0" smtClean="0">
                <a:latin typeface="Adobe Caslon Pro Bold" pitchFamily="18" charset="-18"/>
              </a:rPr>
              <a:t>Asertívne komunikačné </a:t>
            </a:r>
            <a:r>
              <a:rPr lang="sk-SK" sz="2800" dirty="0">
                <a:latin typeface="Adobe Caslon Pro Bold" pitchFamily="18" charset="-18"/>
              </a:rPr>
              <a:t>techniky a zručnosti sú formy medziľudskej komunikácie, ktoré nie sú ani agresívne ani pasívne. Ako zručnosť potom označujeme schopnosť použiť danú komunikačnú techniku v príslušnej situácii.</a:t>
            </a:r>
          </a:p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7772400" cy="1224135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C00000"/>
                </a:solidFill>
              </a:rPr>
              <a:t>Asertívne komunikačné techniky</a:t>
            </a:r>
            <a:endParaRPr lang="sk-SK" sz="32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05" y="3698521"/>
            <a:ext cx="3096344" cy="199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58159"/>
            <a:ext cx="2609519" cy="173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sk-SK" sz="3200" dirty="0" smtClean="0">
                <a:solidFill>
                  <a:srgbClr val="C00000"/>
                </a:solidFill>
              </a:rPr>
              <a:t> Technika pokazenej  gramoplatne</a:t>
            </a: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sk-SK" dirty="0" smtClean="0"/>
              <a:t> Princípom </a:t>
            </a:r>
            <a:r>
              <a:rPr lang="sk-SK" dirty="0"/>
              <a:t>tejto techniky je: vytrvalo opakujte, čo chcete dosiahnuť (bez kriku, bez hnevu, bez rozčúlenia). Často totiž odchádzate s pocitom neoprávnenej prehry, pretože vám niekto povedal "nie". Každý človek má však v zásobe zvyčajne len niekoľko takých odmietnutí. Ak ich je tri či šesť, všetko, čo potrebujeme ku svojmu úspechu, je ísť do toho štyri či sedemkrát. A neposkytovať pritom žiadne nové zdôvodnenia (iba ak sami chceme).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    Trvám na tom, čo som povedal...   Trvám na tom, čo  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  som povedal...  Trvám na tom, čo som povedal... 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838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sk-SK" dirty="0" smtClean="0"/>
              <a:t>Kompromis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pPr fontAlgn="base"/>
            <a:r>
              <a:rPr lang="sk-SK" sz="2400" dirty="0"/>
              <a:t>Za určitých okolností je vhodné navrhnúť mu prijateľný kompromis.</a:t>
            </a:r>
          </a:p>
          <a:p>
            <a:pPr fontAlgn="base"/>
            <a:r>
              <a:rPr lang="sk-SK" sz="2400" dirty="0"/>
              <a:t>Príkladom môže byť napríklad súhlas s určitým termínom výmeny tovaru, alebo dohoda typu niečo za niečo, je možné riešenie presunúť i na náhodu - hodíme si napr. korunou. O materiálnych cieľoch sa zjednávať dá, ak sa kompromis nedotýka sebaúcty vyjednávajúcich</a:t>
            </a:r>
            <a:r>
              <a:rPr lang="sk-SK" sz="2400" dirty="0" smtClean="0"/>
              <a:t>. Pokiaľ ide o česť či svedomie, je kompromis  skôr prekážkou ako výhodou. </a:t>
            </a:r>
            <a:endParaRPr lang="sk-SK" sz="2400" dirty="0"/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94349"/>
            <a:ext cx="3120768" cy="234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0" y="4325498"/>
            <a:ext cx="2209428" cy="220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1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3289" y="260648"/>
            <a:ext cx="6512511" cy="136815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sk-SK" dirty="0"/>
              <a:t>Otvorené dvere.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11560" y="1052736"/>
            <a:ext cx="8229600" cy="57274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1800" dirty="0"/>
          </a:p>
          <a:p>
            <a:pPr marL="0" indent="0">
              <a:buNone/>
            </a:pPr>
            <a:r>
              <a:rPr lang="sk-SK" sz="1800" dirty="0" smtClean="0"/>
              <a:t>Je technikou </a:t>
            </a:r>
            <a:r>
              <a:rPr lang="sk-SK" sz="1800" dirty="0"/>
              <a:t>na odrážanie </a:t>
            </a:r>
            <a:r>
              <a:rPr lang="sk-SK" sz="1800" dirty="0" err="1"/>
              <a:t>manipulatívnej</a:t>
            </a:r>
            <a:r>
              <a:rPr lang="sk-SK" sz="1800" dirty="0"/>
              <a:t> kritiky tak, že priznáme svojmu kritikovi, že v tom, čo hovorí môže byť zrnko pravdy. Ale pri tom neplytváme zbytočnými výhovorkami a </a:t>
            </a:r>
            <a:r>
              <a:rPr lang="sk-SK" sz="1800" dirty="0" smtClean="0"/>
              <a:t>ospravedlneniami</a:t>
            </a:r>
            <a:r>
              <a:rPr lang="sk-SK" sz="1800" dirty="0"/>
              <a:t>. Dáme najavo, že konečným sudcom seba samého ostávame stále my. Názov „otvorené dvere“ dobre vystihuje pointu tejto techniky. Kritik sa </a:t>
            </a:r>
            <a:r>
              <a:rPr lang="sk-SK" sz="1800" dirty="0" err="1"/>
              <a:t>vyhecuje</a:t>
            </a:r>
            <a:r>
              <a:rPr lang="sk-SK" sz="1800" dirty="0"/>
              <a:t>, rozbehne sa a čaká, že narazí na náš odpor, na naše imaginárne zatvorené dvere. My ale v tom okamihu ustúpime a on nič netušiac preletí cez otvorené dvere nášho odporu, čo ho zaručene vykoľají. Poskytneme mu tým priestor, aby sa vyrozprával. </a:t>
            </a:r>
            <a:r>
              <a:rPr lang="sk-SK" sz="1800" dirty="0" smtClean="0"/>
              <a:t>Naša </a:t>
            </a:r>
            <a:r>
              <a:rPr lang="sk-SK" sz="1800" dirty="0"/>
              <a:t>neočakávaná ústretovosť ho vyviedla z miery a tým, že mohol povedať všetko, čo chcel sa celá situácia upokojí. Vtedy sa ho môžeme ešte opýtať na ďalšie veci čo mu vadia a pomaly z neho dostávať príčinu, prečo je nahnevaný a začať situáciu konštruktívne riešiť.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04" y="5085184"/>
            <a:ext cx="1077032" cy="156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490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424935" cy="4608512"/>
          </a:xfrm>
        </p:spPr>
        <p:txBody>
          <a:bodyPr/>
          <a:lstStyle/>
          <a:p>
            <a:pPr marL="0" indent="0" algn="just">
              <a:buNone/>
            </a:pPr>
            <a:r>
              <a:rPr lang="sk-SK" sz="2000" dirty="0" smtClean="0">
                <a:effectLst/>
              </a:rPr>
              <a:t>Negatívna </a:t>
            </a:r>
            <a:r>
              <a:rPr lang="sk-SK" sz="2000" dirty="0" err="1">
                <a:effectLst/>
              </a:rPr>
              <a:t>asercia</a:t>
            </a:r>
            <a:r>
              <a:rPr lang="sk-SK" sz="2000" dirty="0">
                <a:effectLst/>
              </a:rPr>
              <a:t> je </a:t>
            </a:r>
            <a:r>
              <a:rPr lang="sk-SK" sz="2000" dirty="0">
                <a:effectLst/>
                <a:hlinkClick r:id="rId2" tooltip="Asertívne komunikačné techniky"/>
              </a:rPr>
              <a:t>asertívna komunikačná technika</a:t>
            </a:r>
            <a:r>
              <a:rPr lang="sk-SK" sz="2000" dirty="0">
                <a:effectLst/>
              </a:rPr>
              <a:t>, ktorá umožňuje otvorené priznávanie vlastných chýb a omylov, s akceptáciou vlastnej </a:t>
            </a:r>
            <a:r>
              <a:rPr lang="sk-SK" sz="2000" dirty="0" err="1">
                <a:effectLst/>
              </a:rPr>
              <a:t>omylnosti</a:t>
            </a:r>
            <a:r>
              <a:rPr lang="sk-SK" sz="2000" dirty="0">
                <a:effectLst/>
              </a:rPr>
              <a:t> a bez následných nekonečných pocitov </a:t>
            </a:r>
            <a:r>
              <a:rPr lang="sk-SK" sz="2000" dirty="0" smtClean="0">
                <a:effectLst/>
              </a:rPr>
              <a:t>viny a </a:t>
            </a:r>
            <a:r>
              <a:rPr lang="sk-SK" sz="2000" dirty="0" err="1">
                <a:effectLst/>
              </a:rPr>
              <a:t>ospravedlneňovania</a:t>
            </a:r>
            <a:r>
              <a:rPr lang="sk-SK" sz="2000" dirty="0">
                <a:effectLst/>
              </a:rPr>
              <a:t> sa, či hnevu.</a:t>
            </a:r>
            <a:br>
              <a:rPr lang="sk-SK" sz="2000" dirty="0">
                <a:effectLst/>
              </a:rPr>
            </a:br>
            <a:r>
              <a:rPr lang="sk-SK" sz="2000" dirty="0">
                <a:effectLst/>
              </a:rPr>
              <a:t>Negatívna </a:t>
            </a:r>
            <a:r>
              <a:rPr lang="sk-SK" sz="2000" dirty="0" err="1">
                <a:effectLst/>
              </a:rPr>
              <a:t>asercia</a:t>
            </a:r>
            <a:r>
              <a:rPr lang="sk-SK" sz="2000" dirty="0">
                <a:effectLst/>
              </a:rPr>
              <a:t> je jedna z metód </a:t>
            </a:r>
            <a:r>
              <a:rPr lang="sk-SK" sz="2000" dirty="0">
                <a:effectLst/>
                <a:hlinkClick r:id="rId3" tooltip="Asertívne zvládnutie kritiky"/>
              </a:rPr>
              <a:t>asertívneho </a:t>
            </a:r>
            <a:r>
              <a:rPr lang="sk-SK" sz="2000" dirty="0" smtClean="0">
                <a:effectLst/>
                <a:hlinkClick r:id="rId3" tooltip="Asertívne zvládnutie kritiky"/>
              </a:rPr>
              <a:t>zvládania kritiky</a:t>
            </a:r>
            <a:r>
              <a:rPr lang="sk-SK" sz="2000" dirty="0">
                <a:effectLst/>
              </a:rPr>
              <a:t>.</a:t>
            </a:r>
            <a:br>
              <a:rPr lang="sk-SK" sz="2000" dirty="0">
                <a:effectLst/>
              </a:rPr>
            </a:br>
            <a:r>
              <a:rPr lang="sk-SK" sz="2000" dirty="0">
                <a:effectLst/>
              </a:rPr>
              <a:t>Technika vychádza z asertívneho práva </a:t>
            </a:r>
            <a:r>
              <a:rPr lang="sk-SK" sz="2000" i="1" dirty="0">
                <a:effectLst/>
              </a:rPr>
              <a:t>"robiť chyby — a byť za ne zodpovedný"</a:t>
            </a:r>
            <a:r>
              <a:rPr lang="sk-SK" sz="2000" dirty="0">
                <a:effectLst/>
              </a:rPr>
              <a:t> a z práva </a:t>
            </a:r>
            <a:r>
              <a:rPr lang="sk-SK" sz="2000" i="1" dirty="0">
                <a:effectLst/>
              </a:rPr>
              <a:t>"byť sám sebe najdôležitejším sudcom"</a:t>
            </a:r>
            <a:r>
              <a:rPr lang="sk-SK" sz="2000" dirty="0">
                <a:effectLst/>
              </a:rPr>
              <a:t>. Umožňuje dospelým spôsobom prijímať svoje chyby, nepodliehať neprimeraným pocitom viny či hnevu a pokojne sa k svojim chybám a omylom prihlásiť. Negatívna </a:t>
            </a:r>
            <a:r>
              <a:rPr lang="sk-SK" sz="2000" dirty="0" err="1">
                <a:effectLst/>
              </a:rPr>
              <a:t>asercia</a:t>
            </a:r>
            <a:r>
              <a:rPr lang="sk-SK" sz="2000" dirty="0">
                <a:effectLst/>
              </a:rPr>
              <a:t> pomáha zlepšiť svoje </a:t>
            </a:r>
            <a:r>
              <a:rPr lang="sk-SK" sz="2000" dirty="0" err="1">
                <a:effectLst/>
              </a:rPr>
              <a:t>sebaprijatie</a:t>
            </a:r>
            <a:r>
              <a:rPr lang="sk-SK" sz="2000" dirty="0">
                <a:effectLst/>
              </a:rPr>
              <a:t> a otvára dvere k riešeniu problémov.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143000" y="188640"/>
            <a:ext cx="6400800" cy="864096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sk-SK" sz="3200" b="1" dirty="0"/>
              <a:t>Negatívna </a:t>
            </a:r>
            <a:r>
              <a:rPr lang="sk-SK" sz="3200" b="1" dirty="0" err="1"/>
              <a:t>asercia</a:t>
            </a:r>
            <a:r>
              <a:rPr lang="sk-SK" sz="3200" dirty="0"/>
              <a:t/>
            </a:r>
            <a:br>
              <a:rPr lang="sk-SK" sz="3200" dirty="0"/>
            </a:b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791525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sk-SK" dirty="0" smtClean="0"/>
              <a:t>Ďalšie asertívne  </a:t>
            </a:r>
            <a:r>
              <a:rPr lang="sk-SK" dirty="0"/>
              <a:t>techniky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/>
              <a:t>schopnosť </a:t>
            </a:r>
            <a:r>
              <a:rPr lang="sk-SK" sz="2600" dirty="0"/>
              <a:t>požiadať o láskavosť</a:t>
            </a:r>
          </a:p>
          <a:p>
            <a:r>
              <a:rPr lang="sk-SK" sz="2600" dirty="0"/>
              <a:t>schopnosť uplatniť svoj nárok</a:t>
            </a:r>
          </a:p>
          <a:p>
            <a:r>
              <a:rPr lang="sk-SK" sz="2600" dirty="0"/>
              <a:t>schopnosť povedať </a:t>
            </a:r>
            <a:r>
              <a:rPr lang="sk-SK" sz="2600" i="1" dirty="0"/>
              <a:t>nie</a:t>
            </a:r>
            <a:endParaRPr lang="sk-SK" sz="2600" dirty="0"/>
          </a:p>
          <a:p>
            <a:r>
              <a:rPr lang="sk-SK" sz="2600" dirty="0"/>
              <a:t>schopnosť začať</a:t>
            </a:r>
            <a:r>
              <a:rPr lang="sk-SK" sz="2600" dirty="0" smtClean="0"/>
              <a:t>,  ukončiť </a:t>
            </a:r>
            <a:r>
              <a:rPr lang="sk-SK" sz="2600" dirty="0"/>
              <a:t>konverzáciu</a:t>
            </a:r>
          </a:p>
          <a:p>
            <a:r>
              <a:rPr lang="sk-SK" sz="2600" dirty="0"/>
              <a:t>schopnosť </a:t>
            </a:r>
            <a:r>
              <a:rPr lang="sk-SK" sz="2600" dirty="0" err="1"/>
              <a:t>vysporiadať</a:t>
            </a:r>
            <a:r>
              <a:rPr lang="sk-SK" sz="2600" dirty="0"/>
              <a:t> sa s kritikou</a:t>
            </a:r>
          </a:p>
          <a:p>
            <a:r>
              <a:rPr lang="sk-SK" sz="2600" dirty="0"/>
              <a:t>schopnosť prijať uznanie</a:t>
            </a:r>
          </a:p>
          <a:p>
            <a:r>
              <a:rPr lang="sk-SK" sz="2600" dirty="0"/>
              <a:t>schopnosť vyjadriť uznanie</a:t>
            </a:r>
          </a:p>
          <a:p>
            <a:r>
              <a:rPr lang="sk-SK" sz="2600" dirty="0"/>
              <a:t>schopnosť vyjadriť vlastný pocit, názor, myšlienku.</a:t>
            </a:r>
          </a:p>
          <a:p>
            <a:r>
              <a:rPr lang="sk-SK" sz="2600" dirty="0"/>
              <a:t>schopnosť požiadať o pomoc</a:t>
            </a:r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021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63688" y="116632"/>
            <a:ext cx="6512511" cy="1224136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sk-SK" dirty="0" smtClean="0"/>
              <a:t>Zásady: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0000" lnSpcReduction="20000"/>
          </a:bodyPr>
          <a:lstStyle/>
          <a:p>
            <a:pPr fontAlgn="base">
              <a:buFont typeface="Arial" charset="0"/>
              <a:buChar char="•"/>
            </a:pPr>
            <a:r>
              <a:rPr lang="sk-SK" sz="2600" dirty="0" smtClean="0"/>
              <a:t>ujasniť </a:t>
            </a:r>
            <a:r>
              <a:rPr lang="sk-SK" sz="2600" dirty="0"/>
              <a:t>si svoj </a:t>
            </a:r>
            <a:r>
              <a:rPr lang="sk-SK" sz="2600" dirty="0" smtClean="0"/>
              <a:t>nárok</a:t>
            </a:r>
          </a:p>
          <a:p>
            <a:pPr fontAlgn="base">
              <a:buFont typeface="Arial" charset="0"/>
              <a:buChar char="•"/>
            </a:pPr>
            <a:r>
              <a:rPr lang="sk-SK" sz="2600" dirty="0" smtClean="0"/>
              <a:t>udržovať </a:t>
            </a:r>
            <a:r>
              <a:rPr lang="sk-SK" sz="2600" dirty="0"/>
              <a:t>očný </a:t>
            </a:r>
            <a:r>
              <a:rPr lang="sk-SK" sz="2600" dirty="0" smtClean="0"/>
              <a:t>kontakt</a:t>
            </a:r>
          </a:p>
          <a:p>
            <a:pPr fontAlgn="base">
              <a:buFont typeface="Arial" charset="0"/>
              <a:buChar char="•"/>
            </a:pPr>
            <a:r>
              <a:rPr lang="sk-SK" sz="2600" dirty="0" smtClean="0"/>
              <a:t>pokojne </a:t>
            </a:r>
            <a:r>
              <a:rPr lang="sk-SK" sz="2600" dirty="0"/>
              <a:t>opakovať svoj názor</a:t>
            </a:r>
          </a:p>
          <a:p>
            <a:pPr fontAlgn="base">
              <a:buFont typeface="Arial" charset="0"/>
              <a:buChar char="•"/>
            </a:pPr>
            <a:r>
              <a:rPr lang="sk-SK" sz="2600" dirty="0" smtClean="0"/>
              <a:t>ignorovať </a:t>
            </a:r>
            <a:r>
              <a:rPr lang="sk-SK" sz="2600" dirty="0"/>
              <a:t>pokusy o zlákanie na postranné </a:t>
            </a:r>
            <a:r>
              <a:rPr lang="sk-SK" sz="2600" dirty="0" smtClean="0"/>
              <a:t>témy</a:t>
            </a:r>
          </a:p>
          <a:p>
            <a:pPr fontAlgn="base">
              <a:buFont typeface="Arial" charset="0"/>
              <a:buChar char="•"/>
            </a:pPr>
            <a:r>
              <a:rPr lang="sk-SK" sz="2600" dirty="0" smtClean="0"/>
              <a:t>nenechať </a:t>
            </a:r>
            <a:r>
              <a:rPr lang="sk-SK" sz="2600" dirty="0"/>
              <a:t>sa zatlačiť pocitmi viny</a:t>
            </a:r>
          </a:p>
          <a:p>
            <a:pPr fontAlgn="base">
              <a:buFont typeface="Arial" charset="0"/>
              <a:buChar char="•"/>
            </a:pPr>
            <a:r>
              <a:rPr lang="sk-SK" sz="2600" dirty="0" smtClean="0"/>
              <a:t>ignorovať </a:t>
            </a:r>
            <a:r>
              <a:rPr lang="sk-SK" sz="2600" dirty="0" err="1"/>
              <a:t>manipulatívne</a:t>
            </a:r>
            <a:r>
              <a:rPr lang="sk-SK" sz="2600" dirty="0"/>
              <a:t> </a:t>
            </a:r>
            <a:r>
              <a:rPr lang="sk-SK" sz="2600" dirty="0" smtClean="0"/>
              <a:t>triky</a:t>
            </a:r>
          </a:p>
          <a:p>
            <a:pPr fontAlgn="base">
              <a:buFont typeface="Arial" charset="0"/>
              <a:buChar char="•"/>
            </a:pPr>
            <a:r>
              <a:rPr lang="sk-SK" sz="2600" dirty="0"/>
              <a:t>t</a:t>
            </a:r>
            <a:r>
              <a:rPr lang="sk-SK" sz="2600" dirty="0" smtClean="0"/>
              <a:t>echnika prijateľného kompromisu</a:t>
            </a:r>
            <a:endParaRPr lang="sk-SK" sz="2600" dirty="0"/>
          </a:p>
          <a:p>
            <a:pPr fontAlgn="base"/>
            <a:r>
              <a:rPr lang="sk-SK" sz="2600" dirty="0"/>
              <a:t>s</a:t>
            </a:r>
            <a:r>
              <a:rPr lang="sk-SK" sz="2600" dirty="0" smtClean="0"/>
              <a:t>úhlasiť </a:t>
            </a:r>
            <a:r>
              <a:rPr lang="sk-SK" sz="2600" dirty="0"/>
              <a:t>s každou pravdepodobnosťou obsiahnutou v kritike.</a:t>
            </a:r>
          </a:p>
          <a:p>
            <a:pPr fontAlgn="base"/>
            <a:r>
              <a:rPr lang="sk-SK" sz="2600" dirty="0"/>
              <a:t>s</a:t>
            </a:r>
            <a:r>
              <a:rPr lang="sk-SK" sz="2600" dirty="0" smtClean="0"/>
              <a:t>úhlasiť </a:t>
            </a:r>
            <a:r>
              <a:rPr lang="sk-SK" sz="2600" dirty="0"/>
              <a:t>so všeobecnými logickými pravdami v manipulujúcich výrokoch (dáva to zmysel, mohla by to byť pravda), svoju odpoveď však doplniť vlastným pohľadom.</a:t>
            </a:r>
          </a:p>
          <a:p>
            <a:pPr fontAlgn="base"/>
            <a:r>
              <a:rPr lang="sk-SK" sz="2600" dirty="0" smtClean="0"/>
              <a:t>dôležité </a:t>
            </a:r>
            <a:r>
              <a:rPr lang="sk-SK" sz="2600" dirty="0"/>
              <a:t>je presne počúvať, čo nám partner </a:t>
            </a:r>
            <a:r>
              <a:rPr lang="sk-SK" sz="2600" dirty="0" smtClean="0"/>
              <a:t>hovorí, potrebné použiť presne jeho slová do odpovede.</a:t>
            </a:r>
          </a:p>
          <a:p>
            <a:pPr fontAlgn="base"/>
            <a:r>
              <a:rPr lang="sk-SK" sz="2600" dirty="0" smtClean="0"/>
              <a:t>pozor na "čítanie myšlienok"! Nesmieme odpovedať tým, čo si myslíme, že nám partner chce povedať, ale tým, čo skutočne povedal.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sz="2900" dirty="0"/>
              <a:t/>
            </a:r>
            <a:br>
              <a:rPr lang="sk-SK" sz="2900" dirty="0"/>
            </a:br>
            <a:r>
              <a:rPr lang="sk-SK" sz="2600" dirty="0" smtClean="0"/>
              <a:t>  Nakoniec malá ukážka ako komunikácia  nemá a má  vyzerať. </a:t>
            </a:r>
            <a:r>
              <a:rPr lang="sk-SK" sz="2600" dirty="0" smtClean="0">
                <a:solidFill>
                  <a:srgbClr val="FF0000"/>
                </a:solidFill>
                <a:hlinkClick r:id="rId2" action="ppaction://hlinkfile"/>
              </a:rPr>
              <a:t>Pozri TU</a:t>
            </a:r>
            <a:endParaRPr lang="sk-SK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650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 algn="ctr">
              <a:buNone/>
            </a:pPr>
            <a:endParaRPr lang="sk-SK" dirty="0" smtClean="0"/>
          </a:p>
          <a:p>
            <a:pPr algn="ctr"/>
            <a:endParaRPr lang="sk-SK" dirty="0"/>
          </a:p>
          <a:p>
            <a:pPr algn="ctr"/>
            <a:endParaRPr lang="sk-SK" dirty="0" smtClean="0"/>
          </a:p>
          <a:p>
            <a:pPr marL="45720" indent="0" algn="ctr">
              <a:buNone/>
            </a:pPr>
            <a:r>
              <a:rPr lang="sk-SK" sz="3600" dirty="0" smtClean="0"/>
              <a:t>Ďakujem za  pozornosť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4901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244</TotalTime>
  <Words>511</Words>
  <Application>Microsoft Office PowerPoint</Application>
  <PresentationFormat>Prezentácia na obrazovke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Aerodynamika</vt:lpstr>
      <vt:lpstr>Asertívne komunikačné  techniky</vt:lpstr>
      <vt:lpstr>Asertívne komunikačné techniky</vt:lpstr>
      <vt:lpstr> Technika pokazenej  gramoplatne </vt:lpstr>
      <vt:lpstr>Kompromis</vt:lpstr>
      <vt:lpstr>Otvorené dvere. </vt:lpstr>
      <vt:lpstr>Negatívna asercia je asertívna komunikačná technika, ktorá umožňuje otvorené priznávanie vlastných chýb a omylov, s akceptáciou vlastnej omylnosti a bez následných nekonečných pocitov viny a ospravedlneňovania sa, či hnevu. Negatívna asercia je jedna z metód asertívneho zvládania kritiky. Technika vychádza z asertívneho práva "robiť chyby — a byť za ne zodpovedný" a z práva "byť sám sebe najdôležitejším sudcom". Umožňuje dospelým spôsobom prijímať svoje chyby, nepodliehať neprimeraným pocitom viny či hnevu a pokojne sa k svojim chybám a omylom prihlásiť. Negatívna asercia pomáha zlepšiť svoje sebaprijatie a otvára dvere k riešeniu problémov.</vt:lpstr>
      <vt:lpstr>Ďalšie asertívne  techniky </vt:lpstr>
      <vt:lpstr>Zásady: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Raduz</dc:creator>
  <cp:lastModifiedBy>Raduz</cp:lastModifiedBy>
  <cp:revision>15</cp:revision>
  <dcterms:created xsi:type="dcterms:W3CDTF">2016-12-03T07:55:51Z</dcterms:created>
  <dcterms:modified xsi:type="dcterms:W3CDTF">2016-12-04T12:56:55Z</dcterms:modified>
</cp:coreProperties>
</file>