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3" r:id="rId8"/>
    <p:sldId id="261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740FD9-A642-F1B9-FB5F-3D73AF3CB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135367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sk-SK" sz="4800" b="1" dirty="0"/>
              <a:t>TAJNIČKA</a:t>
            </a:r>
          </a:p>
        </p:txBody>
      </p:sp>
      <p:sp>
        <p:nvSpPr>
          <p:cNvPr id="4" name="Zástupný objekt pre obsah 2">
            <a:extLst>
              <a:ext uri="{FF2B5EF4-FFF2-40B4-BE49-F238E27FC236}">
                <a16:creationId xmlns:a16="http://schemas.microsoft.com/office/drawing/2014/main" id="{9D0E4C89-11DC-8E3F-CAFA-C3C8D654ADAA}"/>
              </a:ext>
            </a:extLst>
          </p:cNvPr>
          <p:cNvSpPr txBox="1">
            <a:spLocks/>
          </p:cNvSpPr>
          <p:nvPr/>
        </p:nvSpPr>
        <p:spPr>
          <a:xfrm>
            <a:off x="511078" y="5201662"/>
            <a:ext cx="10600267" cy="1046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900" b="1" dirty="0"/>
              <a:t>Časť koreňa, ktorá sa nachádza pod pokožkou a je tvorená prevažne z parenchymatického pletiva  </a:t>
            </a:r>
          </a:p>
          <a:p>
            <a:endParaRPr lang="sk-SK" dirty="0"/>
          </a:p>
        </p:txBody>
      </p:sp>
      <p:pic>
        <p:nvPicPr>
          <p:cNvPr id="8" name="Zástupný objekt pre obsah 7">
            <a:extLst>
              <a:ext uri="{FF2B5EF4-FFF2-40B4-BE49-F238E27FC236}">
                <a16:creationId xmlns:a16="http://schemas.microsoft.com/office/drawing/2014/main" id="{4553249A-3BB0-A01C-DC48-79775B3E1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396962"/>
            <a:ext cx="2567536" cy="4333645"/>
          </a:xfrm>
        </p:spPr>
      </p:pic>
      <p:pic>
        <p:nvPicPr>
          <p:cNvPr id="10" name="Obrázok 9">
            <a:extLst>
              <a:ext uri="{FF2B5EF4-FFF2-40B4-BE49-F238E27FC236}">
                <a16:creationId xmlns:a16="http://schemas.microsoft.com/office/drawing/2014/main" id="{74B2BEB0-B8CD-EBDF-23EA-1C65B129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022" y="1546337"/>
            <a:ext cx="1994189" cy="3184270"/>
          </a:xfrm>
          <a:prstGeom prst="rect">
            <a:avLst/>
          </a:prstGeom>
        </p:spPr>
      </p:pic>
      <p:cxnSp>
        <p:nvCxnSpPr>
          <p:cNvPr id="14" name="Rovná spojovacia šípka 13">
            <a:extLst>
              <a:ext uri="{FF2B5EF4-FFF2-40B4-BE49-F238E27FC236}">
                <a16:creationId xmlns:a16="http://schemas.microsoft.com/office/drawing/2014/main" id="{80966E96-B105-C1B6-A970-D6B952848CE4}"/>
              </a:ext>
            </a:extLst>
          </p:cNvPr>
          <p:cNvCxnSpPr/>
          <p:nvPr/>
        </p:nvCxnSpPr>
        <p:spPr>
          <a:xfrm flipH="1">
            <a:off x="4975668" y="2401455"/>
            <a:ext cx="1258877" cy="521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Zástupný objekt pre obsah 2">
            <a:extLst>
              <a:ext uri="{FF2B5EF4-FFF2-40B4-BE49-F238E27FC236}">
                <a16:creationId xmlns:a16="http://schemas.microsoft.com/office/drawing/2014/main" id="{2DD62ED4-D257-EC6B-D064-32C10C98FED2}"/>
              </a:ext>
            </a:extLst>
          </p:cNvPr>
          <p:cNvSpPr txBox="1">
            <a:spLocks/>
          </p:cNvSpPr>
          <p:nvPr/>
        </p:nvSpPr>
        <p:spPr>
          <a:xfrm>
            <a:off x="6096000" y="3868597"/>
            <a:ext cx="5275242" cy="1320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900" b="1" dirty="0"/>
              <a:t>Časti, ktorými sa stonka predlžuje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7406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26CA51-EBC1-84DB-5041-489BB45AF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794736" cy="715617"/>
          </a:xfrm>
        </p:spPr>
        <p:txBody>
          <a:bodyPr/>
          <a:lstStyle/>
          <a:p>
            <a:r>
              <a:rPr lang="sk-SK" dirty="0"/>
              <a:t>OPAKOVANIE 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AB5C4EF4-3621-98A8-A3BB-126791A67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35354"/>
            <a:ext cx="6187292" cy="6187292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8E590D8E-6AD4-C9B9-F1CF-D13293662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219" y="92765"/>
            <a:ext cx="3717235" cy="4956313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0BBE83A5-E05C-B775-B3A6-CFFF8CA95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4511" y="609600"/>
            <a:ext cx="3936857" cy="5247861"/>
          </a:xfrm>
          <a:prstGeom prst="rect">
            <a:avLst/>
          </a:prstGeom>
        </p:spPr>
      </p:pic>
      <p:pic>
        <p:nvPicPr>
          <p:cNvPr id="10" name="Obrázok 9">
            <a:extLst>
              <a:ext uri="{FF2B5EF4-FFF2-40B4-BE49-F238E27FC236}">
                <a16:creationId xmlns:a16="http://schemas.microsoft.com/office/drawing/2014/main" id="{F34E5455-4D3E-52FA-4010-76AB2CC216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5286" y="1325217"/>
            <a:ext cx="58102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9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38AD39-A512-B3E1-CB95-CBC675D7A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cs-CZ" sz="19900" b="1" dirty="0"/>
              <a:t>LIST</a:t>
            </a:r>
            <a:endParaRPr lang="sk-SK" sz="19900" b="1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88E0E4B-3EFB-B415-C10F-7346A54C8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8525" y="4050836"/>
            <a:ext cx="7766936" cy="1096899"/>
          </a:xfrm>
        </p:spPr>
        <p:txBody>
          <a:bodyPr>
            <a:normAutofit/>
          </a:bodyPr>
          <a:lstStyle/>
          <a:p>
            <a:r>
              <a:rPr lang="cs-CZ" sz="4400" b="1" dirty="0"/>
              <a:t>FYLOM</a:t>
            </a:r>
            <a:endParaRPr lang="sk-SK" sz="4400" b="1" dirty="0"/>
          </a:p>
        </p:txBody>
      </p:sp>
    </p:spTree>
    <p:extLst>
      <p:ext uri="{BB962C8B-B14F-4D97-AF65-F5344CB8AC3E}">
        <p14:creationId xmlns:p14="http://schemas.microsoft.com/office/powerpoint/2010/main" val="3239421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95A869-5C8C-BFC6-F8F0-DB1B8FD36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4000" dirty="0"/>
              <a:t>Obsah</a:t>
            </a:r>
            <a:endParaRPr lang="sk-SK" sz="4000" dirty="0"/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71F690FD-A4B1-EDF4-B5E3-C6E970E40002}"/>
              </a:ext>
            </a:extLst>
          </p:cNvPr>
          <p:cNvSpPr txBox="1"/>
          <p:nvPr/>
        </p:nvSpPr>
        <p:spPr>
          <a:xfrm>
            <a:off x="582922" y="1525898"/>
            <a:ext cx="3180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cs-CZ" sz="2400" dirty="0" err="1"/>
              <a:t>Funkcia</a:t>
            </a:r>
            <a:r>
              <a:rPr lang="cs-CZ" sz="2400" dirty="0"/>
              <a:t> listu </a:t>
            </a:r>
            <a:endParaRPr lang="sk-SK" sz="2400" dirty="0"/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51DD9F3A-E246-1ED2-CEB8-14C81E8F31D1}"/>
              </a:ext>
            </a:extLst>
          </p:cNvPr>
          <p:cNvSpPr txBox="1"/>
          <p:nvPr/>
        </p:nvSpPr>
        <p:spPr>
          <a:xfrm>
            <a:off x="582922" y="2124623"/>
            <a:ext cx="3551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sk-SK" sz="2400" dirty="0"/>
              <a:t>Vonkajšia stavba listu </a:t>
            </a: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859879C3-7D4F-76E8-C4C8-59D062886BB8}"/>
              </a:ext>
            </a:extLst>
          </p:cNvPr>
          <p:cNvSpPr txBox="1"/>
          <p:nvPr/>
        </p:nvSpPr>
        <p:spPr>
          <a:xfrm>
            <a:off x="582922" y="2846698"/>
            <a:ext cx="4015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sk-SK" sz="2400" dirty="0"/>
              <a:t>Vnútorná stavba listu </a:t>
            </a: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67D04A5C-B29E-6300-829A-B5EAA33E6347}"/>
              </a:ext>
            </a:extLst>
          </p:cNvPr>
          <p:cNvSpPr txBox="1"/>
          <p:nvPr/>
        </p:nvSpPr>
        <p:spPr>
          <a:xfrm>
            <a:off x="582922" y="3541141"/>
            <a:ext cx="4532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sk-SK" sz="2400" dirty="0"/>
              <a:t>Postavenie listov na stonke </a:t>
            </a:r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E9CC4453-49E8-4D8C-6027-5BA271DD2B24}"/>
              </a:ext>
            </a:extLst>
          </p:cNvPr>
          <p:cNvSpPr txBox="1"/>
          <p:nvPr/>
        </p:nvSpPr>
        <p:spPr>
          <a:xfrm>
            <a:off x="582922" y="4197029"/>
            <a:ext cx="3578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sk-SK" sz="2400" dirty="0"/>
              <a:t>Typy žilnatín </a:t>
            </a:r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ED02C920-BC9A-5596-BDE6-B22C9B50EF8C}"/>
              </a:ext>
            </a:extLst>
          </p:cNvPr>
          <p:cNvSpPr txBox="1"/>
          <p:nvPr/>
        </p:nvSpPr>
        <p:spPr>
          <a:xfrm>
            <a:off x="582922" y="4919104"/>
            <a:ext cx="2994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sk-SK" sz="2400" dirty="0"/>
              <a:t>Význam listov </a:t>
            </a:r>
          </a:p>
        </p:txBody>
      </p:sp>
    </p:spTree>
    <p:extLst>
      <p:ext uri="{BB962C8B-B14F-4D97-AF65-F5344CB8AC3E}">
        <p14:creationId xmlns:p14="http://schemas.microsoft.com/office/powerpoint/2010/main" val="405747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50E6CD-E3B4-4E18-B02D-4CAC9632C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091" y="290249"/>
            <a:ext cx="5657642" cy="728870"/>
          </a:xfrm>
        </p:spPr>
        <p:txBody>
          <a:bodyPr>
            <a:noAutofit/>
          </a:bodyPr>
          <a:lstStyle/>
          <a:p>
            <a:r>
              <a:rPr lang="sk-SK" sz="4400" b="1" dirty="0"/>
              <a:t>FUNKCIE LISTOV 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20F3292A-485C-D6F4-4D99-57D355263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60" y="1774891"/>
            <a:ext cx="4331988" cy="3308218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639A21D7-716D-1661-1BD4-1FF66A0A7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548" y="1179444"/>
            <a:ext cx="5657642" cy="306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25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189E0DC-D17D-B6B1-0B6D-7FB9E678F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95" y="410817"/>
            <a:ext cx="7048683" cy="874643"/>
          </a:xfrm>
        </p:spPr>
        <p:txBody>
          <a:bodyPr/>
          <a:lstStyle/>
          <a:p>
            <a:r>
              <a:rPr lang="sk-SK" sz="4400" b="1" dirty="0"/>
              <a:t>VONKAJŠIA</a:t>
            </a:r>
            <a:r>
              <a:rPr lang="sk-SK" b="1" dirty="0"/>
              <a:t> </a:t>
            </a:r>
            <a:r>
              <a:rPr lang="sk-SK" sz="4400" b="1" dirty="0"/>
              <a:t>STAVBA LISTU </a:t>
            </a:r>
            <a:endParaRPr lang="sk-SK" b="1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73C52862-7AA9-CE1A-D62E-BBD2FD4C9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361082">
            <a:off x="1607192" y="2253915"/>
            <a:ext cx="4711885" cy="3400410"/>
          </a:xfrm>
          <a:prstGeom prst="rect">
            <a:avLst/>
          </a:prstGeom>
        </p:spPr>
      </p:pic>
      <p:cxnSp>
        <p:nvCxnSpPr>
          <p:cNvPr id="11" name="Rovná spojovacia šípka 10">
            <a:extLst>
              <a:ext uri="{FF2B5EF4-FFF2-40B4-BE49-F238E27FC236}">
                <a16:creationId xmlns:a16="http://schemas.microsoft.com/office/drawing/2014/main" id="{4D45FA42-8E76-9243-955A-08522B6A62EA}"/>
              </a:ext>
            </a:extLst>
          </p:cNvPr>
          <p:cNvCxnSpPr/>
          <p:nvPr/>
        </p:nvCxnSpPr>
        <p:spPr>
          <a:xfrm flipH="1" flipV="1">
            <a:off x="3963134" y="1497496"/>
            <a:ext cx="3524344" cy="1113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Rovná spojovacia šípka 12">
            <a:extLst>
              <a:ext uri="{FF2B5EF4-FFF2-40B4-BE49-F238E27FC236}">
                <a16:creationId xmlns:a16="http://schemas.microsoft.com/office/drawing/2014/main" id="{B10EFD83-5BBE-614B-47C1-E9236E75A779}"/>
              </a:ext>
            </a:extLst>
          </p:cNvPr>
          <p:cNvCxnSpPr/>
          <p:nvPr/>
        </p:nvCxnSpPr>
        <p:spPr>
          <a:xfrm flipH="1">
            <a:off x="4068417" y="2676939"/>
            <a:ext cx="3419057" cy="2610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BlokTextu 13">
            <a:extLst>
              <a:ext uri="{FF2B5EF4-FFF2-40B4-BE49-F238E27FC236}">
                <a16:creationId xmlns:a16="http://schemas.microsoft.com/office/drawing/2014/main" id="{C260C4A1-3BD8-DB99-911C-0B0A8CE203F8}"/>
              </a:ext>
            </a:extLst>
          </p:cNvPr>
          <p:cNvSpPr txBox="1"/>
          <p:nvPr/>
        </p:nvSpPr>
        <p:spPr>
          <a:xfrm>
            <a:off x="7620001" y="2384551"/>
            <a:ext cx="1677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>
                <a:solidFill>
                  <a:srgbClr val="92D050"/>
                </a:solidFill>
              </a:rPr>
              <a:t>ČEPEĽ</a:t>
            </a:r>
          </a:p>
        </p:txBody>
      </p:sp>
      <p:cxnSp>
        <p:nvCxnSpPr>
          <p:cNvPr id="18" name="Rovná spojovacia šípka 17">
            <a:extLst>
              <a:ext uri="{FF2B5EF4-FFF2-40B4-BE49-F238E27FC236}">
                <a16:creationId xmlns:a16="http://schemas.microsoft.com/office/drawing/2014/main" id="{EA565B06-E978-B7FD-8D56-BEA6676A31F0}"/>
              </a:ext>
            </a:extLst>
          </p:cNvPr>
          <p:cNvCxnSpPr/>
          <p:nvPr/>
        </p:nvCxnSpPr>
        <p:spPr>
          <a:xfrm flipV="1">
            <a:off x="1761234" y="5804452"/>
            <a:ext cx="2042140" cy="251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BlokTextu 18">
            <a:extLst>
              <a:ext uri="{FF2B5EF4-FFF2-40B4-BE49-F238E27FC236}">
                <a16:creationId xmlns:a16="http://schemas.microsoft.com/office/drawing/2014/main" id="{C8A0B694-AC91-7DE7-6A67-CFCCF1F4BD31}"/>
              </a:ext>
            </a:extLst>
          </p:cNvPr>
          <p:cNvSpPr txBox="1"/>
          <p:nvPr/>
        </p:nvSpPr>
        <p:spPr>
          <a:xfrm>
            <a:off x="963540" y="6015646"/>
            <a:ext cx="1814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>
                <a:solidFill>
                  <a:srgbClr val="92D050"/>
                </a:solidFill>
              </a:rPr>
              <a:t>STOPKA</a:t>
            </a:r>
            <a:r>
              <a:rPr lang="sk-SK" dirty="0"/>
              <a:t> </a:t>
            </a:r>
          </a:p>
        </p:txBody>
      </p:sp>
      <p:cxnSp>
        <p:nvCxnSpPr>
          <p:cNvPr id="23" name="Rovná spojovacia šípka 22">
            <a:extLst>
              <a:ext uri="{FF2B5EF4-FFF2-40B4-BE49-F238E27FC236}">
                <a16:creationId xmlns:a16="http://schemas.microsoft.com/office/drawing/2014/main" id="{11C0F214-573B-3687-9F0B-9A3EB414FCB0}"/>
              </a:ext>
            </a:extLst>
          </p:cNvPr>
          <p:cNvCxnSpPr/>
          <p:nvPr/>
        </p:nvCxnSpPr>
        <p:spPr>
          <a:xfrm>
            <a:off x="1457739" y="2054087"/>
            <a:ext cx="1908313" cy="2107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Rovná spojovacia šípka 24">
            <a:extLst>
              <a:ext uri="{FF2B5EF4-FFF2-40B4-BE49-F238E27FC236}">
                <a16:creationId xmlns:a16="http://schemas.microsoft.com/office/drawing/2014/main" id="{5C37F55E-FAB0-B1D3-327A-2B118A8B7A9E}"/>
              </a:ext>
            </a:extLst>
          </p:cNvPr>
          <p:cNvCxnSpPr/>
          <p:nvPr/>
        </p:nvCxnSpPr>
        <p:spPr>
          <a:xfrm>
            <a:off x="1457739" y="2054087"/>
            <a:ext cx="2505395" cy="1053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BlokTextu 25">
            <a:extLst>
              <a:ext uri="{FF2B5EF4-FFF2-40B4-BE49-F238E27FC236}">
                <a16:creationId xmlns:a16="http://schemas.microsoft.com/office/drawing/2014/main" id="{6E73FF98-5D18-274D-C526-5784BBBA2651}"/>
              </a:ext>
            </a:extLst>
          </p:cNvPr>
          <p:cNvSpPr txBox="1"/>
          <p:nvPr/>
        </p:nvSpPr>
        <p:spPr>
          <a:xfrm>
            <a:off x="859556" y="1549663"/>
            <a:ext cx="2173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>
                <a:solidFill>
                  <a:srgbClr val="92D050"/>
                </a:solidFill>
              </a:rPr>
              <a:t>ŽILKY</a:t>
            </a:r>
            <a:r>
              <a:rPr lang="sk-SK" b="1" dirty="0">
                <a:solidFill>
                  <a:srgbClr val="92D05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165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9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81B081-A80D-1380-DCD6-7C87B788D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6995675" cy="927652"/>
          </a:xfrm>
        </p:spPr>
        <p:txBody>
          <a:bodyPr>
            <a:normAutofit/>
          </a:bodyPr>
          <a:lstStyle/>
          <a:p>
            <a:r>
              <a:rPr lang="sk-SK" sz="4400" b="1" dirty="0"/>
              <a:t>VNÚTORNÁ STAVBA LISTU 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2DFAEADD-4209-BCA3-F5D6-90D5D22EDC16}"/>
              </a:ext>
            </a:extLst>
          </p:cNvPr>
          <p:cNvSpPr txBox="1"/>
          <p:nvPr/>
        </p:nvSpPr>
        <p:spPr>
          <a:xfrm>
            <a:off x="808383" y="1881809"/>
            <a:ext cx="3485321" cy="503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k-SK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F263DF19-31DB-10EC-053A-255AAA40F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83" y="1760261"/>
            <a:ext cx="4982196" cy="3526723"/>
          </a:xfrm>
          <a:prstGeom prst="rect">
            <a:avLst/>
          </a:prstGeom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3E428B80-9766-B69D-BE59-C8E23A814BA9}"/>
              </a:ext>
            </a:extLst>
          </p:cNvPr>
          <p:cNvSpPr txBox="1"/>
          <p:nvPr/>
        </p:nvSpPr>
        <p:spPr>
          <a:xfrm>
            <a:off x="6321287" y="1881809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a- </a:t>
            </a:r>
            <a:r>
              <a:rPr lang="sk-SK" dirty="0" err="1"/>
              <a:t>kutikula</a:t>
            </a:r>
            <a:r>
              <a:rPr lang="sk-SK" dirty="0"/>
              <a:t> </a:t>
            </a: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50EDAF58-7550-5AC8-170E-C5E58AC49524}"/>
              </a:ext>
            </a:extLst>
          </p:cNvPr>
          <p:cNvSpPr txBox="1"/>
          <p:nvPr/>
        </p:nvSpPr>
        <p:spPr>
          <a:xfrm>
            <a:off x="6321287" y="2385391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b- vrchná pokožka </a:t>
            </a: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6D144B0A-F9FA-4421-918E-8F7EBDF32FB4}"/>
              </a:ext>
            </a:extLst>
          </p:cNvPr>
          <p:cNvSpPr txBox="1"/>
          <p:nvPr/>
        </p:nvSpPr>
        <p:spPr>
          <a:xfrm>
            <a:off x="6321287" y="2888973"/>
            <a:ext cx="2888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c- palisádový parenchým </a:t>
            </a: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ECC4B95F-BD09-6AE6-5B4C-C7A8C1E3C6B6}"/>
              </a:ext>
            </a:extLst>
          </p:cNvPr>
          <p:cNvSpPr txBox="1"/>
          <p:nvPr/>
        </p:nvSpPr>
        <p:spPr>
          <a:xfrm>
            <a:off x="6321287" y="3392555"/>
            <a:ext cx="2888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d- hubovitý parenchým  </a:t>
            </a: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12FE0DE0-A39B-1516-DFFA-C5B1D45C9BFE}"/>
              </a:ext>
            </a:extLst>
          </p:cNvPr>
          <p:cNvSpPr txBox="1"/>
          <p:nvPr/>
        </p:nvSpPr>
        <p:spPr>
          <a:xfrm>
            <a:off x="6321287" y="3896137"/>
            <a:ext cx="208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f- prieduchy </a:t>
            </a:r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4756AF23-99FB-FD0B-2790-3B2986A7E312}"/>
              </a:ext>
            </a:extLst>
          </p:cNvPr>
          <p:cNvSpPr txBox="1"/>
          <p:nvPr/>
        </p:nvSpPr>
        <p:spPr>
          <a:xfrm>
            <a:off x="6308034" y="4265469"/>
            <a:ext cx="2451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/>
              <a:t>cz</a:t>
            </a:r>
            <a:r>
              <a:rPr lang="sk-SK" dirty="0"/>
              <a:t>- cievne zväzky </a:t>
            </a:r>
          </a:p>
        </p:txBody>
      </p:sp>
    </p:spTree>
    <p:extLst>
      <p:ext uri="{BB962C8B-B14F-4D97-AF65-F5344CB8AC3E}">
        <p14:creationId xmlns:p14="http://schemas.microsoft.com/office/powerpoint/2010/main" val="352485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77C665-DEE8-2733-79C3-5ABB5AB4A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570527" cy="874643"/>
          </a:xfrm>
        </p:spPr>
        <p:txBody>
          <a:bodyPr>
            <a:normAutofit/>
          </a:bodyPr>
          <a:lstStyle/>
          <a:p>
            <a:r>
              <a:rPr lang="sk-SK" sz="4400" b="1" dirty="0"/>
              <a:t>TYPY ŽILNATÍN 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2CFC3A13-D006-A596-EEA1-C48850584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03097"/>
            <a:ext cx="5935524" cy="3251805"/>
          </a:xfrm>
          <a:prstGeom prst="rect">
            <a:avLst/>
          </a:prstGeom>
        </p:spPr>
      </p:pic>
      <p:sp>
        <p:nvSpPr>
          <p:cNvPr id="5" name="BlokTextu 4">
            <a:extLst>
              <a:ext uri="{FF2B5EF4-FFF2-40B4-BE49-F238E27FC236}">
                <a16:creationId xmlns:a16="http://schemas.microsoft.com/office/drawing/2014/main" id="{27FE0863-6770-3E8C-3936-BF2A7C3C369D}"/>
              </a:ext>
            </a:extLst>
          </p:cNvPr>
          <p:cNvSpPr txBox="1"/>
          <p:nvPr/>
        </p:nvSpPr>
        <p:spPr>
          <a:xfrm>
            <a:off x="7010400" y="1803097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rgbClr val="92D050"/>
                </a:solidFill>
              </a:rPr>
              <a:t>1. rovnobežná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58A565D2-A9D0-EA2D-A884-B409D9963DB9}"/>
              </a:ext>
            </a:extLst>
          </p:cNvPr>
          <p:cNvSpPr txBox="1"/>
          <p:nvPr/>
        </p:nvSpPr>
        <p:spPr>
          <a:xfrm>
            <a:off x="7010400" y="2203207"/>
            <a:ext cx="2743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rgbClr val="92D050"/>
                </a:solidFill>
              </a:rPr>
              <a:t>2. vrcholovo súbežná</a:t>
            </a: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E69FD4EB-F283-5FF1-FAA3-95AF1CF68047}"/>
              </a:ext>
            </a:extLst>
          </p:cNvPr>
          <p:cNvSpPr txBox="1"/>
          <p:nvPr/>
        </p:nvSpPr>
        <p:spPr>
          <a:xfrm>
            <a:off x="7010400" y="2635910"/>
            <a:ext cx="2345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rgbClr val="92D050"/>
                </a:solidFill>
              </a:rPr>
              <a:t>3. perovitá </a:t>
            </a: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8E1A8351-A82B-B016-FBD6-9421B2B336E8}"/>
              </a:ext>
            </a:extLst>
          </p:cNvPr>
          <p:cNvSpPr txBox="1"/>
          <p:nvPr/>
        </p:nvSpPr>
        <p:spPr>
          <a:xfrm>
            <a:off x="7010400" y="3059211"/>
            <a:ext cx="2213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rgbClr val="92D050"/>
                </a:solidFill>
              </a:rPr>
              <a:t>4. dlaňovitá</a:t>
            </a:r>
          </a:p>
        </p:txBody>
      </p:sp>
    </p:spTree>
    <p:extLst>
      <p:ext uri="{BB962C8B-B14F-4D97-AF65-F5344CB8AC3E}">
        <p14:creationId xmlns:p14="http://schemas.microsoft.com/office/powerpoint/2010/main" val="183628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3F20CB9-68F6-3A3D-E325-C76E5F9A4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4643"/>
          </a:xfrm>
        </p:spPr>
        <p:txBody>
          <a:bodyPr>
            <a:normAutofit/>
          </a:bodyPr>
          <a:lstStyle/>
          <a:p>
            <a:r>
              <a:rPr lang="sk-SK" sz="4400" b="1" dirty="0"/>
              <a:t>POSTAVENIE LISTOV NA STONKE </a:t>
            </a:r>
          </a:p>
        </p:txBody>
      </p:sp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1C96D114-AEC7-75A3-08AC-14E0E0F508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-146" b="21270"/>
          <a:stretch/>
        </p:blipFill>
        <p:spPr>
          <a:xfrm>
            <a:off x="1088152" y="1577008"/>
            <a:ext cx="8069100" cy="3286540"/>
          </a:xfrm>
          <a:prstGeom prst="rect">
            <a:avLst/>
          </a:prstGeom>
        </p:spPr>
      </p:pic>
      <p:sp>
        <p:nvSpPr>
          <p:cNvPr id="5" name="BlokTextu 4">
            <a:extLst>
              <a:ext uri="{FF2B5EF4-FFF2-40B4-BE49-F238E27FC236}">
                <a16:creationId xmlns:a16="http://schemas.microsoft.com/office/drawing/2014/main" id="{56275390-56FA-A74B-4C33-2EF6C428C7E8}"/>
              </a:ext>
            </a:extLst>
          </p:cNvPr>
          <p:cNvSpPr txBox="1"/>
          <p:nvPr/>
        </p:nvSpPr>
        <p:spPr>
          <a:xfrm>
            <a:off x="1419456" y="4956313"/>
            <a:ext cx="1575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>
                <a:solidFill>
                  <a:srgbClr val="92D050"/>
                </a:solidFill>
              </a:rPr>
              <a:t>Striedavé</a:t>
            </a:r>
            <a:r>
              <a:rPr lang="sk-SK" dirty="0"/>
              <a:t> 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92EE31C1-6D11-97CE-F34C-6C492FEA5607}"/>
              </a:ext>
            </a:extLst>
          </p:cNvPr>
          <p:cNvSpPr txBox="1"/>
          <p:nvPr/>
        </p:nvSpPr>
        <p:spPr>
          <a:xfrm>
            <a:off x="3644348" y="4956312"/>
            <a:ext cx="2451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err="1">
                <a:solidFill>
                  <a:srgbClr val="92D050"/>
                </a:solidFill>
              </a:rPr>
              <a:t>Protistojné</a:t>
            </a:r>
            <a:r>
              <a:rPr lang="sk-SK" dirty="0"/>
              <a:t> </a:t>
            </a: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BCA6A971-B56A-5D73-1BA1-E30F2CC6AF75}"/>
              </a:ext>
            </a:extLst>
          </p:cNvPr>
          <p:cNvSpPr txBox="1"/>
          <p:nvPr/>
        </p:nvSpPr>
        <p:spPr>
          <a:xfrm>
            <a:off x="5652052" y="4956311"/>
            <a:ext cx="2186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err="1">
                <a:solidFill>
                  <a:srgbClr val="92D050"/>
                </a:solidFill>
              </a:rPr>
              <a:t>Praslenové</a:t>
            </a:r>
            <a:r>
              <a:rPr lang="sk-SK" sz="2400" b="1" dirty="0">
                <a:solidFill>
                  <a:srgbClr val="92D050"/>
                </a:solidFill>
              </a:rPr>
              <a:t> </a:t>
            </a: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21BF19CC-708A-3F22-EBB7-D69988D14B1E}"/>
              </a:ext>
            </a:extLst>
          </p:cNvPr>
          <p:cNvSpPr txBox="1"/>
          <p:nvPr/>
        </p:nvSpPr>
        <p:spPr>
          <a:xfrm>
            <a:off x="7838660" y="4956310"/>
            <a:ext cx="2186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>
                <a:solidFill>
                  <a:srgbClr val="92D050"/>
                </a:solidFill>
              </a:rPr>
              <a:t>Prízemná ružica </a:t>
            </a:r>
          </a:p>
        </p:txBody>
      </p:sp>
    </p:spTree>
    <p:extLst>
      <p:ext uri="{BB962C8B-B14F-4D97-AF65-F5344CB8AC3E}">
        <p14:creationId xmlns:p14="http://schemas.microsoft.com/office/powerpoint/2010/main" val="77224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2C7FC7B-4570-B674-35C4-08B07FC97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570527" cy="821635"/>
          </a:xfrm>
        </p:spPr>
        <p:txBody>
          <a:bodyPr>
            <a:normAutofit/>
          </a:bodyPr>
          <a:lstStyle/>
          <a:p>
            <a:r>
              <a:rPr lang="sk-SK" sz="4400" b="1" dirty="0"/>
              <a:t>VÝZNAM LISTOV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C2FD19C1-44AB-5512-75AE-55DCE0EA1A5F}"/>
              </a:ext>
            </a:extLst>
          </p:cNvPr>
          <p:cNvSpPr txBox="1"/>
          <p:nvPr/>
        </p:nvSpPr>
        <p:spPr>
          <a:xfrm>
            <a:off x="808384" y="1855305"/>
            <a:ext cx="4439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rgbClr val="92D050"/>
                </a:solidFill>
              </a:rPr>
              <a:t>1. OPADÁVANIE LISTOV 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928F5F7C-5174-E7EB-3A85-4F3C9F5BF5CA}"/>
              </a:ext>
            </a:extLst>
          </p:cNvPr>
          <p:cNvSpPr txBox="1"/>
          <p:nvPr/>
        </p:nvSpPr>
        <p:spPr>
          <a:xfrm>
            <a:off x="808383" y="2782477"/>
            <a:ext cx="4570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rgbClr val="92D050"/>
                </a:solidFill>
              </a:rPr>
              <a:t>2. HOSPODÁRSKY VÝZNAM</a:t>
            </a:r>
          </a:p>
        </p:txBody>
      </p:sp>
    </p:spTree>
    <p:extLst>
      <p:ext uri="{BB962C8B-B14F-4D97-AF65-F5344CB8AC3E}">
        <p14:creationId xmlns:p14="http://schemas.microsoft.com/office/powerpoint/2010/main" val="345790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heme/theme1.xml><?xml version="1.0" encoding="utf-8"?>
<a:theme xmlns:a="http://schemas.openxmlformats.org/drawingml/2006/main" name="Faz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357</TotalTime>
  <Words>103</Words>
  <Application>Microsoft Office PowerPoint</Application>
  <PresentationFormat>Širokouhlá</PresentationFormat>
  <Paragraphs>38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5" baseType="lpstr">
      <vt:lpstr>Arial</vt:lpstr>
      <vt:lpstr>Trebuchet MS</vt:lpstr>
      <vt:lpstr>Wingdings</vt:lpstr>
      <vt:lpstr>Wingdings 3</vt:lpstr>
      <vt:lpstr>Fazeta</vt:lpstr>
      <vt:lpstr>TAJNIČKA</vt:lpstr>
      <vt:lpstr>LIST</vt:lpstr>
      <vt:lpstr>Obsah</vt:lpstr>
      <vt:lpstr>FUNKCIE LISTOV </vt:lpstr>
      <vt:lpstr>VONKAJŠIA STAVBA LISTU </vt:lpstr>
      <vt:lpstr>VNÚTORNÁ STAVBA LISTU </vt:lpstr>
      <vt:lpstr>TYPY ŽILNATÍN </vt:lpstr>
      <vt:lpstr>POSTAVENIE LISTOV NA STONKE </vt:lpstr>
      <vt:lpstr>VÝZNAM LISTOV</vt:lpstr>
      <vt:lpstr>OPAKOVANIE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</dc:title>
  <dc:creator>Uzivatel</dc:creator>
  <cp:lastModifiedBy>Uzivatel</cp:lastModifiedBy>
  <cp:revision>15</cp:revision>
  <dcterms:created xsi:type="dcterms:W3CDTF">2022-11-07T14:53:37Z</dcterms:created>
  <dcterms:modified xsi:type="dcterms:W3CDTF">2022-11-07T22:22:42Z</dcterms:modified>
</cp:coreProperties>
</file>