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7" r:id="rId4"/>
    <p:sldId id="257" r:id="rId5"/>
    <p:sldId id="258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Štýl s motívom 1 - zvýrazneni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BB9276B-39AA-4867-9B45-2C854E9539AB}" type="datetimeFigureOut">
              <a:rPr lang="sk-SK" smtClean="0"/>
              <a:t>1. 6. 2022</a:t>
            </a:fld>
            <a:endParaRPr lang="sk-SK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335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76B-39AA-4867-9B45-2C854E9539AB}" type="datetimeFigureOut">
              <a:rPr lang="sk-SK" smtClean="0"/>
              <a:t>1. 6. 2022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800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76B-39AA-4867-9B45-2C854E9539AB}" type="datetimeFigureOut">
              <a:rPr lang="sk-SK" smtClean="0"/>
              <a:t>1. 6. 2022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089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76B-39AA-4867-9B45-2C854E9539AB}" type="datetimeFigureOut">
              <a:rPr lang="sk-SK" smtClean="0"/>
              <a:t>1. 6. 2022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745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BB9276B-39AA-4867-9B45-2C854E9539AB}" type="datetimeFigureOut">
              <a:rPr lang="sk-SK" smtClean="0"/>
              <a:t>1. 6. 2022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0401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76B-39AA-4867-9B45-2C854E9539AB}" type="datetimeFigureOut">
              <a:rPr lang="sk-SK" smtClean="0"/>
              <a:t>1. 6. 2022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397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76B-39AA-4867-9B45-2C854E9539AB}" type="datetimeFigureOut">
              <a:rPr lang="sk-SK" smtClean="0"/>
              <a:t>1. 6. 2022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466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76B-39AA-4867-9B45-2C854E9539AB}" type="datetimeFigureOut">
              <a:rPr lang="sk-SK" smtClean="0"/>
              <a:t>1. 6. 2022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736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76B-39AA-4867-9B45-2C854E9539AB}" type="datetimeFigureOut">
              <a:rPr lang="sk-SK" smtClean="0"/>
              <a:t>1. 6. 2022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963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76B-39AA-4867-9B45-2C854E9539AB}" type="datetimeFigureOut">
              <a:rPr lang="sk-SK" smtClean="0"/>
              <a:t>1. 6. 2022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sk-S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73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BB9276B-39AA-4867-9B45-2C854E9539AB}" type="datetimeFigureOut">
              <a:rPr lang="sk-SK" smtClean="0"/>
              <a:t>1. 6. 2022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349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BB9276B-39AA-4867-9B45-2C854E9539AB}" type="datetimeFigureOut">
              <a:rPr lang="sk-SK" smtClean="0"/>
              <a:t>1. 6. 2022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191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F5CAFD83-57C5-495D-B57F-DEF7FD977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821238"/>
            <a:ext cx="9144000" cy="5477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Úlohy z Testovania 9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3BB153C4-5F4A-4C2A-ABF5-5925FDC61FE3}"/>
              </a:ext>
            </a:extLst>
          </p:cNvPr>
          <p:cNvSpPr/>
          <p:nvPr/>
        </p:nvSpPr>
        <p:spPr>
          <a:xfrm>
            <a:off x="1838263" y="2967335"/>
            <a:ext cx="85154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PRAVDEPODOBNOSŤ</a:t>
            </a:r>
          </a:p>
        </p:txBody>
      </p:sp>
    </p:spTree>
    <p:extLst>
      <p:ext uri="{BB962C8B-B14F-4D97-AF65-F5344CB8AC3E}">
        <p14:creationId xmlns:p14="http://schemas.microsoft.com/office/powerpoint/2010/main" val="184448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9796" y="741078"/>
            <a:ext cx="10792408" cy="1371600"/>
          </a:xfrm>
        </p:spPr>
        <p:txBody>
          <a:bodyPr>
            <a:noAutofit/>
          </a:bodyPr>
          <a:lstStyle/>
          <a:p>
            <a:pPr lvl="0"/>
            <a:r>
              <a:rPr lang="sk-SK" sz="2400" b="1" dirty="0"/>
              <a:t>Príklad:</a:t>
            </a:r>
            <a:br>
              <a:rPr lang="sk-SK" sz="2400" dirty="0"/>
            </a:br>
            <a:r>
              <a:rPr lang="sk-SK" sz="2400" dirty="0"/>
              <a:t>Vo vrecúšku máme 24 guľôčok, ktoré sú očíslované od 1 – 24. Urč, aká je pravdepodobnosť toho, že keď z vrecúška vytiahnem guľôčku, bude mať číslo </a:t>
            </a:r>
            <a:r>
              <a:rPr lang="sk-SK" sz="2400" b="1" dirty="0"/>
              <a:t>párne a menšie ako 10</a:t>
            </a:r>
            <a:r>
              <a:rPr lang="sk-SK" sz="2400" dirty="0"/>
              <a:t>. (Pravdepodobnosť vyjadri v zlomku a percentách.)</a:t>
            </a:r>
            <a:br>
              <a:rPr lang="sk-SK" sz="2000" dirty="0"/>
            </a:br>
            <a:endParaRPr lang="sk-SK" sz="2000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" y="2563132"/>
            <a:ext cx="2748235" cy="2748235"/>
          </a:xfrm>
        </p:spPr>
      </p:pic>
      <p:sp>
        <p:nvSpPr>
          <p:cNvPr id="5" name="BlokTextu 4"/>
          <p:cNvSpPr txBox="1"/>
          <p:nvPr/>
        </p:nvSpPr>
        <p:spPr>
          <a:xfrm>
            <a:off x="5104316" y="3918539"/>
            <a:ext cx="6118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Počet všetkých guľôčok: 24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104317" y="2301842"/>
            <a:ext cx="63878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solidFill>
                  <a:schemeClr val="accent4"/>
                </a:solidFill>
              </a:rPr>
              <a:t>Párne a menšie ako 10: 2, 4, 6, 8 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104316" y="4422088"/>
            <a:ext cx="6717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Počet priaznivých možností: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5178491" y="5169387"/>
                <a:ext cx="5775648" cy="61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>
                    <a:solidFill>
                      <a:schemeClr val="accent2"/>
                    </a:solidFill>
                  </a:rPr>
                  <a:t>Pravdepodobnosť: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sk-SK" sz="24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24</m:t>
                        </m:r>
                      </m:den>
                    </m:f>
                    <m:r>
                      <a:rPr lang="sk-SK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sk-SK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sk-SK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sk-SK" sz="2400" i="1">
                        <a:solidFill>
                          <a:schemeClr val="accent2"/>
                        </a:solidFill>
                        <a:latin typeface="Cambria Math"/>
                      </a:rPr>
                      <m:t>16,7%</m:t>
                    </m:r>
                  </m:oMath>
                </a14:m>
                <a:endParaRPr lang="sk-SK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491" y="5169387"/>
                <a:ext cx="5775648" cy="616194"/>
              </a:xfrm>
              <a:prstGeom prst="rect">
                <a:avLst/>
              </a:prstGeom>
              <a:blipFill>
                <a:blip r:embed="rId3"/>
                <a:stretch>
                  <a:fillRect l="-1582" b="-792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26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4F8D31-F618-425C-A09D-95110FA1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6610"/>
            <a:ext cx="10484498" cy="1371600"/>
          </a:xfrm>
        </p:spPr>
        <p:txBody>
          <a:bodyPr>
            <a:normAutofit fontScale="90000"/>
          </a:bodyPr>
          <a:lstStyle/>
          <a:p>
            <a:r>
              <a:rPr lang="sk-SK" sz="3600" b="1" dirty="0"/>
              <a:t>Príklad:</a:t>
            </a:r>
            <a:br>
              <a:rPr lang="sk-SK" sz="3600" dirty="0"/>
            </a:br>
            <a:r>
              <a:rPr lang="sk-SK" sz="3600" dirty="0"/>
              <a:t>Pravdepodobnosť výhry pripadajúcej na 160 lístkov je jedna osmina. Koľko lístkov zo 160 nevyhráva?</a:t>
            </a:r>
            <a:br>
              <a:rPr lang="sk-SK" dirty="0"/>
            </a:b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D5932A8-AE63-4ED8-8C51-0D7164E7E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220686"/>
                <a:ext cx="10058400" cy="433686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k-SK" sz="3200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k-SK" sz="3200" i="1">
                            <a:latin typeface="Cambria Math"/>
                          </a:rPr>
                          <m:t>8</m:t>
                        </m:r>
                      </m:den>
                    </m:f>
                    <m:r>
                      <m:rPr>
                        <m:nor/>
                      </m:rPr>
                      <a:rPr lang="sk-SK" sz="3200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m:rPr>
                        <m:nor/>
                      </m:rPr>
                      <a:rPr lang="sk-SK" sz="3200" b="1" dirty="0" smtClean="0">
                        <a:solidFill>
                          <a:srgbClr val="FF0000"/>
                        </a:solidFill>
                      </a:rPr>
                      <m:t>Pravdepodobnos</m:t>
                    </m:r>
                    <m:r>
                      <m:rPr>
                        <m:nor/>
                      </m:rPr>
                      <a:rPr lang="sk-SK" sz="3200" b="1" dirty="0" smtClean="0">
                        <a:solidFill>
                          <a:srgbClr val="FF0000"/>
                        </a:solidFill>
                      </a:rPr>
                      <m:t>ť = </m:t>
                    </m:r>
                    <m:f>
                      <m:fPr>
                        <m:ctrlP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𝒑𝒓𝒊𝒂𝒛𝒏𝒊𝒗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é 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𝒎𝒐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ž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𝒏𝒐𝒔𝒕𝒊</m:t>
                        </m:r>
                      </m:num>
                      <m:den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š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𝒆𝒕𝒌𝒚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𝒎𝒐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ž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𝒏𝒐𝒔𝒕𝒊</m:t>
                        </m:r>
                      </m:den>
                    </m:f>
                  </m:oMath>
                </a14:m>
                <a:endParaRPr lang="sk-SK" sz="3200" b="1" dirty="0"/>
              </a:p>
              <a:p>
                <a:pPr marL="0" indent="0">
                  <a:buNone/>
                </a:pPr>
                <a:r>
                  <a:rPr lang="sk-SK" sz="3200" dirty="0"/>
                  <a:t>Počet všetkých možností = 160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sk-SK" sz="3600" i="1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sk-SK" sz="3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k-SK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sk-SK" sz="3600" i="1">
                              <a:latin typeface="Cambria Math"/>
                            </a:rPr>
                            <m:t>160</m:t>
                          </m:r>
                        </m:den>
                      </m:f>
                    </m:oMath>
                  </m:oMathPara>
                </a14:m>
                <a:endParaRPr lang="sk-SK" sz="3600" dirty="0"/>
              </a:p>
              <a:p>
                <a:pPr marL="0" indent="0" algn="ctr">
                  <a:buNone/>
                </a:pPr>
                <a:r>
                  <a:rPr lang="sk-SK" sz="3600" dirty="0"/>
                  <a:t>  x = 160:8</a:t>
                </a:r>
              </a:p>
              <a:p>
                <a:pPr marL="0" indent="0" algn="ctr">
                  <a:buNone/>
                </a:pPr>
                <a:r>
                  <a:rPr lang="sk-SK" sz="3600" dirty="0"/>
                  <a:t>x = 20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D5932A8-AE63-4ED8-8C51-0D7164E7E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220686"/>
                <a:ext cx="10058400" cy="4336869"/>
              </a:xfrm>
              <a:blipFill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76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88263A-6877-491F-A40E-F46C5919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1. úloha</a:t>
            </a:r>
          </a:p>
        </p:txBody>
      </p:sp>
      <p:sp>
        <p:nvSpPr>
          <p:cNvPr id="3" name="Obdĺžnik: zaoblené rohy 2">
            <a:extLst>
              <a:ext uri="{FF2B5EF4-FFF2-40B4-BE49-F238E27FC236}">
                <a16:creationId xmlns:a16="http://schemas.microsoft.com/office/drawing/2014/main" id="{052C3741-7403-439B-8F10-A441671DBFD5}"/>
              </a:ext>
            </a:extLst>
          </p:cNvPr>
          <p:cNvSpPr/>
          <p:nvPr/>
        </p:nvSpPr>
        <p:spPr>
          <a:xfrm>
            <a:off x="723900" y="4843807"/>
            <a:ext cx="5219700" cy="12338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Aká je pravdepodobnosť, že náhodne vybraný žiak má práve dvoch súrodencov?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51A4D701-529C-4056-B9DB-EE0165F244FB}"/>
              </a:ext>
            </a:extLst>
          </p:cNvPr>
          <p:cNvSpPr/>
          <p:nvPr/>
        </p:nvSpPr>
        <p:spPr>
          <a:xfrm>
            <a:off x="4705815" y="1759258"/>
            <a:ext cx="6727642" cy="8572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V tabuľke sú informácie o počte žiakov podľa počtu súrodencov</a:t>
            </a:r>
            <a:r>
              <a:rPr lang="sk-SK" dirty="0"/>
              <a:t>.</a:t>
            </a:r>
          </a:p>
        </p:txBody>
      </p:sp>
      <p:graphicFrame>
        <p:nvGraphicFramePr>
          <p:cNvPr id="4" name="Tabuľka 6">
            <a:extLst>
              <a:ext uri="{FF2B5EF4-FFF2-40B4-BE49-F238E27FC236}">
                <a16:creationId xmlns:a16="http://schemas.microsoft.com/office/drawing/2014/main" id="{CE59F7E8-592A-4706-9E31-56439E4DF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908771"/>
              </p:ext>
            </p:extLst>
          </p:nvPr>
        </p:nvGraphicFramePr>
        <p:xfrm>
          <a:off x="2569117" y="3499813"/>
          <a:ext cx="8437137" cy="914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162610">
                  <a:extLst>
                    <a:ext uri="{9D8B030D-6E8A-4147-A177-3AD203B41FA5}">
                      <a16:colId xmlns:a16="http://schemas.microsoft.com/office/drawing/2014/main" val="3739577846"/>
                    </a:ext>
                  </a:extLst>
                </a:gridCol>
                <a:gridCol w="1260088">
                  <a:extLst>
                    <a:ext uri="{9D8B030D-6E8A-4147-A177-3AD203B41FA5}">
                      <a16:colId xmlns:a16="http://schemas.microsoft.com/office/drawing/2014/main" val="4245408169"/>
                    </a:ext>
                  </a:extLst>
                </a:gridCol>
                <a:gridCol w="1170878">
                  <a:extLst>
                    <a:ext uri="{9D8B030D-6E8A-4147-A177-3AD203B41FA5}">
                      <a16:colId xmlns:a16="http://schemas.microsoft.com/office/drawing/2014/main" val="1712895746"/>
                    </a:ext>
                  </a:extLst>
                </a:gridCol>
                <a:gridCol w="1237785">
                  <a:extLst>
                    <a:ext uri="{9D8B030D-6E8A-4147-A177-3AD203B41FA5}">
                      <a16:colId xmlns:a16="http://schemas.microsoft.com/office/drawing/2014/main" val="4130566363"/>
                    </a:ext>
                  </a:extLst>
                </a:gridCol>
                <a:gridCol w="1605776">
                  <a:extLst>
                    <a:ext uri="{9D8B030D-6E8A-4147-A177-3AD203B41FA5}">
                      <a16:colId xmlns:a16="http://schemas.microsoft.com/office/drawing/2014/main" val="412680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Počet súrodencov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3 a viac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71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Počet žiakov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1705"/>
                  </a:ext>
                </a:extLst>
              </a:tr>
            </a:tbl>
          </a:graphicData>
        </a:graphic>
      </p:graphicFrame>
      <p:sp>
        <p:nvSpPr>
          <p:cNvPr id="9" name="Obdĺžnik 8">
            <a:extLst>
              <a:ext uri="{FF2B5EF4-FFF2-40B4-BE49-F238E27FC236}">
                <a16:creationId xmlns:a16="http://schemas.microsoft.com/office/drawing/2014/main" id="{4AE9E214-BB03-4CE2-A31D-AC9B14309628}"/>
              </a:ext>
            </a:extLst>
          </p:cNvPr>
          <p:cNvSpPr/>
          <p:nvPr/>
        </p:nvSpPr>
        <p:spPr>
          <a:xfrm>
            <a:off x="8990646" y="4843807"/>
            <a:ext cx="262123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9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36%</a:t>
            </a:r>
          </a:p>
        </p:txBody>
      </p:sp>
    </p:spTree>
    <p:extLst>
      <p:ext uri="{BB962C8B-B14F-4D97-AF65-F5344CB8AC3E}">
        <p14:creationId xmlns:p14="http://schemas.microsoft.com/office/powerpoint/2010/main" val="314372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FBEE7A-545E-4368-BCD5-A9006460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2. úloha</a:t>
            </a:r>
            <a:endParaRPr lang="sk-SK" dirty="0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F128F7F2-5972-4BBC-94D8-520D7FD14941}"/>
              </a:ext>
            </a:extLst>
          </p:cNvPr>
          <p:cNvSpPr/>
          <p:nvPr/>
        </p:nvSpPr>
        <p:spPr>
          <a:xfrm>
            <a:off x="1716359" y="2097879"/>
            <a:ext cx="6972764" cy="35307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V nepriehľadnom vrecúšku sú rovnako veľké kocky rôznej farby. 10 je bielych, 10 modrých a 10 červených. Postupne sme vybrali 5 bielych kociek, 3 modré kocky a 2 červené kocky. Aká je pravdepodobnosť, že zo zvyšných kociek vytiahneme pri náhodnom ťahaní bielu kocku?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FE5D8EB-F22E-4C03-B423-4BC220F8D3F7}"/>
              </a:ext>
            </a:extLst>
          </p:cNvPr>
          <p:cNvSpPr/>
          <p:nvPr/>
        </p:nvSpPr>
        <p:spPr>
          <a:xfrm>
            <a:off x="8990645" y="4843807"/>
            <a:ext cx="26212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9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6590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FBEE7A-545E-4368-BCD5-A9006460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3. úloha</a:t>
            </a:r>
            <a:endParaRPr lang="sk-SK" dirty="0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F128F7F2-5972-4BBC-94D8-520D7FD14941}"/>
              </a:ext>
            </a:extLst>
          </p:cNvPr>
          <p:cNvSpPr/>
          <p:nvPr/>
        </p:nvSpPr>
        <p:spPr>
          <a:xfrm>
            <a:off x="2017882" y="2168912"/>
            <a:ext cx="6972764" cy="28937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Na polici je uložených 27 atlasov, 29 slovníkov, 8 učebníc a 16 encyklopédií. Aká je pravdepodobnosť, že náhodne vybraná kniha z tejto police je encyklopédia? Výsledok uveďte v percentách.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FE5D8EB-F22E-4C03-B423-4BC220F8D3F7}"/>
              </a:ext>
            </a:extLst>
          </p:cNvPr>
          <p:cNvSpPr/>
          <p:nvPr/>
        </p:nvSpPr>
        <p:spPr>
          <a:xfrm>
            <a:off x="8990646" y="4843807"/>
            <a:ext cx="26212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20%</a:t>
            </a:r>
            <a:endParaRPr lang="sk-SK" sz="9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42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FBEE7A-545E-4368-BCD5-A9006460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4. úloha</a:t>
            </a:r>
            <a:endParaRPr lang="sk-SK" dirty="0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F128F7F2-5972-4BBC-94D8-520D7FD14941}"/>
              </a:ext>
            </a:extLst>
          </p:cNvPr>
          <p:cNvSpPr/>
          <p:nvPr/>
        </p:nvSpPr>
        <p:spPr>
          <a:xfrm>
            <a:off x="1716799" y="2327878"/>
            <a:ext cx="6972764" cy="32840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Počas automatického ladenia TV prijímač vyhľadal 25 kanálov, z toho boli štyri hudobné. Kanály sa do pamäte TV prijímača ukladajú v náhodnom poradí. Vyjadrite v percentách pravdepodobnosť udalosti, že ako prvý bude uložený hudobný kanál.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FE5D8EB-F22E-4C03-B423-4BC220F8D3F7}"/>
              </a:ext>
            </a:extLst>
          </p:cNvPr>
          <p:cNvSpPr/>
          <p:nvPr/>
        </p:nvSpPr>
        <p:spPr>
          <a:xfrm>
            <a:off x="8990646" y="4843807"/>
            <a:ext cx="26212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16%</a:t>
            </a:r>
            <a:endParaRPr lang="sk-SK" sz="9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357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FBEE7A-545E-4368-BCD5-A9006460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5. úloha</a:t>
            </a:r>
            <a:endParaRPr lang="sk-SK" dirty="0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F128F7F2-5972-4BBC-94D8-520D7FD14941}"/>
              </a:ext>
            </a:extLst>
          </p:cNvPr>
          <p:cNvSpPr/>
          <p:nvPr/>
        </p:nvSpPr>
        <p:spPr>
          <a:xfrm>
            <a:off x="2017882" y="2168913"/>
            <a:ext cx="6972764" cy="40464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V triede je 20 žiakov. Každý z nich pripravil projekt z geografie. Na hodine vždy vyžrebujú jedného žiaka z tých, ktorí ešte svoj projekt neprezentovali, aby ho prezentoval na nasledujúcej hodine. Aká je pravdepodobnosť, že vyberú Petra, ak jeho 13 spolužiakov už svoj projekt prezentovalo? Výsledok zapíš zlomkom 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v základnom tvare.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5FE5D8EB-F22E-4C03-B423-4BC220F8D3F7}"/>
                  </a:ext>
                </a:extLst>
              </p:cNvPr>
              <p:cNvSpPr/>
              <p:nvPr/>
            </p:nvSpPr>
            <p:spPr>
              <a:xfrm>
                <a:off x="10304335" y="3553517"/>
                <a:ext cx="1265090" cy="28599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9600" b="1" i="1" dirty="0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9600" b="1" i="1" dirty="0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9600" b="1" i="1" dirty="0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sk-SK" sz="9600" b="1" cap="none" spc="0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5FE5D8EB-F22E-4C03-B423-4BC220F8D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335" y="3553517"/>
                <a:ext cx="1265090" cy="2859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1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50</TotalTime>
  <Words>308</Words>
  <Application>Microsoft Office PowerPoint</Application>
  <PresentationFormat>Širokouhlá</PresentationFormat>
  <Paragraphs>40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Cambria Math</vt:lpstr>
      <vt:lpstr>Century Gothic</vt:lpstr>
      <vt:lpstr>Garamond</vt:lpstr>
      <vt:lpstr>Savon</vt:lpstr>
      <vt:lpstr>Prezentácia programu PowerPoint</vt:lpstr>
      <vt:lpstr>Príklad: Vo vrecúšku máme 24 guľôčok, ktoré sú očíslované od 1 – 24. Urč, aká je pravdepodobnosť toho, že keď z vrecúška vytiahnem guľôčku, bude mať číslo párne a menšie ako 10. (Pravdepodobnosť vyjadri v zlomku a percentách.) </vt:lpstr>
      <vt:lpstr>Príklad: Pravdepodobnosť výhry pripadajúcej na 160 lístkov je jedna osmina. Koľko lístkov zo 160 nevyhráva? </vt:lpstr>
      <vt:lpstr>1. úloha</vt:lpstr>
      <vt:lpstr>2. úloha</vt:lpstr>
      <vt:lpstr>3. úloha</vt:lpstr>
      <vt:lpstr>4. úloha</vt:lpstr>
      <vt:lpstr>5. úloha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Jana Gabúlová</dc:creator>
  <cp:lastModifiedBy>Slovenkaiová</cp:lastModifiedBy>
  <cp:revision>7</cp:revision>
  <dcterms:created xsi:type="dcterms:W3CDTF">2022-05-01T17:45:20Z</dcterms:created>
  <dcterms:modified xsi:type="dcterms:W3CDTF">2022-06-01T09:50:43Z</dcterms:modified>
</cp:coreProperties>
</file>