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19" r:id="rId2"/>
    <p:sldMasterId id="2147483721" r:id="rId3"/>
    <p:sldMasterId id="2147483733" r:id="rId4"/>
  </p:sldMasterIdLst>
  <p:handoutMasterIdLst>
    <p:handoutMasterId r:id="rId12"/>
  </p:handoutMasterIdLst>
  <p:sldIdLst>
    <p:sldId id="257" r:id="rId5"/>
    <p:sldId id="258" r:id="rId6"/>
    <p:sldId id="259" r:id="rId7"/>
    <p:sldId id="260" r:id="rId8"/>
    <p:sldId id="261" r:id="rId9"/>
    <p:sldId id="263" r:id="rId10"/>
    <p:sldId id="265" r:id="rId11"/>
  </p:sldIdLst>
  <p:sldSz cx="9144000" cy="6858000" type="screen4x3"/>
  <p:notesSz cx="6858000" cy="9144000"/>
  <p:defaultTextStyle>
    <a:defPPr>
      <a:defRPr lang="sk-SK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20000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20000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20000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20000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20000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00"/>
    <a:srgbClr val="FFFF00"/>
    <a:srgbClr val="68DAFE"/>
    <a:srgbClr val="66CCFF"/>
    <a:srgbClr val="FF3300"/>
    <a:srgbClr val="FFFFCC"/>
    <a:srgbClr val="FF6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11" autoAdjust="0"/>
  </p:normalViewPr>
  <p:slideViewPr>
    <p:cSldViewPr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6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/>
                <a:latin typeface="Arial" charset="0"/>
              </a:defRPr>
            </a:lvl1pPr>
          </a:lstStyle>
          <a:p>
            <a:endParaRPr lang="cs-CZ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/>
                <a:latin typeface="Arial" charset="0"/>
              </a:defRPr>
            </a:lvl1pPr>
          </a:lstStyle>
          <a:p>
            <a:endParaRPr lang="cs-CZ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/>
                <a:latin typeface="Arial" charset="0"/>
              </a:defRPr>
            </a:lvl1pPr>
          </a:lstStyle>
          <a:p>
            <a:endParaRPr lang="cs-CZ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/>
                <a:latin typeface="Arial" charset="0"/>
              </a:defRPr>
            </a:lvl1pPr>
          </a:lstStyle>
          <a:p>
            <a:fld id="{CDF0CB71-5DD7-41A7-A795-7EED5B345B6B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8911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82948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D25B285-0D28-46D4-8038-328D33421D7B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</p:spTree>
  </p:cSld>
  <p:clrMapOvr>
    <a:masterClrMapping/>
  </p:clrMapOvr>
  <p:transition spd="med" advClick="0" advTm="4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6" grpId="1"/>
      <p:bldP spid="82947" grpId="0" build="p">
        <p:tmplLst>
          <p:tmpl lvl="1">
            <p:tnLst>
              <p:par>
                <p:cTn presetID="39" presetClass="entr" presetSubtype="0" ac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9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947" grpId="1" build="allAtOnce">
        <p:tmplLst>
          <p:tmpl lvl="1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829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565E4-E0D9-4D83-A118-321D69A97DC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FB82E-9808-4FEC-AC5F-C233EF6E45B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Nadpis, text a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grafu 3"/>
          <p:cNvSpPr>
            <a:spLocks noGrp="1"/>
          </p:cNvSpPr>
          <p:nvPr>
            <p:ph type="chart"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BC519D3-37CB-4C51-B713-937F23EB3F0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Nadpis a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grafu 2"/>
          <p:cNvSpPr>
            <a:spLocks noGrp="1"/>
          </p:cNvSpPr>
          <p:nvPr>
            <p:ph type="chart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348C919-4129-4722-8EBC-4C1F6A7B374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3427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03428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03429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0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1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2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3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4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5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6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7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8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9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3440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03441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2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3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4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5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6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7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8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3459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03460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1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2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3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4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5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6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7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8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9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0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1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2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3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4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5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6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3477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3478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9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80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81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82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83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84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103485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3486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3487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3488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3489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</p:grpSp>
      <p:sp>
        <p:nvSpPr>
          <p:cNvPr id="10349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10349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103492" name="Rectangle 68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03493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03494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76C8828-7B78-41AE-87DF-26F6A272ECF3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90" grpId="0"/>
      <p:bldP spid="103490" grpId="1"/>
      <p:bldP spid="103491" grpId="0" build="p">
        <p:tmplLst>
          <p:tmpl lvl="1">
            <p:tnLst>
              <p:par>
                <p:cTn presetID="39" presetClass="entr" presetSubtype="0" ac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491" grpId="1" build="allAtOnce">
        <p:tmplLst>
          <p:tmpl lvl="1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8684D-2513-4025-8569-86B2C13128F6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D05D9-7492-49DB-AC62-3A5E215A764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63E41-6355-4AB1-9F7D-38FAC798648D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D5BC9-D57F-4C00-8770-399F99AA376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9E929-8EA2-49BF-89D4-0841457A574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421B5-5C3B-4C77-A39D-82C332CCA8A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6A53C-25C8-4F94-900C-EF8B5EC16BC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198BC-D64B-41C9-BA0B-F9D84131B3D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DCAAA-D7ED-45D1-8523-768CE53BA42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CD857B-4FCF-4C35-B442-F60F949E265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AA219-27BF-4EB3-AFB7-E14C6D2E8FF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7C75AE5-A50A-43C5-9C89-4E9194501F1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108547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48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08549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108550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108551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0855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08553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8554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8555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8556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8557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08558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10855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8560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61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62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63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64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65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0856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108567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108568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08569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8E53E1-201E-43BE-B7AC-6E44BFBF21D6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108570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6" grpId="0"/>
      <p:bldP spid="108566" grpId="1"/>
      <p:bldP spid="108567" grpId="0" build="p">
        <p:tmplLst>
          <p:tmpl lvl="1">
            <p:tnLst>
              <p:par>
                <p:cTn presetID="39" presetClass="entr" presetSubtype="0" ac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5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567" grpId="1" build="allAtOnce">
        <p:tmplLst>
          <p:tmpl lvl="1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85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FF62C-2861-4C37-8C6F-DDDEDBECFA0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C3-9622-4DE1-8EC0-7D88EC829F0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29D2F-DBF9-4469-9460-6A6DC8C3DC02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A557A-D4EB-4DAC-89D6-420F7B33C94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34360-7043-4D6B-B403-DCAF5C2CE3A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2B822-A0E9-4E2C-8DAA-F06991B303F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94D24-43F7-4235-AAA6-6B7C0536AF1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79A2E-6B8D-45BC-8A16-354E5141510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41A26-96D3-43CA-8C7D-D14CCFDB1D6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736C2-51FE-47BA-9D8D-FC568C998B8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3CEBA-C397-46F4-B693-0DAC12F44F7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86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14438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38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38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44390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4439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0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0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0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0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4440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0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0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0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0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1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1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1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4441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4441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grpSp>
          <p:nvGrpSpPr>
            <p:cNvPr id="144415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4441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1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1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444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444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44423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144424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144425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44426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44427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BA15D7A-BC6B-4656-ACAA-84ABF16CF6E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3" grpId="0"/>
      <p:bldP spid="144423" grpId="1"/>
      <p:bldP spid="144424" grpId="0" build="p">
        <p:tmplLst>
          <p:tmpl lvl="1">
            <p:tnLst>
              <p:par>
                <p:cTn presetID="39" presetClass="entr" presetSubtype="0" ac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44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4424" grpId="1" build="allAtOnce">
        <p:tmplLst>
          <p:tmpl lvl="1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444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BD394-2C80-453E-AD8F-081184ECBAD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D979F-12F0-4A98-8CE9-EA05CDF47FDD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3CA0C-F641-4DB5-9FC7-C4F4CD226129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E6DF8-1F9D-4EF1-B354-5E40150C65A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46495-25CE-469D-B5FB-02D9E10A90F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545E6-2714-4493-A703-0C32615E082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EAD66-B72B-499E-9823-B497671F620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1673C-C90D-43F2-9244-5B3168AB6AB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9C8BA-88EE-4EC7-8FCA-8DB5FB740F9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0EFFC-EFCD-44E2-ACC5-B684EED5985F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70F18-05D0-4040-9FEA-C35574D54A2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A5288-B15E-4E66-B11A-9D1DB31A204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9DC89-83D4-431C-B8D6-8A712221D4F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96AB3F-27DD-4621-B7DF-BECABB986AA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CAE0E-B6A9-4A05-BCD1-29FD75B5313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7144A-0E44-419D-BF68-5A04EE18527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sk-SK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sk-SK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4F9C71DF-B8E8-45DA-A407-71C664F28371}" type="slidenum">
              <a:rPr lang="sk-SK"/>
              <a:pPr/>
              <a:t>‹#›</a:t>
            </a:fld>
            <a:endParaRPr lang="sk-SK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8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75" r:id="rId12"/>
    <p:sldLayoutId id="2147483776" r:id="rId13"/>
  </p:sldLayoutIdLst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3" grpId="0" build="p">
        <p:tmplLst>
          <p:tmpl lvl="1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102403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2404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02405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0240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0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0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0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1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2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3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4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5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2417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0241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6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7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8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9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0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1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2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3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4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5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2436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0243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8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9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0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1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2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3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4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5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6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7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2454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2455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6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7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8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9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60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61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102462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2463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2464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2465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2466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</p:grpSp>
      <p:sp>
        <p:nvSpPr>
          <p:cNvPr id="102467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46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246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0247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0247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B4DE95DA-9186-4508-816F-843B5EA3921C}" type="slidenum">
              <a:rPr lang="cs-CZ"/>
              <a:pPr/>
              <a:t>‹#›</a:t>
            </a:fld>
            <a:endParaRPr lang="cs-CZ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0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77" r:id="rId12"/>
  </p:sldLayoutIdLst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7" grpId="0"/>
      <p:bldP spid="102468" grpId="0" build="p">
        <p:tmplLst>
          <p:tmpl lvl="1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4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4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4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4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4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7523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24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07525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107526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07527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07528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7529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7530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7531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7532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7533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07534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107535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7536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37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38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39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40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41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0754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7543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754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0754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07546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E7BA4338-B303-4300-BBBD-E6034134266A}" type="slidenum">
              <a:rPr lang="cs-CZ"/>
              <a:pPr/>
              <a:t>‹#›</a:t>
            </a:fld>
            <a:endParaRPr lang="cs-CZ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2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2" grpId="0"/>
      <p:bldP spid="107542" grpId="1"/>
      <p:bldP spid="107543" grpId="0" build="p">
        <p:tmplLst>
          <p:tmpl lvl="1">
            <p:tnLst>
              <p:par>
                <p:cTn presetID="39" presetClass="entr" presetSubtype="0" ac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543" grpId="1" build="allAtOnce">
        <p:tmplLst>
          <p:tmpl lvl="1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2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4336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6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6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43366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4336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6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6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4338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3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4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6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7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8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43389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43390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grpSp>
          <p:nvGrpSpPr>
            <p:cNvPr id="143391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43392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93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94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95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96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43397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43398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4339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4340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4340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4340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F780BA0A-F149-4B75-82C5-BD7274FF7544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14340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9" grpId="0"/>
      <p:bldP spid="143399" grpId="1"/>
      <p:bldP spid="143403" grpId="0" build="p">
        <p:tmplLst>
          <p:tmpl lvl="1">
            <p:tnLst>
              <p:par>
                <p:cTn presetID="39" presetClass="entr" presetSubtype="0" ac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403" grpId="1" build="allAtOnce">
        <p:tmplLst>
          <p:tmpl lvl="1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60350"/>
            <a:ext cx="7235825" cy="2232025"/>
          </a:xfrm>
        </p:spPr>
        <p:txBody>
          <a:bodyPr/>
          <a:lstStyle/>
          <a:p>
            <a:r>
              <a:rPr lang="sk-SK" sz="8000">
                <a:solidFill>
                  <a:srgbClr val="FFFFCC"/>
                </a:solidFill>
              </a:rPr>
              <a:t>Celé čísla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68538" y="2205038"/>
            <a:ext cx="7283450" cy="4175125"/>
          </a:xfrm>
        </p:spPr>
        <p:txBody>
          <a:bodyPr/>
          <a:lstStyle/>
          <a:p>
            <a:pPr marL="609600" indent="-609600">
              <a:buFontTx/>
              <a:buBlip>
                <a:blip r:embed="rId3"/>
              </a:buBlip>
            </a:pPr>
            <a:r>
              <a:rPr lang="sk-SK" sz="1800" dirty="0"/>
              <a:t>Záporné a kladné celé čísla</a:t>
            </a:r>
          </a:p>
          <a:p>
            <a:pPr marL="609600" indent="-609600">
              <a:buFontTx/>
              <a:buBlip>
                <a:blip r:embed="rId3"/>
              </a:buBlip>
            </a:pPr>
            <a:r>
              <a:rPr lang="sk-SK" sz="1800" dirty="0"/>
              <a:t>Číselná os</a:t>
            </a:r>
          </a:p>
          <a:p>
            <a:pPr marL="609600" indent="-609600">
              <a:buFontTx/>
              <a:buBlip>
                <a:blip r:embed="rId3"/>
              </a:buBlip>
            </a:pPr>
            <a:r>
              <a:rPr lang="sk-SK" sz="1800" dirty="0"/>
              <a:t>Úloha</a:t>
            </a:r>
          </a:p>
          <a:p>
            <a:pPr marL="609600" indent="-609600">
              <a:buFontTx/>
              <a:buBlip>
                <a:blip r:embed="rId3"/>
              </a:buBlip>
            </a:pPr>
            <a:r>
              <a:rPr lang="sk-SK" sz="1800" dirty="0"/>
              <a:t>Sčítanie celých čísel</a:t>
            </a:r>
          </a:p>
          <a:p>
            <a:pPr marL="609600" indent="-609600">
              <a:buFontTx/>
              <a:buBlip>
                <a:blip r:embed="rId3"/>
              </a:buBlip>
            </a:pPr>
            <a:r>
              <a:rPr lang="sk-SK" sz="1800" dirty="0"/>
              <a:t>Test</a:t>
            </a:r>
          </a:p>
          <a:p>
            <a:pPr marL="609600" indent="-609600">
              <a:buFontTx/>
              <a:buBlip>
                <a:blip r:embed="rId3"/>
              </a:buBlip>
            </a:pPr>
            <a:endParaRPr lang="sk-SK" sz="1200" dirty="0"/>
          </a:p>
          <a:p>
            <a:pPr marL="609600" indent="-609600">
              <a:buFontTx/>
              <a:buBlip>
                <a:blip r:embed="rId4"/>
              </a:buBlip>
            </a:pPr>
            <a:endParaRPr lang="sk-SK" sz="1200" dirty="0"/>
          </a:p>
          <a:p>
            <a:pPr marL="609600" indent="-609600">
              <a:buFontTx/>
              <a:buNone/>
            </a:pPr>
            <a:endParaRPr lang="sk-SK" sz="1200" dirty="0"/>
          </a:p>
          <a:p>
            <a:pPr marL="609600" indent="-609600">
              <a:buFontTx/>
              <a:buNone/>
            </a:pPr>
            <a:endParaRPr lang="sk-SK" sz="1200" dirty="0" smtClean="0"/>
          </a:p>
          <a:p>
            <a:pPr marL="609600" indent="-609600">
              <a:buFontTx/>
              <a:buNone/>
            </a:pPr>
            <a:endParaRPr lang="sk-SK" sz="1200" dirty="0" smtClean="0"/>
          </a:p>
          <a:p>
            <a:pPr marL="609600" indent="-609600">
              <a:buFontTx/>
              <a:buNone/>
            </a:pPr>
            <a:endParaRPr lang="sk-SK" sz="1200" dirty="0" smtClean="0"/>
          </a:p>
          <a:p>
            <a:pPr marL="609600" indent="-609600">
              <a:buFontTx/>
              <a:buNone/>
            </a:pPr>
            <a:endParaRPr lang="sk-SK" sz="1200" dirty="0" smtClean="0"/>
          </a:p>
          <a:p>
            <a:pPr marL="609600" indent="-609600">
              <a:buFontTx/>
              <a:buNone/>
            </a:pPr>
            <a:endParaRPr lang="sk-SK" sz="1200" dirty="0" smtClean="0"/>
          </a:p>
          <a:p>
            <a:pPr marL="609600" indent="-609600">
              <a:buFontTx/>
              <a:buNone/>
            </a:pPr>
            <a:endParaRPr lang="sk-SK" sz="1200" smtClean="0"/>
          </a:p>
          <a:p>
            <a:pPr marL="609600" indent="-609600">
              <a:buFontTx/>
              <a:buNone/>
            </a:pPr>
            <a:endParaRPr lang="sk-SK" sz="1200" dirty="0"/>
          </a:p>
          <a:p>
            <a:pPr marL="609600" indent="-609600">
              <a:buFontTx/>
              <a:buNone/>
            </a:pPr>
            <a:r>
              <a:rPr lang="sk-SK" sz="1200" dirty="0" smtClean="0"/>
              <a:t>Mgr</a:t>
            </a:r>
            <a:r>
              <a:rPr lang="sk-SK" sz="1200" dirty="0"/>
              <a:t>. </a:t>
            </a:r>
            <a:r>
              <a:rPr lang="sk-SK" sz="1200" dirty="0" err="1"/>
              <a:t>Hanusková</a:t>
            </a:r>
            <a:r>
              <a:rPr lang="sk-SK" sz="1200" dirty="0"/>
              <a:t> </a:t>
            </a:r>
            <a:r>
              <a:rPr lang="sk-SK" sz="1200" dirty="0" smtClean="0"/>
              <a:t>Lýdia</a:t>
            </a:r>
          </a:p>
          <a:p>
            <a:pPr marL="609600" indent="-609600">
              <a:buFontTx/>
              <a:buNone/>
            </a:pPr>
            <a:r>
              <a:rPr lang="sk-SK" sz="1200" dirty="0"/>
              <a:t> </a:t>
            </a:r>
            <a:r>
              <a:rPr lang="sk-SK" sz="1200" dirty="0" smtClean="0"/>
              <a:t>                             </a:t>
            </a:r>
            <a:endParaRPr lang="sk-SK" sz="1200" dirty="0"/>
          </a:p>
          <a:p>
            <a:pPr marL="609600" indent="-609600">
              <a:buFontTx/>
              <a:buNone/>
            </a:pPr>
            <a:endParaRPr lang="sk-SK" sz="12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r>
              <a:rPr lang="sk-SK" sz="1800" dirty="0"/>
              <a:t>      Mgr. </a:t>
            </a:r>
            <a:r>
              <a:rPr lang="sk-SK" sz="1800" dirty="0" err="1"/>
              <a:t>Hanusková</a:t>
            </a:r>
            <a:r>
              <a:rPr lang="sk-SK" sz="1800" dirty="0"/>
              <a:t> Lýdia</a:t>
            </a:r>
          </a:p>
        </p:txBody>
      </p:sp>
      <p:graphicFrame>
        <p:nvGraphicFramePr>
          <p:cNvPr id="655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9788" y="2616200"/>
          <a:ext cx="4035425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Graf" r:id="rId5" imgW="6096000" imgH="4067251" progId="MSGraph.Chart.8">
                  <p:embed followColorScheme="full"/>
                </p:oleObj>
              </mc:Choice>
              <mc:Fallback>
                <p:oleObj name="Graf" r:id="rId5" imgW="6096000" imgH="4067251" progId="MSGraph.Chart.8">
                  <p:embed followColorScheme="full"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2616200"/>
                        <a:ext cx="4035425" cy="269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3200">
                <a:solidFill>
                  <a:srgbClr val="FF3300"/>
                </a:solidFill>
                <a:latin typeface="BankGothic Md BT" pitchFamily="34" charset="0"/>
              </a:rPr>
              <a:t>         Kladné a záporné celé čísla</a:t>
            </a:r>
            <a:br>
              <a:rPr lang="sk-SK" sz="3200">
                <a:solidFill>
                  <a:srgbClr val="FF3300"/>
                </a:solidFill>
                <a:latin typeface="BankGothic Md BT" pitchFamily="34" charset="0"/>
              </a:rPr>
            </a:br>
            <a:r>
              <a:rPr lang="sk-SK" sz="3200">
                <a:solidFill>
                  <a:srgbClr val="FF3300"/>
                </a:solidFill>
                <a:latin typeface="BankGothic Md BT" pitchFamily="34" charset="0"/>
              </a:rPr>
              <a:t/>
            </a:r>
            <a:br>
              <a:rPr lang="sk-SK" sz="3200">
                <a:solidFill>
                  <a:srgbClr val="FF3300"/>
                </a:solidFill>
                <a:latin typeface="BankGothic Md BT" pitchFamily="34" charset="0"/>
              </a:rPr>
            </a:br>
            <a:r>
              <a:rPr lang="sk-SK" sz="2000">
                <a:solidFill>
                  <a:schemeClr val="tx1"/>
                </a:solidFill>
                <a:latin typeface="Arial" charset="0"/>
              </a:rPr>
              <a:t>Sú súčasťou nášho života:</a:t>
            </a:r>
            <a:endParaRPr lang="cs-CZ" sz="2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6575" name="Picture 15" descr="map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951038"/>
            <a:ext cx="2449512" cy="1822450"/>
          </a:xfrm>
          <a:prstGeom prst="rect">
            <a:avLst/>
          </a:prstGeom>
          <a:noFill/>
        </p:spPr>
      </p:pic>
      <p:pic>
        <p:nvPicPr>
          <p:cNvPr id="66577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4365625"/>
            <a:ext cx="2133600" cy="1949450"/>
          </a:xfrm>
          <a:prstGeom prst="rect">
            <a:avLst/>
          </a:prstGeom>
          <a:noFill/>
        </p:spPr>
      </p:pic>
      <p:pic>
        <p:nvPicPr>
          <p:cNvPr id="66578" name="Picture 18" descr="chladničk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1725" y="3573463"/>
            <a:ext cx="1273175" cy="2600325"/>
          </a:xfrm>
          <a:prstGeom prst="rect">
            <a:avLst/>
          </a:prstGeom>
          <a:noFill/>
        </p:spPr>
      </p:pic>
      <p:sp>
        <p:nvSpPr>
          <p:cNvPr id="66602" name="Text Box 42"/>
          <p:cNvSpPr txBox="1">
            <a:spLocks noChangeArrowheads="1"/>
          </p:cNvSpPr>
          <p:nvPr/>
        </p:nvSpPr>
        <p:spPr bwMode="auto">
          <a:xfrm>
            <a:off x="3708400" y="20605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</a:pPr>
            <a:endParaRPr lang="cs-CZ" sz="1800">
              <a:effectLst/>
            </a:endParaRPr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3563938" y="1916113"/>
            <a:ext cx="4176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sk-SK" sz="1800">
                <a:effectLst/>
              </a:rPr>
              <a:t>Teplotné rozdiely:</a:t>
            </a:r>
            <a:endParaRPr lang="cs-CZ" sz="1800">
              <a:solidFill>
                <a:srgbClr val="FF3300"/>
              </a:solidFill>
              <a:effectLst/>
            </a:endParaRPr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3348038" y="4652963"/>
            <a:ext cx="1655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endParaRPr lang="cs-CZ" sz="1800">
              <a:effectLst/>
            </a:endParaRPr>
          </a:p>
        </p:txBody>
      </p:sp>
      <p:sp>
        <p:nvSpPr>
          <p:cNvPr id="66610" name="Text Box 50"/>
          <p:cNvSpPr txBox="1">
            <a:spLocks noChangeArrowheads="1"/>
          </p:cNvSpPr>
          <p:nvPr/>
        </p:nvSpPr>
        <p:spPr bwMode="auto">
          <a:xfrm>
            <a:off x="3471863" y="5013325"/>
            <a:ext cx="354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sk-SK" sz="1800">
                <a:effectLst/>
              </a:rPr>
              <a:t>Nadmorská výška:</a:t>
            </a:r>
          </a:p>
        </p:txBody>
      </p:sp>
      <p:sp>
        <p:nvSpPr>
          <p:cNvPr id="66612" name="Text Box 52"/>
          <p:cNvSpPr txBox="1">
            <a:spLocks noChangeArrowheads="1"/>
          </p:cNvSpPr>
          <p:nvPr/>
        </p:nvSpPr>
        <p:spPr bwMode="auto">
          <a:xfrm>
            <a:off x="4500563" y="3716338"/>
            <a:ext cx="2735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sk-SK" sz="1800">
                <a:effectLst/>
              </a:rPr>
              <a:t>                 Mraznička :</a:t>
            </a:r>
            <a:endParaRPr lang="cs-CZ" sz="1800">
              <a:solidFill>
                <a:schemeClr val="folHlink"/>
              </a:solidFill>
              <a:effectLst/>
            </a:endParaRPr>
          </a:p>
        </p:txBody>
      </p:sp>
      <p:sp>
        <p:nvSpPr>
          <p:cNvPr id="66619" name="AutoShape 59"/>
          <p:cNvSpPr>
            <a:spLocks noChangeArrowheads="1"/>
          </p:cNvSpPr>
          <p:nvPr/>
        </p:nvSpPr>
        <p:spPr bwMode="auto">
          <a:xfrm>
            <a:off x="3421063" y="2420938"/>
            <a:ext cx="790575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66622" name="AutoShape 62"/>
          <p:cNvSpPr>
            <a:spLocks noChangeArrowheads="1"/>
          </p:cNvSpPr>
          <p:nvPr/>
        </p:nvSpPr>
        <p:spPr bwMode="auto">
          <a:xfrm>
            <a:off x="3419475" y="2997200"/>
            <a:ext cx="790575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68DAF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66623" name="Text Box 63"/>
          <p:cNvSpPr txBox="1">
            <a:spLocks noChangeArrowheads="1"/>
          </p:cNvSpPr>
          <p:nvPr/>
        </p:nvSpPr>
        <p:spPr bwMode="auto">
          <a:xfrm>
            <a:off x="4356100" y="2349500"/>
            <a:ext cx="1665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FF3300"/>
                </a:solidFill>
                <a:effectLst/>
              </a:rPr>
              <a:t>Teplo +12°</a:t>
            </a:r>
            <a:r>
              <a:rPr lang="sk-SK" baseline="30000">
                <a:solidFill>
                  <a:srgbClr val="FF3300"/>
                </a:solidFill>
                <a:effectLst/>
              </a:rPr>
              <a:t> </a:t>
            </a:r>
            <a:r>
              <a:rPr lang="sk-SK">
                <a:solidFill>
                  <a:srgbClr val="FF3300"/>
                </a:solidFill>
                <a:effectLst/>
              </a:rPr>
              <a:t>C</a:t>
            </a:r>
            <a:endParaRPr lang="cs-CZ">
              <a:solidFill>
                <a:srgbClr val="FF3300"/>
              </a:solidFill>
              <a:effectLst/>
            </a:endParaRPr>
          </a:p>
        </p:txBody>
      </p:sp>
      <p:sp>
        <p:nvSpPr>
          <p:cNvPr id="66626" name="Text Box 66"/>
          <p:cNvSpPr txBox="1">
            <a:spLocks noChangeArrowheads="1"/>
          </p:cNvSpPr>
          <p:nvPr/>
        </p:nvSpPr>
        <p:spPr bwMode="auto">
          <a:xfrm>
            <a:off x="4356100" y="2924175"/>
            <a:ext cx="1528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68DAFE"/>
                </a:solidFill>
                <a:effectLst/>
              </a:rPr>
              <a:t>Zima -18° C</a:t>
            </a:r>
            <a:endParaRPr lang="cs-CZ">
              <a:solidFill>
                <a:srgbClr val="68DAFE"/>
              </a:solidFill>
              <a:effectLst/>
            </a:endParaRPr>
          </a:p>
        </p:txBody>
      </p:sp>
      <p:sp>
        <p:nvSpPr>
          <p:cNvPr id="66630" name="Text Box 70"/>
          <p:cNvSpPr txBox="1">
            <a:spLocks noChangeArrowheads="1"/>
          </p:cNvSpPr>
          <p:nvPr/>
        </p:nvSpPr>
        <p:spPr bwMode="auto">
          <a:xfrm>
            <a:off x="3924300" y="5373688"/>
            <a:ext cx="31527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sk-SK" sz="1800">
                <a:solidFill>
                  <a:srgbClr val="FF3300"/>
                </a:solidFill>
                <a:effectLst/>
              </a:rPr>
              <a:t>1 325m nad hladinou mora +</a:t>
            </a:r>
            <a:endParaRPr lang="cs-CZ" sz="1800">
              <a:solidFill>
                <a:srgbClr val="FF3300"/>
              </a:solidFill>
              <a:effectLst/>
            </a:endParaRPr>
          </a:p>
        </p:txBody>
      </p:sp>
      <p:sp>
        <p:nvSpPr>
          <p:cNvPr id="66631" name="AutoShape 71"/>
          <p:cNvSpPr>
            <a:spLocks noChangeArrowheads="1"/>
          </p:cNvSpPr>
          <p:nvPr/>
        </p:nvSpPr>
        <p:spPr bwMode="auto">
          <a:xfrm>
            <a:off x="3059113" y="5445125"/>
            <a:ext cx="790575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66633" name="AutoShape 73"/>
          <p:cNvSpPr>
            <a:spLocks noChangeArrowheads="1"/>
          </p:cNvSpPr>
          <p:nvPr/>
        </p:nvSpPr>
        <p:spPr bwMode="auto">
          <a:xfrm>
            <a:off x="3059113" y="5949950"/>
            <a:ext cx="790575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68DAF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66634" name="Text Box 74"/>
          <p:cNvSpPr txBox="1">
            <a:spLocks noChangeArrowheads="1"/>
          </p:cNvSpPr>
          <p:nvPr/>
        </p:nvSpPr>
        <p:spPr bwMode="auto">
          <a:xfrm>
            <a:off x="3929063" y="5876925"/>
            <a:ext cx="28749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800">
                <a:solidFill>
                  <a:srgbClr val="68DAFE"/>
                </a:solidFill>
                <a:effectLst/>
              </a:rPr>
              <a:t>158m pod hladinou mora -</a:t>
            </a:r>
            <a:endParaRPr lang="cs-CZ" sz="1800">
              <a:solidFill>
                <a:srgbClr val="68DAFE"/>
              </a:solidFill>
              <a:effectLst/>
            </a:endParaRPr>
          </a:p>
        </p:txBody>
      </p:sp>
      <p:sp>
        <p:nvSpPr>
          <p:cNvPr id="66636" name="Text Box 76"/>
          <p:cNvSpPr txBox="1">
            <a:spLocks noChangeArrowheads="1"/>
          </p:cNvSpPr>
          <p:nvPr/>
        </p:nvSpPr>
        <p:spPr bwMode="auto">
          <a:xfrm>
            <a:off x="4643438" y="4005263"/>
            <a:ext cx="16208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68DAFE"/>
                </a:solidFill>
                <a:effectLst/>
              </a:rPr>
              <a:t>Mrazí  –10°C</a:t>
            </a:r>
            <a:endParaRPr lang="cs-CZ">
              <a:solidFill>
                <a:srgbClr val="68DAFE"/>
              </a:solidFill>
              <a:effectLst/>
            </a:endParaRPr>
          </a:p>
        </p:txBody>
      </p:sp>
      <p:sp>
        <p:nvSpPr>
          <p:cNvPr id="66639" name="AutoShape 79"/>
          <p:cNvSpPr>
            <a:spLocks noChangeArrowheads="1"/>
          </p:cNvSpPr>
          <p:nvPr/>
        </p:nvSpPr>
        <p:spPr bwMode="auto">
          <a:xfrm>
            <a:off x="6443663" y="4076700"/>
            <a:ext cx="649287" cy="215900"/>
          </a:xfrm>
          <a:prstGeom prst="leftArrow">
            <a:avLst>
              <a:gd name="adj1" fmla="val 50000"/>
              <a:gd name="adj2" fmla="val 75184"/>
            </a:avLst>
          </a:prstGeom>
          <a:solidFill>
            <a:srgbClr val="68DAF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6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6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6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6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66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66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800"/>
                            </p:stCondLst>
                            <p:childTnLst>
                              <p:par>
                                <p:cTn id="48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8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800"/>
                            </p:stCondLst>
                            <p:childTnLst>
                              <p:par>
                                <p:cTn id="5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800"/>
                            </p:stCondLst>
                            <p:childTnLst>
                              <p:par>
                                <p:cTn id="66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1000"/>
                                        <p:tgtEl>
                                          <p:spTgt spid="6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6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66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66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8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6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6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66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800"/>
                            </p:stCondLst>
                            <p:childTnLst>
                              <p:par>
                                <p:cTn id="8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1000"/>
                                        <p:tgtEl>
                                          <p:spTgt spid="6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7" grpId="0" uiExpand="1"/>
      <p:bldP spid="66610" grpId="0"/>
      <p:bldP spid="66612" grpId="0"/>
      <p:bldP spid="66619" grpId="0" animBg="1"/>
      <p:bldP spid="66622" grpId="0" animBg="1"/>
      <p:bldP spid="66623" grpId="0"/>
      <p:bldP spid="66626" grpId="0"/>
      <p:bldP spid="66630" grpId="0"/>
      <p:bldP spid="66631" grpId="0" animBg="1"/>
      <p:bldP spid="66633" grpId="0" animBg="1"/>
      <p:bldP spid="66634" grpId="1"/>
      <p:bldP spid="66636" grpId="0"/>
      <p:bldP spid="666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9407525" cy="1384300"/>
          </a:xfrm>
        </p:spPr>
        <p:txBody>
          <a:bodyPr/>
          <a:lstStyle/>
          <a:p>
            <a:r>
              <a:rPr lang="sk-SK" sz="2800">
                <a:solidFill>
                  <a:srgbClr val="FF3300"/>
                </a:solidFill>
                <a:latin typeface="BankGothic Md BT" pitchFamily="34" charset="0"/>
              </a:rPr>
              <a:t>Kde sa ešte stretneš s celými číslami?                                                                        </a:t>
            </a:r>
            <a:endParaRPr lang="cs-CZ" sz="2800">
              <a:solidFill>
                <a:srgbClr val="FF3300"/>
              </a:solidFill>
              <a:latin typeface="BankGothic Md BT" pitchFamily="34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9144000" cy="537368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sk-SK" sz="1600">
                <a:solidFill>
                  <a:schemeClr val="hlink"/>
                </a:solidFill>
                <a:latin typeface="Book Antiqua" pitchFamily="18" charset="0"/>
              </a:rPr>
              <a:t>                     </a:t>
            </a:r>
            <a:r>
              <a:rPr lang="sk-SK" sz="2000">
                <a:solidFill>
                  <a:schemeClr val="hlink"/>
                </a:solidFill>
                <a:latin typeface="Book Antiqua" pitchFamily="18" charset="0"/>
              </a:rPr>
              <a:t> Chémia   </a:t>
            </a:r>
            <a:r>
              <a:rPr lang="sk-SK" sz="1600">
                <a:solidFill>
                  <a:schemeClr val="hlink"/>
                </a:solidFill>
                <a:latin typeface="Book Antiqua" pitchFamily="18" charset="0"/>
              </a:rPr>
              <a:t>                                                                  </a:t>
            </a:r>
            <a:r>
              <a:rPr lang="sk-SK" sz="2000">
                <a:solidFill>
                  <a:schemeClr val="hlink"/>
                </a:solidFill>
                <a:latin typeface="Serifa BT" pitchFamily="18" charset="0"/>
              </a:rPr>
              <a:t>Výška hladiny riek</a:t>
            </a:r>
            <a:r>
              <a:rPr lang="sk-SK" sz="1600">
                <a:solidFill>
                  <a:schemeClr val="hlink"/>
                </a:solidFill>
                <a:latin typeface="Serifa BT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sk-SK" sz="1600">
              <a:solidFill>
                <a:schemeClr val="hlink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1600">
                <a:solidFill>
                  <a:schemeClr val="hlink"/>
                </a:solidFill>
                <a:latin typeface="Serifa BT" pitchFamily="18" charset="0"/>
              </a:rPr>
              <a:t>                                                                      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1400">
                <a:latin typeface="Serifa BT" pitchFamily="18" charset="0"/>
              </a:rPr>
              <a:t>           </a:t>
            </a:r>
            <a:r>
              <a:rPr lang="sk-SK" sz="1800">
                <a:solidFill>
                  <a:schemeClr val="accent2"/>
                </a:solidFill>
                <a:latin typeface="Serifa BT" pitchFamily="18" charset="0"/>
              </a:rPr>
              <a:t>bod topenia rôznych látok                                       meradlo na brehu rieky</a:t>
            </a:r>
            <a:endParaRPr lang="sk-SK" sz="1800">
              <a:solidFill>
                <a:schemeClr val="accent2"/>
              </a:solidFill>
              <a:latin typeface="Book Antiqua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1800">
                <a:solidFill>
                  <a:schemeClr val="accent2"/>
                </a:solidFill>
                <a:latin typeface="Serifa BT" pitchFamily="18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        </a:t>
            </a:r>
            <a:r>
              <a:rPr lang="sk-SK" sz="1200">
                <a:latin typeface="Serifa BT" pitchFamily="18" charset="0"/>
              </a:rPr>
              <a:t>voda 0°C, 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   </a:t>
            </a:r>
            <a:r>
              <a:rPr lang="sk-SK" sz="1200">
                <a:latin typeface="Serifa BT" pitchFamily="18" charset="0"/>
              </a:rPr>
              <a:t>chlórovodík 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–114°C,  </a:t>
            </a:r>
            <a:r>
              <a:rPr lang="sk-SK" sz="1200">
                <a:latin typeface="Serifa BT" pitchFamily="18" charset="0"/>
              </a:rPr>
              <a:t>glukóza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 </a:t>
            </a:r>
            <a:r>
              <a:rPr lang="sk-SK" sz="1200">
                <a:solidFill>
                  <a:srgbClr val="FF3300"/>
                </a:solidFill>
                <a:latin typeface="Serifa BT" pitchFamily="18" charset="0"/>
              </a:rPr>
              <a:t>+147°C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                                             </a:t>
            </a:r>
            <a:r>
              <a:rPr lang="sk-SK" sz="1200">
                <a:solidFill>
                  <a:srgbClr val="FF3300"/>
                </a:solidFill>
                <a:latin typeface="Serifa BT" pitchFamily="18" charset="0"/>
              </a:rPr>
              <a:t>+2m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 </a:t>
            </a:r>
            <a:r>
              <a:rPr lang="sk-SK" sz="1200">
                <a:latin typeface="Serifa BT" pitchFamily="18" charset="0"/>
              </a:rPr>
              <a:t>nad normál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 ,   –0,5m </a:t>
            </a:r>
            <a:r>
              <a:rPr lang="sk-SK" sz="1200">
                <a:latin typeface="Serifa BT" pitchFamily="18" charset="0"/>
              </a:rPr>
              <a:t>pod normál</a:t>
            </a:r>
          </a:p>
          <a:p>
            <a:pPr>
              <a:lnSpc>
                <a:spcPct val="80000"/>
              </a:lnSpc>
            </a:pPr>
            <a:endParaRPr lang="sk-SK" sz="1200">
              <a:solidFill>
                <a:srgbClr val="68DAFE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</a:pPr>
            <a:endParaRPr lang="sk-SK" sz="1200">
              <a:solidFill>
                <a:srgbClr val="68DAFE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</a:pPr>
            <a:endParaRPr lang="sk-SK" sz="1200">
              <a:solidFill>
                <a:srgbClr val="68DAFE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</a:pPr>
            <a:endParaRPr lang="sk-SK" sz="1200">
              <a:solidFill>
                <a:srgbClr val="68DAFE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</a:pPr>
            <a:endParaRPr lang="sk-SK" sz="1200">
              <a:solidFill>
                <a:srgbClr val="68DAFE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1200">
                <a:solidFill>
                  <a:schemeClr val="hlink"/>
                </a:solidFill>
                <a:latin typeface="Serifa BT" pitchFamily="18" charset="0"/>
              </a:rPr>
              <a:t>                        </a:t>
            </a:r>
            <a:r>
              <a:rPr lang="sk-SK" sz="2000">
                <a:solidFill>
                  <a:schemeClr val="hlink"/>
                </a:solidFill>
                <a:latin typeface="Serifa BT" pitchFamily="18" charset="0"/>
              </a:rPr>
              <a:t>Bankovníctvo                                                      Prírodopis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>
                <a:solidFill>
                  <a:schemeClr val="hlink"/>
                </a:solidFill>
                <a:latin typeface="Serifa BT" pitchFamily="18" charset="0"/>
              </a:rPr>
              <a:t>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sk-SK" sz="2000">
              <a:solidFill>
                <a:schemeClr val="hlink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sk-SK" sz="2000">
              <a:solidFill>
                <a:schemeClr val="hlink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1600">
                <a:latin typeface="Serifa BT" pitchFamily="18" charset="0"/>
              </a:rPr>
              <a:t>              </a:t>
            </a:r>
            <a:r>
              <a:rPr lang="sk-SK" sz="1800">
                <a:solidFill>
                  <a:schemeClr val="accent2"/>
                </a:solidFill>
                <a:latin typeface="Serifa BT" pitchFamily="18" charset="0"/>
              </a:rPr>
              <a:t>vklady a pôžičky                                         časti rastlín nad zemou a pod zemou</a:t>
            </a:r>
          </a:p>
          <a:p>
            <a:pPr>
              <a:lnSpc>
                <a:spcPct val="80000"/>
              </a:lnSpc>
            </a:pPr>
            <a:endParaRPr lang="sk-SK" sz="1800">
              <a:solidFill>
                <a:schemeClr val="hlink"/>
              </a:solidFill>
              <a:latin typeface="Book Antiqua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1200">
                <a:latin typeface="Serifa BT" pitchFamily="18" charset="0"/>
              </a:rPr>
              <a:t>             </a:t>
            </a:r>
            <a:r>
              <a:rPr lang="sk-SK" sz="1200" b="1">
                <a:solidFill>
                  <a:srgbClr val="FF3300"/>
                </a:solidFill>
                <a:latin typeface="Serifa BT" pitchFamily="18" charset="0"/>
              </a:rPr>
              <a:t>+5 000,-Sk</a:t>
            </a:r>
            <a:r>
              <a:rPr lang="sk-SK" sz="1200">
                <a:latin typeface="Serifa BT" pitchFamily="18" charset="0"/>
              </a:rPr>
              <a:t> vklad,  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–1000,-Sk</a:t>
            </a:r>
            <a:r>
              <a:rPr lang="sk-SK" sz="1200">
                <a:latin typeface="Serifa BT" pitchFamily="18" charset="0"/>
              </a:rPr>
              <a:t> dlh                                                                </a:t>
            </a:r>
            <a:r>
              <a:rPr lang="sk-SK" sz="1200" b="1">
                <a:solidFill>
                  <a:srgbClr val="FF3300"/>
                </a:solidFill>
                <a:latin typeface="Serifa BT" pitchFamily="18" charset="0"/>
              </a:rPr>
              <a:t>30cm nad</a:t>
            </a:r>
            <a:r>
              <a:rPr lang="sk-SK" sz="1200">
                <a:latin typeface="Serifa BT" pitchFamily="18" charset="0"/>
              </a:rPr>
              <a:t> zemná časť,   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5cm</a:t>
            </a:r>
            <a:r>
              <a:rPr lang="sk-SK" sz="1200">
                <a:latin typeface="Serifa BT" pitchFamily="18" charset="0"/>
              </a:rPr>
              <a:t> 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pod</a:t>
            </a:r>
            <a:r>
              <a:rPr lang="sk-SK" sz="1200">
                <a:latin typeface="Serifa BT" pitchFamily="18" charset="0"/>
              </a:rPr>
              <a:t>zemná časť</a:t>
            </a:r>
            <a:endParaRPr lang="sk-SK" sz="1600">
              <a:solidFill>
                <a:schemeClr val="hlink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</a:pPr>
            <a:endParaRPr lang="sk-SK" sz="1600">
              <a:solidFill>
                <a:schemeClr val="hlink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>
                <a:latin typeface="TypoUpright BT" pitchFamily="66" charset="0"/>
              </a:rPr>
              <a:t>            </a:t>
            </a:r>
            <a:endParaRPr lang="cs-CZ" sz="2000">
              <a:latin typeface="TypoUpright BT" pitchFamily="66" charset="0"/>
            </a:endParaRPr>
          </a:p>
        </p:txBody>
      </p:sp>
      <p:sp>
        <p:nvSpPr>
          <p:cNvPr id="99332" name="AutoShape 4"/>
          <p:cNvSpPr>
            <a:spLocks noChangeArrowheads="1"/>
          </p:cNvSpPr>
          <p:nvPr/>
        </p:nvSpPr>
        <p:spPr bwMode="auto">
          <a:xfrm>
            <a:off x="1331913" y="1773238"/>
            <a:ext cx="709612" cy="495300"/>
          </a:xfrm>
          <a:prstGeom prst="downArrow">
            <a:avLst>
              <a:gd name="adj1" fmla="val 50787"/>
              <a:gd name="adj2" fmla="val 44185"/>
            </a:avLst>
          </a:prstGeom>
          <a:gradFill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FF3300"/>
                </a:solidFill>
                <a:effectLst/>
              </a:rPr>
              <a:t>1</a:t>
            </a:r>
            <a:endParaRPr lang="cs-CZ">
              <a:solidFill>
                <a:srgbClr val="FF3300"/>
              </a:solidFill>
              <a:effectLst/>
            </a:endParaRPr>
          </a:p>
        </p:txBody>
      </p:sp>
      <p:sp>
        <p:nvSpPr>
          <p:cNvPr id="99333" name="AutoShape 5"/>
          <p:cNvSpPr>
            <a:spLocks noChangeArrowheads="1"/>
          </p:cNvSpPr>
          <p:nvPr/>
        </p:nvSpPr>
        <p:spPr bwMode="auto">
          <a:xfrm>
            <a:off x="6084888" y="1844675"/>
            <a:ext cx="846137" cy="482600"/>
          </a:xfrm>
          <a:prstGeom prst="downArrow">
            <a:avLst>
              <a:gd name="adj1" fmla="val 47093"/>
              <a:gd name="adj2" fmla="val 42139"/>
            </a:avLst>
          </a:prstGeom>
          <a:gradFill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1">
                  <a:gamma/>
                  <a:tint val="22353"/>
                  <a:invGamma/>
                </a:schemeClr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FF3300"/>
                </a:solidFill>
                <a:effectLst/>
              </a:rPr>
              <a:t>2</a:t>
            </a:r>
            <a:endParaRPr lang="cs-CZ">
              <a:solidFill>
                <a:srgbClr val="FF3300"/>
              </a:solidFill>
              <a:effectLst/>
            </a:endParaRPr>
          </a:p>
        </p:txBody>
      </p:sp>
      <p:sp>
        <p:nvSpPr>
          <p:cNvPr id="99334" name="AutoShape 6"/>
          <p:cNvSpPr>
            <a:spLocks noChangeArrowheads="1"/>
          </p:cNvSpPr>
          <p:nvPr/>
        </p:nvSpPr>
        <p:spPr bwMode="auto">
          <a:xfrm>
            <a:off x="1331913" y="4365625"/>
            <a:ext cx="985837" cy="496888"/>
          </a:xfrm>
          <a:prstGeom prst="downArrow">
            <a:avLst>
              <a:gd name="adj1" fmla="val 49917"/>
              <a:gd name="adj2" fmla="val 45375"/>
            </a:avLst>
          </a:prstGeom>
          <a:gradFill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1">
                  <a:gamma/>
                  <a:tint val="25490"/>
                  <a:invGamma/>
                </a:schemeClr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FF3300"/>
                </a:solidFill>
                <a:effectLst/>
              </a:rPr>
              <a:t>3</a:t>
            </a:r>
            <a:endParaRPr lang="cs-CZ">
              <a:solidFill>
                <a:srgbClr val="FF3300"/>
              </a:solidFill>
              <a:effectLst/>
            </a:endParaRP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6443663" y="4365625"/>
            <a:ext cx="1006475" cy="500063"/>
          </a:xfrm>
          <a:prstGeom prst="downArrow">
            <a:avLst>
              <a:gd name="adj1" fmla="val 47380"/>
              <a:gd name="adj2" fmla="val 49338"/>
            </a:avLst>
          </a:prstGeom>
          <a:gradFill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1">
                  <a:gamma/>
                  <a:tint val="19216"/>
                  <a:invGamma/>
                </a:schemeClr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FF3300"/>
                </a:solidFill>
                <a:effectLst/>
              </a:rPr>
              <a:t>4</a:t>
            </a:r>
            <a:endParaRPr lang="cs-CZ">
              <a:solidFill>
                <a:srgbClr val="FF3300"/>
              </a:solidFill>
              <a:effectLst/>
            </a:endParaRPr>
          </a:p>
        </p:txBody>
      </p:sp>
      <p:sp>
        <p:nvSpPr>
          <p:cNvPr id="99336" name="AutoShape 8"/>
          <p:cNvSpPr>
            <a:spLocks noChangeArrowheads="1"/>
          </p:cNvSpPr>
          <p:nvPr/>
        </p:nvSpPr>
        <p:spPr bwMode="auto">
          <a:xfrm>
            <a:off x="1476375" y="2636838"/>
            <a:ext cx="287338" cy="14446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99337" name="AutoShape 9"/>
          <p:cNvSpPr>
            <a:spLocks noChangeArrowheads="1"/>
          </p:cNvSpPr>
          <p:nvPr/>
        </p:nvSpPr>
        <p:spPr bwMode="auto">
          <a:xfrm>
            <a:off x="6372225" y="2565400"/>
            <a:ext cx="287338" cy="144463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99338" name="AutoShape 10"/>
          <p:cNvSpPr>
            <a:spLocks noChangeArrowheads="1"/>
          </p:cNvSpPr>
          <p:nvPr/>
        </p:nvSpPr>
        <p:spPr bwMode="auto">
          <a:xfrm>
            <a:off x="1692275" y="5516563"/>
            <a:ext cx="287338" cy="14446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99339" name="AutoShape 11"/>
          <p:cNvSpPr>
            <a:spLocks noChangeArrowheads="1"/>
          </p:cNvSpPr>
          <p:nvPr/>
        </p:nvSpPr>
        <p:spPr bwMode="auto">
          <a:xfrm>
            <a:off x="6804025" y="5445125"/>
            <a:ext cx="287338" cy="144463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54" presetID="39" presetClass="entr" presetSubtype="0" accel="100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9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0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99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99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99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99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99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99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99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99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31" grpId="0" uiExpand="1" build="p"/>
      <p:bldP spid="99332" grpId="0" animBg="1"/>
      <p:bldP spid="99333" grpId="0" animBg="1"/>
      <p:bldP spid="99334" grpId="0" animBg="1"/>
      <p:bldP spid="99335" grpId="0" animBg="1"/>
      <p:bldP spid="99336" grpId="0" animBg="1"/>
      <p:bldP spid="99337" grpId="0" animBg="1"/>
      <p:bldP spid="99338" grpId="0" animBg="1"/>
      <p:bldP spid="993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8675688" cy="1368425"/>
          </a:xfrm>
        </p:spPr>
        <p:txBody>
          <a:bodyPr/>
          <a:lstStyle/>
          <a:p>
            <a:r>
              <a:rPr lang="sk-SK" sz="2800">
                <a:solidFill>
                  <a:srgbClr val="FF3300"/>
                </a:solidFill>
                <a:latin typeface="BankGothic Md BT" pitchFamily="34" charset="0"/>
              </a:rPr>
              <a:t>Celé čísla na číselnej osi</a:t>
            </a:r>
            <a:br>
              <a:rPr lang="sk-SK" sz="2800">
                <a:solidFill>
                  <a:srgbClr val="FF3300"/>
                </a:solidFill>
                <a:latin typeface="BankGothic Md BT" pitchFamily="34" charset="0"/>
              </a:rPr>
            </a:br>
            <a:r>
              <a:rPr lang="sk-SK" sz="2800">
                <a:solidFill>
                  <a:srgbClr val="FF3300"/>
                </a:solidFill>
                <a:latin typeface="BankGothic Md BT" pitchFamily="34" charset="0"/>
              </a:rPr>
              <a:t/>
            </a:r>
            <a:br>
              <a:rPr lang="sk-SK" sz="2800">
                <a:solidFill>
                  <a:srgbClr val="FF3300"/>
                </a:solidFill>
                <a:latin typeface="BankGothic Md BT" pitchFamily="34" charset="0"/>
              </a:rPr>
            </a:br>
            <a:endParaRPr lang="cs-CZ" sz="2800">
              <a:solidFill>
                <a:srgbClr val="FF3300"/>
              </a:solidFill>
              <a:latin typeface="BankGothic Md BT" pitchFamily="34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46225"/>
            <a:ext cx="4038600" cy="4114800"/>
          </a:xfrm>
        </p:spPr>
        <p:txBody>
          <a:bodyPr/>
          <a:lstStyle/>
          <a:p>
            <a:r>
              <a:rPr lang="sk-SK" sz="1600">
                <a:solidFill>
                  <a:schemeClr val="hlink"/>
                </a:solidFill>
              </a:rPr>
              <a:t>Vodorovná číselná os :</a:t>
            </a:r>
          </a:p>
          <a:p>
            <a:pPr>
              <a:buFont typeface="Wingdings" pitchFamily="2" charset="2"/>
              <a:buNone/>
            </a:pPr>
            <a:endParaRPr lang="cs-CZ" sz="1600">
              <a:solidFill>
                <a:schemeClr val="hlink"/>
              </a:solidFill>
            </a:endParaRPr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>
            <a:off x="1909763" y="2492375"/>
            <a:ext cx="381476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>
            <a:off x="2197100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>
            <a:off x="2486025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2773363" y="2419350"/>
            <a:ext cx="1587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>
            <a:off x="3062288" y="2419350"/>
            <a:ext cx="1587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3349625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3638550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3925888" y="2419350"/>
            <a:ext cx="1587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>
            <a:off x="4213225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4502150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>
            <a:off x="4789488" y="2419350"/>
            <a:ext cx="1587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>
            <a:off x="5078413" y="2419350"/>
            <a:ext cx="1587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>
            <a:off x="5365750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1981200" y="2563813"/>
            <a:ext cx="1527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200" b="1">
                <a:solidFill>
                  <a:schemeClr val="folHlink"/>
                </a:solidFill>
                <a:effectLst/>
              </a:rPr>
              <a:t>-5   -4   -3   -2   -1</a:t>
            </a:r>
            <a:endParaRPr lang="cs-CZ" sz="1200" b="1">
              <a:solidFill>
                <a:schemeClr val="folHlink"/>
              </a:solidFill>
              <a:effectLst/>
            </a:endParaRPr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3494088" y="2557463"/>
            <a:ext cx="2809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effectLst/>
              </a:rPr>
              <a:t>0</a:t>
            </a:r>
            <a:endParaRPr lang="cs-CZ" sz="1400">
              <a:effectLst/>
            </a:endParaRP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3662363" y="2563813"/>
            <a:ext cx="18700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200">
                <a:solidFill>
                  <a:srgbClr val="FF3300"/>
                </a:solidFill>
                <a:effectLst/>
              </a:rPr>
              <a:t> +1  +2   +3  +4  +5 +6</a:t>
            </a:r>
            <a:endParaRPr lang="cs-CZ" sz="1200">
              <a:solidFill>
                <a:srgbClr val="FF3300"/>
              </a:solidFill>
              <a:effectLst/>
            </a:endParaRPr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 flipH="1">
            <a:off x="1404938" y="2276475"/>
            <a:ext cx="20161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3924300" y="2276475"/>
            <a:ext cx="201612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1622425" y="2035175"/>
            <a:ext cx="15509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200" b="1">
                <a:solidFill>
                  <a:schemeClr val="folHlink"/>
                </a:solidFill>
                <a:effectLst/>
              </a:rPr>
              <a:t>Záporné celé čísla</a:t>
            </a:r>
            <a:endParaRPr lang="cs-CZ" sz="1200" b="1">
              <a:solidFill>
                <a:schemeClr val="folHlink"/>
              </a:solidFill>
              <a:effectLst/>
            </a:endParaRP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4090988" y="2035175"/>
            <a:ext cx="14478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200" b="1">
                <a:solidFill>
                  <a:srgbClr val="FF3300"/>
                </a:solidFill>
                <a:effectLst/>
              </a:rPr>
              <a:t>Kladné celé čísla</a:t>
            </a:r>
            <a:endParaRPr lang="cs-CZ" sz="1200" b="1">
              <a:solidFill>
                <a:srgbClr val="FF3300"/>
              </a:solidFill>
              <a:effectLst/>
            </a:endParaRPr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611188" y="3068638"/>
            <a:ext cx="7632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00000"/>
              </a:lnSpc>
              <a:buSzPct val="80000"/>
              <a:buFont typeface="Wingdings" pitchFamily="2" charset="2"/>
              <a:buChar char="Ø"/>
            </a:pPr>
            <a:r>
              <a:rPr lang="sk-SK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Zvislá číselná os :</a:t>
            </a:r>
          </a:p>
          <a:p>
            <a:pPr marL="342900" indent="-342900" algn="l">
              <a:lnSpc>
                <a:spcPct val="100000"/>
              </a:lnSpc>
              <a:buSzPct val="80000"/>
              <a:buFont typeface="Wingdings" pitchFamily="2" charset="2"/>
              <a:buNone/>
            </a:pPr>
            <a:endParaRPr lang="cs-CZ" sz="16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 flipV="1">
            <a:off x="3635375" y="1844675"/>
            <a:ext cx="15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sk-SK"/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3387725" y="1628775"/>
            <a:ext cx="5365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000" b="1">
                <a:effectLst/>
              </a:rPr>
              <a:t>NULA</a:t>
            </a:r>
            <a:endParaRPr lang="cs-CZ" sz="1000" b="1">
              <a:effectLst/>
            </a:endParaRPr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>
            <a:off x="3729038" y="3365500"/>
            <a:ext cx="1587" cy="302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sk-SK"/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3571875" y="3140075"/>
            <a:ext cx="363538" cy="2746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sk-SK" sz="1200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3600">
                <a:solidFill>
                  <a:srgbClr val="000000"/>
                </a:solidFill>
                <a:effectLst/>
              </a:rPr>
              <a:t>-</a:t>
            </a:r>
          </a:p>
          <a:p>
            <a:pPr marL="342900" indent="-342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3600">
                <a:solidFill>
                  <a:srgbClr val="000000"/>
                </a:solidFill>
                <a:effectLst/>
              </a:rPr>
              <a:t>-</a:t>
            </a:r>
          </a:p>
          <a:p>
            <a:pPr marL="342900" indent="-342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3600">
                <a:solidFill>
                  <a:srgbClr val="000000"/>
                </a:solidFill>
                <a:effectLst/>
              </a:rPr>
              <a:t>-</a:t>
            </a:r>
            <a:endParaRPr lang="cs-CZ" sz="3600">
              <a:solidFill>
                <a:srgbClr val="000000"/>
              </a:solidFill>
              <a:effectLst/>
            </a:endParaRP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3784600" y="3781425"/>
            <a:ext cx="425450" cy="62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solidFill>
                  <a:srgbClr val="FF3300"/>
                </a:solidFill>
                <a:effectLst/>
              </a:rPr>
              <a:t>+1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400">
              <a:solidFill>
                <a:schemeClr val="folHlink"/>
              </a:solidFill>
              <a:effectLst/>
            </a:endParaRP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3797300" y="4589463"/>
            <a:ext cx="2921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effectLst/>
              </a:rPr>
              <a:t>0</a:t>
            </a:r>
            <a:endParaRPr lang="cs-CZ" sz="1400">
              <a:effectLst/>
            </a:endParaRPr>
          </a:p>
        </p:txBody>
      </p:sp>
      <p:sp>
        <p:nvSpPr>
          <p:cNvPr id="100383" name="Text Box 31"/>
          <p:cNvSpPr txBox="1">
            <a:spLocks noChangeArrowheads="1"/>
          </p:cNvSpPr>
          <p:nvPr/>
        </p:nvSpPr>
        <p:spPr bwMode="auto">
          <a:xfrm>
            <a:off x="3773488" y="5437188"/>
            <a:ext cx="387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 b="1">
                <a:solidFill>
                  <a:schemeClr val="folHlink"/>
                </a:solidFill>
                <a:effectLst/>
              </a:rPr>
              <a:t>-1</a:t>
            </a:r>
            <a:endParaRPr lang="cs-CZ" sz="1400" b="1">
              <a:solidFill>
                <a:schemeClr val="folHlink"/>
              </a:solidFill>
              <a:effectLst/>
            </a:endParaRPr>
          </a:p>
        </p:txBody>
      </p:sp>
      <p:sp>
        <p:nvSpPr>
          <p:cNvPr id="100384" name="Line 32"/>
          <p:cNvSpPr>
            <a:spLocks noChangeShapeType="1"/>
          </p:cNvSpPr>
          <p:nvPr/>
        </p:nvSpPr>
        <p:spPr bwMode="auto">
          <a:xfrm flipH="1">
            <a:off x="2227263" y="4797425"/>
            <a:ext cx="11191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sk-SK"/>
          </a:p>
        </p:txBody>
      </p:sp>
      <p:sp>
        <p:nvSpPr>
          <p:cNvPr id="100385" name="Text Box 33"/>
          <p:cNvSpPr txBox="1">
            <a:spLocks noChangeArrowheads="1"/>
          </p:cNvSpPr>
          <p:nvPr/>
        </p:nvSpPr>
        <p:spPr bwMode="auto">
          <a:xfrm>
            <a:off x="1619250" y="4652963"/>
            <a:ext cx="5746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200">
                <a:effectLst/>
              </a:rPr>
              <a:t>NULA</a:t>
            </a:r>
            <a:endParaRPr lang="cs-CZ" sz="1200">
              <a:effectLst/>
            </a:endParaRPr>
          </a:p>
        </p:txBody>
      </p:sp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2830513" y="4149725"/>
            <a:ext cx="363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solidFill>
                  <a:srgbClr val="FF3300"/>
                </a:solidFill>
                <a:effectLst/>
              </a:rPr>
              <a:t>+</a:t>
            </a:r>
            <a:endParaRPr lang="cs-CZ" sz="1600" b="1">
              <a:solidFill>
                <a:srgbClr val="FF3300"/>
              </a:solidFill>
              <a:effectLst/>
            </a:endParaRPr>
          </a:p>
        </p:txBody>
      </p:sp>
      <p:sp>
        <p:nvSpPr>
          <p:cNvPr id="100387" name="Text Box 35"/>
          <p:cNvSpPr txBox="1">
            <a:spLocks noChangeArrowheads="1"/>
          </p:cNvSpPr>
          <p:nvPr/>
        </p:nvSpPr>
        <p:spPr bwMode="auto">
          <a:xfrm>
            <a:off x="2827338" y="5059363"/>
            <a:ext cx="304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b="1">
                <a:solidFill>
                  <a:schemeClr val="folHlink"/>
                </a:solidFill>
                <a:effectLst/>
              </a:rPr>
              <a:t>-</a:t>
            </a:r>
            <a:endParaRPr lang="cs-CZ" b="1">
              <a:solidFill>
                <a:schemeClr val="folHlink"/>
              </a:solidFill>
              <a:effectLst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0"/>
                            </p:stCondLst>
                            <p:childTnLst>
                              <p:par>
                                <p:cTn id="10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3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1500"/>
                            </p:stCondLst>
                            <p:childTnLst>
                              <p:par>
                                <p:cTn id="14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2500"/>
                            </p:stCondLst>
                            <p:childTnLst>
                              <p:par>
                                <p:cTn id="1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3500"/>
                            </p:stCondLst>
                            <p:childTnLst>
                              <p:par>
                                <p:cTn id="1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00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100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000" fill="hold"/>
                                        <p:tgtEl>
                                          <p:spTgt spid="100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000" fill="hold"/>
                                        <p:tgtEl>
                                          <p:spTgt spid="100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8" dur="10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2" dur="10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6000"/>
                            </p:stCondLst>
                            <p:childTnLst>
                              <p:par>
                                <p:cTn id="19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8" dur="10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4" dur="10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8000"/>
                            </p:stCondLst>
                            <p:childTnLst>
                              <p:par>
                                <p:cTn id="20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8500"/>
                            </p:stCondLst>
                            <p:childTnLst>
                              <p:par>
                                <p:cTn id="21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7" dur="10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100357" grpId="0" animBg="1"/>
      <p:bldP spid="100358" grpId="0" animBg="1"/>
      <p:bldP spid="100359" grpId="0" animBg="1"/>
      <p:bldP spid="100360" grpId="0" animBg="1"/>
      <p:bldP spid="100361" grpId="0" animBg="1"/>
      <p:bldP spid="100362" grpId="0" animBg="1"/>
      <p:bldP spid="100363" grpId="0" animBg="1"/>
      <p:bldP spid="100364" grpId="0" animBg="1"/>
      <p:bldP spid="100365" grpId="0" animBg="1"/>
      <p:bldP spid="100366" grpId="0" animBg="1"/>
      <p:bldP spid="100367" grpId="0" animBg="1"/>
      <p:bldP spid="100368" grpId="0" animBg="1"/>
      <p:bldP spid="100369" grpId="0"/>
      <p:bldP spid="100370" grpId="0"/>
      <p:bldP spid="100371" grpId="0"/>
      <p:bldP spid="100372" grpId="0" animBg="1"/>
      <p:bldP spid="100373" grpId="0" animBg="1"/>
      <p:bldP spid="100374" grpId="0"/>
      <p:bldP spid="100375" grpId="0"/>
      <p:bldP spid="100376" grpId="0" build="allAtOnce"/>
      <p:bldP spid="100377" grpId="0" animBg="1"/>
      <p:bldP spid="100378" grpId="0"/>
      <p:bldP spid="100379" grpId="0" animBg="1"/>
      <p:bldP spid="100380" grpId="0"/>
      <p:bldP spid="100381" grpId="0"/>
      <p:bldP spid="100382" grpId="0"/>
      <p:bldP spid="100383" grpId="0"/>
      <p:bldP spid="100384" grpId="0" animBg="1"/>
      <p:bldP spid="100385" grpId="0"/>
      <p:bldP spid="100386" grpId="0"/>
      <p:bldP spid="1003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16" name="Object 24"/>
          <p:cNvGraphicFramePr>
            <a:graphicFrameLocks noChangeAspect="1"/>
          </p:cNvGraphicFramePr>
          <p:nvPr/>
        </p:nvGraphicFramePr>
        <p:xfrm>
          <a:off x="6516688" y="4473575"/>
          <a:ext cx="1763712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1" name="CorelPhotoPaint.Image.8" r:id="rId3" imgW="13723810" imgH="10228571" progId="">
                  <p:embed/>
                </p:oleObj>
              </mc:Choice>
              <mc:Fallback>
                <p:oleObj name="CorelPhotoPaint.Image.8" r:id="rId3" imgW="13723810" imgH="10228571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473575"/>
                        <a:ext cx="1763712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9" name="Object 27"/>
          <p:cNvGraphicFramePr>
            <a:graphicFrameLocks noChangeAspect="1"/>
          </p:cNvGraphicFramePr>
          <p:nvPr/>
        </p:nvGraphicFramePr>
        <p:xfrm>
          <a:off x="3635375" y="4473575"/>
          <a:ext cx="176371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2" name="CorelPhotoPaint.Image.8" r:id="rId5" imgW="13723810" imgH="10228571" progId="">
                  <p:embed/>
                </p:oleObj>
              </mc:Choice>
              <mc:Fallback>
                <p:oleObj name="CorelPhotoPaint.Image.8" r:id="rId5" imgW="13723810" imgH="10228571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473575"/>
                        <a:ext cx="176371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0" name="Object 28"/>
          <p:cNvGraphicFramePr>
            <a:graphicFrameLocks noChangeAspect="1"/>
          </p:cNvGraphicFramePr>
          <p:nvPr/>
        </p:nvGraphicFramePr>
        <p:xfrm>
          <a:off x="755650" y="4473575"/>
          <a:ext cx="176371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3" name="CorelPhotoPaint.Image.8" r:id="rId6" imgW="13723810" imgH="10228571" progId="">
                  <p:embed/>
                </p:oleObj>
              </mc:Choice>
              <mc:Fallback>
                <p:oleObj name="CorelPhotoPaint.Image.8" r:id="rId6" imgW="13723810" imgH="10228571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73575"/>
                        <a:ext cx="176371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3" name="WordArt 31"/>
          <p:cNvSpPr>
            <a:spLocks noChangeArrowheads="1" noChangeShapeType="1" noTextEdit="1"/>
          </p:cNvSpPr>
          <p:nvPr/>
        </p:nvSpPr>
        <p:spPr bwMode="auto">
          <a:xfrm>
            <a:off x="3133725" y="692150"/>
            <a:ext cx="2806700" cy="360363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r>
              <a:rPr lang="sk-SK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/>
                <a:latin typeface="Arial Black"/>
              </a:rPr>
              <a:t>úloha</a:t>
            </a:r>
          </a:p>
        </p:txBody>
      </p:sp>
      <p:sp>
        <p:nvSpPr>
          <p:cNvPr id="110624" name="Rectangle 32"/>
          <p:cNvSpPr>
            <a:spLocks noChangeArrowheads="1"/>
          </p:cNvSpPr>
          <p:nvPr/>
        </p:nvSpPr>
        <p:spPr bwMode="auto">
          <a:xfrm>
            <a:off x="107950" y="1125538"/>
            <a:ext cx="90725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BankGothic Md BT" pitchFamily="34" charset="0"/>
              </a:rPr>
              <a:t>Z daných čísel vyber kladné celé čísla a záporné celé čísla:</a:t>
            </a:r>
            <a:endParaRPr lang="cs-CZ">
              <a:effectLst>
                <a:outerShdw blurRad="38100" dist="38100" dir="2700000" algn="tl">
                  <a:srgbClr val="000000"/>
                </a:outerShdw>
              </a:effectLst>
              <a:latin typeface="BankGothic Md BT" pitchFamily="34" charset="0"/>
            </a:endParaRPr>
          </a:p>
        </p:txBody>
      </p:sp>
      <p:sp>
        <p:nvSpPr>
          <p:cNvPr id="110626" name="Text Box 34"/>
          <p:cNvSpPr txBox="1">
            <a:spLocks noChangeArrowheads="1"/>
          </p:cNvSpPr>
          <p:nvPr/>
        </p:nvSpPr>
        <p:spPr bwMode="auto">
          <a:xfrm>
            <a:off x="3348038" y="1844675"/>
            <a:ext cx="654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24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27" name="Text Box 35"/>
          <p:cNvSpPr txBox="1">
            <a:spLocks noChangeArrowheads="1"/>
          </p:cNvSpPr>
          <p:nvPr/>
        </p:nvSpPr>
        <p:spPr bwMode="auto">
          <a:xfrm>
            <a:off x="1187450" y="1484313"/>
            <a:ext cx="184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2800">
              <a:solidFill>
                <a:srgbClr val="FF33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28" name="Text Box 36"/>
          <p:cNvSpPr txBox="1">
            <a:spLocks noChangeArrowheads="1"/>
          </p:cNvSpPr>
          <p:nvPr/>
        </p:nvSpPr>
        <p:spPr bwMode="auto">
          <a:xfrm>
            <a:off x="827088" y="1773238"/>
            <a:ext cx="908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+59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29" name="Text Box 37"/>
          <p:cNvSpPr txBox="1">
            <a:spLocks noChangeArrowheads="1"/>
          </p:cNvSpPr>
          <p:nvPr/>
        </p:nvSpPr>
        <p:spPr bwMode="auto">
          <a:xfrm>
            <a:off x="1835150" y="1557338"/>
            <a:ext cx="4191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0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0" name="Text Box 38"/>
          <p:cNvSpPr txBox="1">
            <a:spLocks noChangeArrowheads="1"/>
          </p:cNvSpPr>
          <p:nvPr/>
        </p:nvSpPr>
        <p:spPr bwMode="auto">
          <a:xfrm>
            <a:off x="179388" y="1484313"/>
            <a:ext cx="989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 dirty="0">
                <a:solidFill>
                  <a:srgbClr val="000000"/>
                </a:solidFill>
                <a:effectLst/>
                <a:latin typeface="BankGothic Md BT" pitchFamily="34" charset="0"/>
              </a:rPr>
              <a:t>-694</a:t>
            </a:r>
            <a:endParaRPr lang="cs-CZ" sz="2400" dirty="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1" name="Text Box 39"/>
          <p:cNvSpPr txBox="1">
            <a:spLocks noChangeArrowheads="1"/>
          </p:cNvSpPr>
          <p:nvPr/>
        </p:nvSpPr>
        <p:spPr bwMode="auto">
          <a:xfrm>
            <a:off x="2274888" y="1946275"/>
            <a:ext cx="4191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2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2" name="Text Box 40"/>
          <p:cNvSpPr txBox="1">
            <a:spLocks noChangeArrowheads="1"/>
          </p:cNvSpPr>
          <p:nvPr/>
        </p:nvSpPr>
        <p:spPr bwMode="auto">
          <a:xfrm>
            <a:off x="3752850" y="1412875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+125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3" name="Text Box 41"/>
          <p:cNvSpPr txBox="1">
            <a:spLocks noChangeArrowheads="1"/>
          </p:cNvSpPr>
          <p:nvPr/>
        </p:nvSpPr>
        <p:spPr bwMode="auto">
          <a:xfrm>
            <a:off x="2627313" y="1557338"/>
            <a:ext cx="519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-3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4" name="Text Box 42"/>
          <p:cNvSpPr txBox="1">
            <a:spLocks noChangeArrowheads="1"/>
          </p:cNvSpPr>
          <p:nvPr/>
        </p:nvSpPr>
        <p:spPr bwMode="auto">
          <a:xfrm>
            <a:off x="5219700" y="1484313"/>
            <a:ext cx="7540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-98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5" name="Text Box 43"/>
          <p:cNvSpPr txBox="1">
            <a:spLocks noChangeArrowheads="1"/>
          </p:cNvSpPr>
          <p:nvPr/>
        </p:nvSpPr>
        <p:spPr bwMode="auto">
          <a:xfrm>
            <a:off x="6372225" y="1844675"/>
            <a:ext cx="654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99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6" name="Text Box 44"/>
          <p:cNvSpPr txBox="1">
            <a:spLocks noChangeArrowheads="1"/>
          </p:cNvSpPr>
          <p:nvPr/>
        </p:nvSpPr>
        <p:spPr bwMode="auto">
          <a:xfrm>
            <a:off x="7235825" y="1484313"/>
            <a:ext cx="989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-110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7" name="Text Box 45"/>
          <p:cNvSpPr txBox="1">
            <a:spLocks noChangeArrowheads="1"/>
          </p:cNvSpPr>
          <p:nvPr/>
        </p:nvSpPr>
        <p:spPr bwMode="auto">
          <a:xfrm>
            <a:off x="179388" y="2636838"/>
            <a:ext cx="19304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800">
                <a:solidFill>
                  <a:srgbClr val="FF3300"/>
                </a:solidFill>
                <a:effectLst/>
                <a:latin typeface="BankGothic Md BT" pitchFamily="34" charset="0"/>
              </a:rPr>
              <a:t>Riešenie:</a:t>
            </a:r>
            <a:endParaRPr lang="cs-CZ" sz="2800">
              <a:solidFill>
                <a:srgbClr val="FF33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8" name="Text Box 46"/>
          <p:cNvSpPr txBox="1">
            <a:spLocks noChangeArrowheads="1"/>
          </p:cNvSpPr>
          <p:nvPr/>
        </p:nvSpPr>
        <p:spPr bwMode="auto">
          <a:xfrm>
            <a:off x="4500563" y="1916113"/>
            <a:ext cx="12239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-2364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9" name="Text Box 47"/>
          <p:cNvSpPr txBox="1">
            <a:spLocks noChangeArrowheads="1"/>
          </p:cNvSpPr>
          <p:nvPr/>
        </p:nvSpPr>
        <p:spPr bwMode="auto">
          <a:xfrm>
            <a:off x="368300" y="6165850"/>
            <a:ext cx="2474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800" b="1" dirty="0">
                <a:solidFill>
                  <a:srgbClr val="FF3300"/>
                </a:solidFill>
                <a:effectLst/>
                <a:latin typeface="BankGothic Md BT" pitchFamily="34" charset="0"/>
              </a:rPr>
              <a:t>Kladné celé čísla</a:t>
            </a:r>
            <a:endParaRPr lang="cs-CZ" sz="1800" b="1" dirty="0">
              <a:solidFill>
                <a:srgbClr val="FF33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40" name="Text Box 48"/>
          <p:cNvSpPr txBox="1">
            <a:spLocks noChangeArrowheads="1"/>
          </p:cNvSpPr>
          <p:nvPr/>
        </p:nvSpPr>
        <p:spPr bwMode="auto">
          <a:xfrm>
            <a:off x="3276600" y="6165850"/>
            <a:ext cx="2619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800" b="1">
                <a:solidFill>
                  <a:schemeClr val="accent2"/>
                </a:solidFill>
                <a:effectLst/>
                <a:latin typeface="BankGothic Md BT" pitchFamily="34" charset="0"/>
              </a:rPr>
              <a:t>Záporné celé čísla</a:t>
            </a:r>
            <a:endParaRPr lang="cs-CZ" sz="1800" b="1">
              <a:solidFill>
                <a:schemeClr val="accent2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41" name="Text Box 49"/>
          <p:cNvSpPr txBox="1">
            <a:spLocks noChangeArrowheads="1"/>
          </p:cNvSpPr>
          <p:nvPr/>
        </p:nvSpPr>
        <p:spPr bwMode="auto">
          <a:xfrm>
            <a:off x="6997700" y="6165850"/>
            <a:ext cx="8143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800" b="1">
                <a:effectLst/>
                <a:latin typeface="BankGothic Md BT" pitchFamily="34" charset="0"/>
              </a:rPr>
              <a:t>Nula</a:t>
            </a:r>
            <a:endParaRPr lang="cs-CZ" sz="1800" b="1">
              <a:effectLst/>
              <a:latin typeface="BankGothic Md BT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2000"/>
                                        <p:tgtEl>
                                          <p:spTgt spid="1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500"/>
                            </p:stCondLst>
                            <p:childTnLst>
                              <p:par>
                                <p:cTn id="1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500"/>
                            </p:stCondLst>
                            <p:childTnLst>
                              <p:par>
                                <p:cTn id="1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44 -0.00185 C 0.06007 0.00162 0.06962 0.00832 0.08056 0.01341 C 0.09896 0.02173 0.08941 0.01272 0.10608 0.02451 C 0.10955 0.02682 0.1125 0.03098 0.11615 0.03306 C 0.12101 0.03584 0.12656 0.03699 0.13142 0.03977 C 0.16285 0.05873 0.11545 0.03769 0.15677 0.05734 C 0.17205 0.06451 0.18611 0.06844 0.20104 0.07699 C 0.20938 0.08162 0.22639 0.09017 0.22639 0.0904 C 0.24045 0.10844 0.25729 0.12601 0.27361 0.14058 C 0.2882 0.15283 0.28368 0.14543 0.29757 0.16046 C 0.31858 0.18312 0.33958 0.20555 0.36042 0.22821 C 0.37205 0.25434 0.36424 0.23907 0.38594 0.27214 C 0.38889 0.27676 0.38993 0.28277 0.39254 0.2874 C 0.39549 0.29295 0.39948 0.2978 0.40278 0.30289 C 0.41285 0.3422 0.39913 0.29179 0.41129 0.3267 C 0.41441 0.33595 0.41615 0.34751 0.41788 0.35746 C 0.41702 0.40324 0.41667 0.45017 0.41129 0.49572 C 0.4092 0.51237 0.4 0.53364 0.39948 0.54844 C 0.39879 0.56092 0.39948 0.57318 0.39948 0.58566 " pathEditMode="relative" rAng="0" ptsTypes="ffffffffffffffffffA">
                                      <p:cBhvr>
                                        <p:cTn id="136" dur="20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2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500"/>
                            </p:stCondLst>
                            <p:childTnLst>
                              <p:par>
                                <p:cTn id="1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0468 0.48231 " pathEditMode="relative" ptsTypes="AA">
                                      <p:cBhvr>
                                        <p:cTn id="139" dur="20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14184 0.48231 " pathEditMode="relative" ptsTypes="AA">
                                      <p:cBhvr>
                                        <p:cTn id="142" dur="20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99 0.05064 L -0.36892 0.54358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0" y="2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62 0.01919 L -0.05903 0.36532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0" y="1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6.93642E-7 L 0.00556 0.54358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2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00578E-6 L -0.05521 0.52879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2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68208E-6 L -0.26424 0.47005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00" y="2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250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5549E-6 L -0.27223 0.5015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00" y="2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4500"/>
                            </p:stCondLst>
                            <p:childTnLst>
                              <p:par>
                                <p:cTn id="1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68208E-6 L -0.56337 0.39676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00" y="1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6500"/>
                            </p:stCondLst>
                            <p:childTnLst>
                              <p:par>
                                <p:cTn id="1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39306E-6 L 0.59132 0.52254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0" y="2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3" grpId="0" animBg="1"/>
      <p:bldP spid="110624" grpId="0"/>
      <p:bldP spid="110626" grpId="0"/>
      <p:bldP spid="110626" grpId="1"/>
      <p:bldP spid="110628" grpId="0"/>
      <p:bldP spid="110628" grpId="1"/>
      <p:bldP spid="110629" grpId="0"/>
      <p:bldP spid="110629" grpId="1"/>
      <p:bldP spid="110630" grpId="0"/>
      <p:bldP spid="110630" grpId="1"/>
      <p:bldP spid="110631" grpId="0"/>
      <p:bldP spid="110631" grpId="1"/>
      <p:bldP spid="110632" grpId="0"/>
      <p:bldP spid="110632" grpId="1"/>
      <p:bldP spid="110633" grpId="0"/>
      <p:bldP spid="110633" grpId="1"/>
      <p:bldP spid="110634" grpId="0"/>
      <p:bldP spid="110634" grpId="1"/>
      <p:bldP spid="110635" grpId="0"/>
      <p:bldP spid="110635" grpId="1"/>
      <p:bldP spid="110636" grpId="0"/>
      <p:bldP spid="110636" grpId="1"/>
      <p:bldP spid="110637" grpId="0"/>
      <p:bldP spid="110638" grpId="0"/>
      <p:bldP spid="110638" grpId="1"/>
      <p:bldP spid="110639" grpId="0"/>
      <p:bldP spid="110640" grpId="0"/>
      <p:bldP spid="1106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2" name="WordArt 8"/>
          <p:cNvSpPr>
            <a:spLocks noChangeArrowheads="1" noChangeShapeType="1" noTextEdit="1"/>
          </p:cNvSpPr>
          <p:nvPr/>
        </p:nvSpPr>
        <p:spPr bwMode="auto">
          <a:xfrm>
            <a:off x="1258888" y="333375"/>
            <a:ext cx="65532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sk-SK" sz="3600" kern="10" spc="72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sčítanie  celých čísel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250825" y="1052513"/>
            <a:ext cx="3025775" cy="180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1.Sčítanie dvoch kladných čísel  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  (+2) + (+3) = +5 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alebo          </a:t>
            </a: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(+2 ) + 3 =+5 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alebo </a:t>
            </a: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2 + 3 = 5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6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419475" y="198755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3708400" y="19161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4067175" y="19161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4427538" y="19161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4787900" y="19161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5148263" y="19161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5508625" y="19161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3492500" y="2060575"/>
            <a:ext cx="21732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effectLst/>
                <a:latin typeface="BankGothic Md BT" pitchFamily="34" charset="0"/>
              </a:rPr>
              <a:t> 0   1   2    3   4   5</a:t>
            </a:r>
            <a:endParaRPr lang="cs-CZ" sz="1400">
              <a:effectLst/>
              <a:latin typeface="BankGothic Md BT" pitchFamily="34" charset="0"/>
            </a:endParaRPr>
          </a:p>
        </p:txBody>
      </p:sp>
      <p:cxnSp>
        <p:nvCxnSpPr>
          <p:cNvPr id="129043" name="AutoShape 19"/>
          <p:cNvCxnSpPr>
            <a:cxnSpLocks noChangeShapeType="1"/>
          </p:cNvCxnSpPr>
          <p:nvPr/>
        </p:nvCxnSpPr>
        <p:spPr bwMode="auto">
          <a:xfrm rot="5400000" flipV="1">
            <a:off x="4967288" y="1520825"/>
            <a:ext cx="1588" cy="1081087"/>
          </a:xfrm>
          <a:prstGeom prst="bentConnector3">
            <a:avLst>
              <a:gd name="adj1" fmla="val -297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4716463" y="1341438"/>
            <a:ext cx="4699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effectLst/>
                <a:latin typeface="BankGothic Md BT" pitchFamily="34" charset="0"/>
              </a:rPr>
              <a:t>+3</a:t>
            </a:r>
            <a:endParaRPr lang="cs-CZ" sz="1400">
              <a:effectLst/>
              <a:latin typeface="BankGothic Md BT" pitchFamily="34" charset="0"/>
            </a:endParaRPr>
          </a:p>
        </p:txBody>
      </p:sp>
      <p:sp>
        <p:nvSpPr>
          <p:cNvPr id="129045" name="Rectangle 21"/>
          <p:cNvSpPr>
            <a:spLocks noChangeArrowheads="1"/>
          </p:cNvSpPr>
          <p:nvPr/>
        </p:nvSpPr>
        <p:spPr bwMode="auto">
          <a:xfrm>
            <a:off x="250825" y="3141663"/>
            <a:ext cx="5688013" cy="180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2. Sčítanie kladného a záporného čísla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   (-5) + (+2) = (–3) 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  <a:r>
              <a:rPr lang="sk-SK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alebo</a:t>
            </a: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-5 + (+2) = -3 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alebo</a:t>
            </a: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- 5 + 2 = - 3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(+2) + (-5) = (-3)    </a:t>
            </a:r>
            <a:r>
              <a:rPr lang="sk-SK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alebo</a:t>
            </a: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2 + (-5) = -3   </a:t>
            </a:r>
            <a:r>
              <a:rPr lang="sk-SK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alebo </a:t>
            </a: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2 – 5 = -3</a:t>
            </a:r>
          </a:p>
        </p:txBody>
      </p:sp>
      <p:sp>
        <p:nvSpPr>
          <p:cNvPr id="129046" name="Rectangle 22"/>
          <p:cNvSpPr>
            <a:spLocks noChangeArrowheads="1"/>
          </p:cNvSpPr>
          <p:nvPr/>
        </p:nvSpPr>
        <p:spPr bwMode="auto">
          <a:xfrm>
            <a:off x="250825" y="5678488"/>
            <a:ext cx="5545138" cy="703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3. Sčítanie dvoch záporných čísel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(-3) + (-4) = (-7)  </a:t>
            </a:r>
            <a:r>
              <a:rPr lang="sk-SK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alebo </a:t>
            </a: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-3 + (-4) = -7  </a:t>
            </a:r>
            <a:r>
              <a:rPr lang="sk-SK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alebo</a:t>
            </a: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-3 – 4 = -7</a:t>
            </a:r>
            <a:endParaRPr lang="cs-CZ" sz="160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9059" name="Line 35"/>
          <p:cNvSpPr>
            <a:spLocks noChangeShapeType="1"/>
          </p:cNvSpPr>
          <p:nvPr/>
        </p:nvSpPr>
        <p:spPr bwMode="auto">
          <a:xfrm>
            <a:off x="3708400" y="3843338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60" name="Line 36"/>
          <p:cNvSpPr>
            <a:spLocks noChangeShapeType="1"/>
          </p:cNvSpPr>
          <p:nvPr/>
        </p:nvSpPr>
        <p:spPr bwMode="auto">
          <a:xfrm>
            <a:off x="3997325" y="37719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>
            <a:off x="4356100" y="37719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62" name="Line 38"/>
          <p:cNvSpPr>
            <a:spLocks noChangeShapeType="1"/>
          </p:cNvSpPr>
          <p:nvPr/>
        </p:nvSpPr>
        <p:spPr bwMode="auto">
          <a:xfrm>
            <a:off x="4716463" y="37719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63" name="Line 39"/>
          <p:cNvSpPr>
            <a:spLocks noChangeShapeType="1"/>
          </p:cNvSpPr>
          <p:nvPr/>
        </p:nvSpPr>
        <p:spPr bwMode="auto">
          <a:xfrm>
            <a:off x="5076825" y="37719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64" name="Line 40"/>
          <p:cNvSpPr>
            <a:spLocks noChangeShapeType="1"/>
          </p:cNvSpPr>
          <p:nvPr/>
        </p:nvSpPr>
        <p:spPr bwMode="auto">
          <a:xfrm>
            <a:off x="5437188" y="37719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65" name="Line 41"/>
          <p:cNvSpPr>
            <a:spLocks noChangeShapeType="1"/>
          </p:cNvSpPr>
          <p:nvPr/>
        </p:nvSpPr>
        <p:spPr bwMode="auto">
          <a:xfrm>
            <a:off x="5797550" y="37719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66" name="Text Box 42"/>
          <p:cNvSpPr txBox="1">
            <a:spLocks noChangeArrowheads="1"/>
          </p:cNvSpPr>
          <p:nvPr/>
        </p:nvSpPr>
        <p:spPr bwMode="auto">
          <a:xfrm>
            <a:off x="3683000" y="3844925"/>
            <a:ext cx="22621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effectLst/>
                <a:latin typeface="BankGothic Md BT" pitchFamily="34" charset="0"/>
              </a:rPr>
              <a:t> -5  -4   -3  -2   -1   0</a:t>
            </a:r>
            <a:endParaRPr lang="cs-CZ" sz="1400">
              <a:effectLst/>
              <a:latin typeface="BankGothic Md BT" pitchFamily="34" charset="0"/>
            </a:endParaRPr>
          </a:p>
        </p:txBody>
      </p:sp>
      <p:cxnSp>
        <p:nvCxnSpPr>
          <p:cNvPr id="129070" name="AutoShape 46"/>
          <p:cNvCxnSpPr>
            <a:cxnSpLocks noChangeShapeType="1"/>
            <a:stCxn id="129060" idx="0"/>
            <a:endCxn id="129062" idx="0"/>
          </p:cNvCxnSpPr>
          <p:nvPr/>
        </p:nvCxnSpPr>
        <p:spPr bwMode="auto">
          <a:xfrm rot="5400000" flipV="1">
            <a:off x="4356100" y="3413125"/>
            <a:ext cx="1588" cy="719138"/>
          </a:xfrm>
          <a:prstGeom prst="bentConnector3">
            <a:avLst>
              <a:gd name="adj1" fmla="val -19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29071" name="Text Box 47"/>
          <p:cNvSpPr txBox="1">
            <a:spLocks noChangeArrowheads="1"/>
          </p:cNvSpPr>
          <p:nvPr/>
        </p:nvSpPr>
        <p:spPr bwMode="auto">
          <a:xfrm>
            <a:off x="4087813" y="3167063"/>
            <a:ext cx="4699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effectLst/>
                <a:latin typeface="BankGothic Md BT" pitchFamily="34" charset="0"/>
              </a:rPr>
              <a:t>+2</a:t>
            </a:r>
            <a:endParaRPr lang="cs-CZ" sz="1400">
              <a:effectLst/>
              <a:latin typeface="BankGothic Md BT" pitchFamily="34" charset="0"/>
            </a:endParaRPr>
          </a:p>
        </p:txBody>
      </p:sp>
      <p:sp>
        <p:nvSpPr>
          <p:cNvPr id="129072" name="Line 48"/>
          <p:cNvSpPr>
            <a:spLocks noChangeShapeType="1"/>
          </p:cNvSpPr>
          <p:nvPr/>
        </p:nvSpPr>
        <p:spPr bwMode="auto">
          <a:xfrm>
            <a:off x="6011863" y="6148388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73" name="Line 49"/>
          <p:cNvSpPr>
            <a:spLocks noChangeShapeType="1"/>
          </p:cNvSpPr>
          <p:nvPr/>
        </p:nvSpPr>
        <p:spPr bwMode="auto">
          <a:xfrm>
            <a:off x="6372225" y="60753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74" name="Line 50"/>
          <p:cNvSpPr>
            <a:spLocks noChangeShapeType="1"/>
          </p:cNvSpPr>
          <p:nvPr/>
        </p:nvSpPr>
        <p:spPr bwMode="auto">
          <a:xfrm>
            <a:off x="6659563" y="60753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75" name="Line 51"/>
          <p:cNvSpPr>
            <a:spLocks noChangeShapeType="1"/>
          </p:cNvSpPr>
          <p:nvPr/>
        </p:nvSpPr>
        <p:spPr bwMode="auto">
          <a:xfrm>
            <a:off x="6946900" y="60753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76" name="Line 52"/>
          <p:cNvSpPr>
            <a:spLocks noChangeShapeType="1"/>
          </p:cNvSpPr>
          <p:nvPr/>
        </p:nvSpPr>
        <p:spPr bwMode="auto">
          <a:xfrm>
            <a:off x="7235825" y="60753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77" name="Line 53"/>
          <p:cNvSpPr>
            <a:spLocks noChangeShapeType="1"/>
          </p:cNvSpPr>
          <p:nvPr/>
        </p:nvSpPr>
        <p:spPr bwMode="auto">
          <a:xfrm>
            <a:off x="7523163" y="60753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78" name="Line 54"/>
          <p:cNvSpPr>
            <a:spLocks noChangeShapeType="1"/>
          </p:cNvSpPr>
          <p:nvPr/>
        </p:nvSpPr>
        <p:spPr bwMode="auto">
          <a:xfrm>
            <a:off x="7812088" y="60753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79" name="Text Box 55"/>
          <p:cNvSpPr txBox="1">
            <a:spLocks noChangeArrowheads="1"/>
          </p:cNvSpPr>
          <p:nvPr/>
        </p:nvSpPr>
        <p:spPr bwMode="auto">
          <a:xfrm>
            <a:off x="6011863" y="6219825"/>
            <a:ext cx="26558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effectLst/>
                <a:latin typeface="BankGothic Md BT" pitchFamily="34" charset="0"/>
              </a:rPr>
              <a:t>  -7 -6  -5 -4 -3  -2  -1   0</a:t>
            </a:r>
            <a:endParaRPr lang="cs-CZ" sz="1400">
              <a:effectLst/>
              <a:latin typeface="BankGothic Md BT" pitchFamily="34" charset="0"/>
            </a:endParaRPr>
          </a:p>
        </p:txBody>
      </p:sp>
      <p:sp>
        <p:nvSpPr>
          <p:cNvPr id="129082" name="Line 58"/>
          <p:cNvSpPr>
            <a:spLocks noChangeShapeType="1"/>
          </p:cNvSpPr>
          <p:nvPr/>
        </p:nvSpPr>
        <p:spPr bwMode="auto">
          <a:xfrm>
            <a:off x="8172450" y="60753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29083" name="Line 59"/>
          <p:cNvSpPr>
            <a:spLocks noChangeShapeType="1"/>
          </p:cNvSpPr>
          <p:nvPr/>
        </p:nvSpPr>
        <p:spPr bwMode="auto">
          <a:xfrm>
            <a:off x="8531225" y="60753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cxnSp>
        <p:nvCxnSpPr>
          <p:cNvPr id="129084" name="AutoShape 60"/>
          <p:cNvCxnSpPr>
            <a:cxnSpLocks noChangeShapeType="1"/>
            <a:stCxn id="129077" idx="1"/>
            <a:endCxn id="129073" idx="1"/>
          </p:cNvCxnSpPr>
          <p:nvPr/>
        </p:nvCxnSpPr>
        <p:spPr bwMode="auto">
          <a:xfrm rot="5400000">
            <a:off x="6946900" y="5643563"/>
            <a:ext cx="1587" cy="1150938"/>
          </a:xfrm>
          <a:prstGeom prst="bentConnector3">
            <a:avLst>
              <a:gd name="adj1" fmla="val -277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29085" name="Text Box 61"/>
          <p:cNvSpPr txBox="1">
            <a:spLocks noChangeArrowheads="1"/>
          </p:cNvSpPr>
          <p:nvPr/>
        </p:nvSpPr>
        <p:spPr bwMode="auto">
          <a:xfrm>
            <a:off x="6554788" y="5468938"/>
            <a:ext cx="7905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BankGothic Md BT" pitchFamily="34" charset="0"/>
              </a:rPr>
              <a:t>+ (-4)</a:t>
            </a:r>
            <a:endParaRPr lang="cs-CZ" sz="1600">
              <a:effectLst/>
              <a:latin typeface="BankGothic Md BT" pitchFamily="34" charset="0"/>
            </a:endParaRPr>
          </a:p>
        </p:txBody>
      </p:sp>
      <p:sp>
        <p:nvSpPr>
          <p:cNvPr id="129090" name="AutoShape 66"/>
          <p:cNvSpPr>
            <a:spLocks noChangeArrowheads="1"/>
          </p:cNvSpPr>
          <p:nvPr/>
        </p:nvSpPr>
        <p:spPr bwMode="auto">
          <a:xfrm>
            <a:off x="5219700" y="1557338"/>
            <a:ext cx="287338" cy="71437"/>
          </a:xfrm>
          <a:prstGeom prst="rightArrow">
            <a:avLst>
              <a:gd name="adj1" fmla="val 50000"/>
              <a:gd name="adj2" fmla="val 1005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129091" name="AutoShape 67"/>
          <p:cNvSpPr>
            <a:spLocks noChangeArrowheads="1"/>
          </p:cNvSpPr>
          <p:nvPr/>
        </p:nvSpPr>
        <p:spPr bwMode="auto">
          <a:xfrm>
            <a:off x="4427538" y="3429000"/>
            <a:ext cx="287337" cy="71438"/>
          </a:xfrm>
          <a:prstGeom prst="rightArrow">
            <a:avLst>
              <a:gd name="adj1" fmla="val 50000"/>
              <a:gd name="adj2" fmla="val 10055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129092" name="AutoShape 68"/>
          <p:cNvSpPr>
            <a:spLocks noChangeArrowheads="1"/>
          </p:cNvSpPr>
          <p:nvPr/>
        </p:nvSpPr>
        <p:spPr bwMode="auto">
          <a:xfrm flipH="1">
            <a:off x="6372225" y="5734050"/>
            <a:ext cx="215900" cy="71438"/>
          </a:xfrm>
          <a:prstGeom prst="rightArrow">
            <a:avLst>
              <a:gd name="adj1" fmla="val 50000"/>
              <a:gd name="adj2" fmla="val 7555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12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10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000"/>
                            </p:stCondLst>
                            <p:childTnLst>
                              <p:par>
                                <p:cTn id="1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1000"/>
                                        <p:tgtEl>
                                          <p:spTgt spid="1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1000"/>
                                        <p:tgtEl>
                                          <p:spTgt spid="1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9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3000" fill="hold"/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000" fill="hold"/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00"/>
                            </p:stCondLst>
                            <p:childTnLst>
                              <p:par>
                                <p:cTn id="15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1" dur="1000"/>
                                        <p:tgtEl>
                                          <p:spTgt spid="1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000"/>
                            </p:stCondLst>
                            <p:childTnLst>
                              <p:par>
                                <p:cTn id="1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"/>
                            </p:stCondLst>
                            <p:childTnLst>
                              <p:par>
                                <p:cTn id="17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7000"/>
                            </p:stCondLst>
                            <p:childTnLst>
                              <p:par>
                                <p:cTn id="18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8000"/>
                            </p:stCondLst>
                            <p:childTnLst>
                              <p:par>
                                <p:cTn id="19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9000"/>
                            </p:stCondLst>
                            <p:childTnLst>
                              <p:par>
                                <p:cTn id="19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2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2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2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3000"/>
                            </p:stCondLst>
                            <p:childTnLst>
                              <p:par>
                                <p:cTn id="2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1000"/>
                                        <p:tgtEl>
                                          <p:spTgt spid="12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4000"/>
                            </p:stCondLst>
                            <p:childTnLst>
                              <p:par>
                                <p:cTn id="2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0" dur="1000"/>
                                        <p:tgtEl>
                                          <p:spTgt spid="1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2" presetID="47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290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2" grpId="0" animBg="1"/>
      <p:bldP spid="129033" grpId="0"/>
      <p:bldP spid="129034" grpId="0" animBg="1"/>
      <p:bldP spid="129035" grpId="0" animBg="1"/>
      <p:bldP spid="129036" grpId="0" animBg="1"/>
      <p:bldP spid="129037" grpId="0" animBg="1"/>
      <p:bldP spid="129038" grpId="0" animBg="1"/>
      <p:bldP spid="129039" grpId="0" animBg="1"/>
      <p:bldP spid="129040" grpId="0" animBg="1"/>
      <p:bldP spid="129041" grpId="0"/>
      <p:bldP spid="129044" grpId="0"/>
      <p:bldP spid="129045" grpId="0"/>
      <p:bldP spid="129046" grpId="0"/>
      <p:bldP spid="129059" grpId="0" animBg="1"/>
      <p:bldP spid="129060" grpId="0" animBg="1"/>
      <p:bldP spid="129061" grpId="0" animBg="1"/>
      <p:bldP spid="129062" grpId="0" animBg="1"/>
      <p:bldP spid="129063" grpId="0" animBg="1"/>
      <p:bldP spid="129064" grpId="0" animBg="1"/>
      <p:bldP spid="129065" grpId="0" animBg="1"/>
      <p:bldP spid="129066" grpId="0"/>
      <p:bldP spid="129071" grpId="0"/>
      <p:bldP spid="129072" grpId="0" animBg="1"/>
      <p:bldP spid="129073" grpId="0" animBg="1"/>
      <p:bldP spid="129074" grpId="0" animBg="1"/>
      <p:bldP spid="129075" grpId="0" animBg="1"/>
      <p:bldP spid="129076" grpId="0" animBg="1"/>
      <p:bldP spid="129077" grpId="0" animBg="1"/>
      <p:bldP spid="129078" grpId="0" animBg="1"/>
      <p:bldP spid="129079" grpId="0"/>
      <p:bldP spid="129082" grpId="0" animBg="1"/>
      <p:bldP spid="129083" grpId="0" animBg="1"/>
      <p:bldP spid="129085" grpId="0"/>
      <p:bldP spid="129090" grpId="0" animBg="1"/>
      <p:bldP spid="129091" grpId="0" animBg="1"/>
      <p:bldP spid="1290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Litebulb"/>
          <p:cNvSpPr>
            <a:spLocks noEditPoints="1" noChangeArrowheads="1"/>
          </p:cNvSpPr>
          <p:nvPr/>
        </p:nvSpPr>
        <p:spPr bwMode="auto">
          <a:xfrm>
            <a:off x="1403350" y="260350"/>
            <a:ext cx="890588" cy="1157288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2582" name="Litebulb"/>
          <p:cNvSpPr>
            <a:spLocks noEditPoints="1" noChangeArrowheads="1"/>
          </p:cNvSpPr>
          <p:nvPr/>
        </p:nvSpPr>
        <p:spPr bwMode="auto">
          <a:xfrm>
            <a:off x="6777038" y="260350"/>
            <a:ext cx="890587" cy="1157288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250825" y="1598613"/>
            <a:ext cx="2127250" cy="2200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800" b="1">
                <a:solidFill>
                  <a:srgbClr val="FF3300"/>
                </a:solidFill>
                <a:effectLst/>
                <a:latin typeface="Times New Roman" pitchFamily="18" charset="0"/>
              </a:rPr>
              <a:t>1. Vypočítaj :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13 + 8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+12 + 13 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11+ (+17) 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(+24) + (+8)  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+3 + (+4) + 7 	=</a:t>
            </a:r>
            <a:endParaRPr lang="cs-CZ" sz="1600">
              <a:effectLst/>
              <a:latin typeface="BankGothic Md BT" pitchFamily="34" charset="0"/>
            </a:endParaRP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1816100" y="1897063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6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2319338" y="1989138"/>
            <a:ext cx="668337" cy="180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21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+25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28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+32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+14</a:t>
            </a:r>
            <a:endParaRPr lang="cs-CZ" sz="1600" b="1">
              <a:effectLst/>
              <a:latin typeface="BankGothic Md BT" pitchFamily="34" charset="0"/>
            </a:endParaRPr>
          </a:p>
        </p:txBody>
      </p:sp>
      <p:sp>
        <p:nvSpPr>
          <p:cNvPr id="152587" name="WordArt 11"/>
          <p:cNvSpPr>
            <a:spLocks noChangeArrowheads="1" noChangeShapeType="1" noTextEdit="1"/>
          </p:cNvSpPr>
          <p:nvPr/>
        </p:nvSpPr>
        <p:spPr bwMode="auto">
          <a:xfrm>
            <a:off x="3059113" y="0"/>
            <a:ext cx="2982912" cy="1397000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r>
              <a:rPr lang="sk-SK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effectLst/>
                <a:latin typeface="Times New Roman"/>
                <a:cs typeface="Times New Roman"/>
              </a:rPr>
              <a:t>Test</a:t>
            </a:r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5003800" y="1700213"/>
            <a:ext cx="2127250" cy="2903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solidFill>
                  <a:srgbClr val="FF3300"/>
                </a:solidFill>
                <a:effectLst/>
                <a:latin typeface="Times New Roman" pitchFamily="18" charset="0"/>
              </a:rPr>
              <a:t>2. Vypočítaj :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(-4) + (-14)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-12 + (-21)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-4 -5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-12 + (-4) + (-3)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-7 -5 -2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sk-SK" sz="1600">
              <a:effectLst/>
              <a:latin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600">
              <a:effectLst/>
              <a:latin typeface="Times New Roman" pitchFamily="18" charset="0"/>
            </a:endParaRPr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7935913" y="1824038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600" b="1">
              <a:solidFill>
                <a:srgbClr val="FF33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7235825" y="2051050"/>
            <a:ext cx="565150" cy="2170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-18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-33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-9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-19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-14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600" b="1">
              <a:solidFill>
                <a:srgbClr val="FF33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52593" name="Text Box 17"/>
          <p:cNvSpPr txBox="1">
            <a:spLocks noChangeArrowheads="1"/>
          </p:cNvSpPr>
          <p:nvPr/>
        </p:nvSpPr>
        <p:spPr bwMode="auto">
          <a:xfrm>
            <a:off x="250825" y="4014788"/>
            <a:ext cx="2127250" cy="2566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800" b="1">
                <a:solidFill>
                  <a:srgbClr val="FF3300"/>
                </a:solidFill>
                <a:effectLst/>
                <a:latin typeface="Times New Roman" pitchFamily="18" charset="0"/>
              </a:rPr>
              <a:t>3. Vypočítaj :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(-7) + 3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4 + (-6)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(-8) + (+5)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(-2) + 7 + (-3)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>
                <a:effectLst/>
                <a:latin typeface="Times New Roman" pitchFamily="18" charset="0"/>
              </a:rPr>
              <a:t>(-3) + 9		=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600">
              <a:effectLst/>
              <a:latin typeface="Times New Roman" pitchFamily="18" charset="0"/>
            </a:endParaRPr>
          </a:p>
        </p:txBody>
      </p:sp>
      <p:sp>
        <p:nvSpPr>
          <p:cNvPr id="152594" name="Text Box 18"/>
          <p:cNvSpPr txBox="1">
            <a:spLocks noChangeArrowheads="1"/>
          </p:cNvSpPr>
          <p:nvPr/>
        </p:nvSpPr>
        <p:spPr bwMode="auto">
          <a:xfrm>
            <a:off x="2824163" y="4271963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600" b="1">
              <a:solidFill>
                <a:srgbClr val="FF33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52595" name="Text Box 19"/>
          <p:cNvSpPr txBox="1">
            <a:spLocks noChangeArrowheads="1"/>
          </p:cNvSpPr>
          <p:nvPr/>
        </p:nvSpPr>
        <p:spPr bwMode="auto">
          <a:xfrm>
            <a:off x="2339975" y="4433888"/>
            <a:ext cx="511175" cy="180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-4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-2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-3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+2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effectLst/>
                <a:latin typeface="BankGothic Md BT" pitchFamily="34" charset="0"/>
              </a:rPr>
              <a:t>+6</a:t>
            </a:r>
            <a:endParaRPr lang="cs-CZ" sz="1600" b="1">
              <a:effectLst/>
              <a:latin typeface="BankGothic Md BT" pitchFamily="34" charset="0"/>
            </a:endParaRPr>
          </a:p>
        </p:txBody>
      </p:sp>
      <p:sp>
        <p:nvSpPr>
          <p:cNvPr id="152597" name="AutoShape 21"/>
          <p:cNvSpPr>
            <a:spLocks noChangeArrowheads="1"/>
          </p:cNvSpPr>
          <p:nvPr/>
        </p:nvSpPr>
        <p:spPr bwMode="auto">
          <a:xfrm>
            <a:off x="5435600" y="4221163"/>
            <a:ext cx="1222375" cy="1050925"/>
          </a:xfrm>
          <a:prstGeom prst="smileyFace">
            <a:avLst>
              <a:gd name="adj" fmla="val 4653"/>
            </a:avLst>
          </a:prstGeom>
          <a:solidFill>
            <a:srgbClr val="FFFF00">
              <a:alpha val="25000"/>
            </a:srgbClr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4400">
                <a:solidFill>
                  <a:srgbClr val="FFFF00"/>
                </a:solidFill>
                <a:effectLst/>
                <a:latin typeface="BankGothic Md BT" pitchFamily="34" charset="0"/>
              </a:rPr>
              <a:t>                                                                                                                                                                                                    </a:t>
            </a:r>
            <a:endParaRPr lang="cs-CZ" sz="4400">
              <a:solidFill>
                <a:srgbClr val="FFFF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52598" name="Text Box 22"/>
          <p:cNvSpPr txBox="1">
            <a:spLocks noChangeArrowheads="1"/>
          </p:cNvSpPr>
          <p:nvPr/>
        </p:nvSpPr>
        <p:spPr bwMode="auto">
          <a:xfrm>
            <a:off x="3563938" y="5229225"/>
            <a:ext cx="474345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4400">
                <a:solidFill>
                  <a:srgbClr val="FF3300"/>
                </a:solidFill>
                <a:effectLst/>
                <a:latin typeface="BankGothic Md BT" pitchFamily="34" charset="0"/>
              </a:rPr>
              <a:t>GRATULUJEM!</a:t>
            </a:r>
            <a:endParaRPr lang="cs-CZ" sz="4400">
              <a:solidFill>
                <a:srgbClr val="FF33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52599" name="Text Box 23"/>
          <p:cNvSpPr txBox="1">
            <a:spLocks noChangeArrowheads="1"/>
          </p:cNvSpPr>
          <p:nvPr/>
        </p:nvSpPr>
        <p:spPr bwMode="auto">
          <a:xfrm>
            <a:off x="4048125" y="5834063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800">
              <a:effectLst/>
              <a:latin typeface="BankGothic Md BT" pitchFamily="34" charset="0"/>
            </a:endParaRPr>
          </a:p>
        </p:txBody>
      </p:sp>
      <p:sp>
        <p:nvSpPr>
          <p:cNvPr id="152600" name="Text Box 2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927725" y="6021388"/>
            <a:ext cx="184150" cy="261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SzPct val="80000"/>
              <a:buFont typeface="Wingdings" pitchFamily="2" charset="2"/>
              <a:buNone/>
            </a:pPr>
            <a:endParaRPr lang="cs-CZ" sz="1400" b="1" i="1"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5258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autoRev="1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autoRev="1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8" dur="500" autoRev="1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autoRev="1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autoRev="1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autoRev="1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3" dur="500" autoRev="1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autoRev="1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2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2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2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2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2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2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2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2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2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2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2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2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2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2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2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2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2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2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2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2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2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2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2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2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2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2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52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2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2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5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5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5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5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5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5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nimBg="1"/>
      <p:bldP spid="152582" grpId="0" animBg="1"/>
      <p:bldP spid="152583" grpId="0"/>
      <p:bldP spid="152585" grpId="0" uiExpand="1" build="p" advAuto="3000"/>
      <p:bldP spid="152587" grpId="0" animBg="1"/>
      <p:bldP spid="152588" grpId="0"/>
      <p:bldP spid="152591" grpId="0" uiExpand="1" build="p" advAuto="4000"/>
      <p:bldP spid="152593" grpId="0"/>
      <p:bldP spid="152595" grpId="0" uiExpand="1" build="p" advAuto="3000"/>
      <p:bldP spid="152597" grpId="0" animBg="1"/>
      <p:bldP spid="152598" grpId="0"/>
    </p:bldLst>
  </p:timing>
</p:sld>
</file>

<file path=ppt/theme/theme1.xml><?xml version="1.0" encoding="utf-8"?>
<a:theme xmlns:a="http://schemas.openxmlformats.org/drawingml/2006/main" name="Oceán">
  <a:themeElements>
    <a:clrScheme name="Oceá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á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Oceá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ruhy na vodě">
  <a:themeElements>
    <a:clrScheme name="Kruhy na vodě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Kruhy na vodě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Kruhy na vodě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ruhy na vodě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rcholky hor">
  <a:themeElements>
    <a:clrScheme name="Vrcholky hor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Vrcholky h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Vrcholky hor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Zeměkoule">
  <a:themeElements>
    <a:clrScheme name="Zeměkoul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Zeměkou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Zeměkoul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1187</TotalTime>
  <Words>478</Words>
  <Application>Microsoft Office PowerPoint</Application>
  <PresentationFormat>Prezentácia na obrazovke (4:3)</PresentationFormat>
  <Paragraphs>152</Paragraphs>
  <Slides>7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10</vt:i4>
      </vt:variant>
      <vt:variant>
        <vt:lpstr>Motív</vt:lpstr>
      </vt:variant>
      <vt:variant>
        <vt:i4>4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7</vt:i4>
      </vt:variant>
    </vt:vector>
  </HeadingPairs>
  <TitlesOfParts>
    <vt:vector size="23" baseType="lpstr">
      <vt:lpstr>Arial</vt:lpstr>
      <vt:lpstr>Arial Black</vt:lpstr>
      <vt:lpstr>BankGothic Md BT</vt:lpstr>
      <vt:lpstr>Book Antiqua</vt:lpstr>
      <vt:lpstr>Serifa BT</vt:lpstr>
      <vt:lpstr>Tahoma</vt:lpstr>
      <vt:lpstr>Times New Roman</vt:lpstr>
      <vt:lpstr>TypoUpright BT</vt:lpstr>
      <vt:lpstr>Verdana</vt:lpstr>
      <vt:lpstr>Wingdings</vt:lpstr>
      <vt:lpstr>Oceán</vt:lpstr>
      <vt:lpstr>Kruhy na vodě</vt:lpstr>
      <vt:lpstr>Vrcholky hor</vt:lpstr>
      <vt:lpstr>Zeměkoule</vt:lpstr>
      <vt:lpstr>Graf</vt:lpstr>
      <vt:lpstr>CorelPhotoPaint.Image.8</vt:lpstr>
      <vt:lpstr>Celé čísla</vt:lpstr>
      <vt:lpstr>         Kladné a záporné celé čísla  Sú súčasťou nášho života:</vt:lpstr>
      <vt:lpstr>Kde sa ešte stretneš s celými číslami?                                                                        </vt:lpstr>
      <vt:lpstr>Celé čísla na číselnej osi  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Vzdelávanie učiteľov v oblasti IKT</dc:title>
  <dc:creator>ziak</dc:creator>
  <cp:lastModifiedBy>uzivatel</cp:lastModifiedBy>
  <cp:revision>30</cp:revision>
  <dcterms:created xsi:type="dcterms:W3CDTF">2005-11-10T14:24:55Z</dcterms:created>
  <dcterms:modified xsi:type="dcterms:W3CDTF">2021-11-30T09:11:57Z</dcterms:modified>
</cp:coreProperties>
</file>