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0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35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676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329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85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977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52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8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5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3D4849-4AB4-449F-A178-E69A28931F51}" type="datetimeFigureOut">
              <a:rPr lang="sk-SK" smtClean="0"/>
              <a:t>20. 11. 2021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Atóm uhlíka a jeho </a:t>
            </a:r>
            <a:r>
              <a:rPr lang="sk-SK" dirty="0" err="1" smtClean="0"/>
              <a:t>väzbovosť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15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600" dirty="0" smtClean="0"/>
              <a:t>1. V ktorej skupine a perióde sa nachádza uhlík?</a:t>
            </a:r>
          </a:p>
          <a:p>
            <a:r>
              <a:rPr lang="sk-SK" sz="3600" dirty="0" smtClean="0"/>
              <a:t>2. Aké formy uhlíka poznáme? Charakterizujte ich.</a:t>
            </a:r>
          </a:p>
          <a:p>
            <a:r>
              <a:rPr lang="sk-SK" sz="3600" dirty="0" smtClean="0"/>
              <a:t>3. V akej forme sa uhlík v prírode vyskytuje najčastejšie?</a:t>
            </a:r>
          </a:p>
          <a:p>
            <a:r>
              <a:rPr lang="sk-SK" sz="3600" dirty="0" smtClean="0"/>
              <a:t>4. </a:t>
            </a:r>
            <a:r>
              <a:rPr lang="sk-SK" sz="3600" dirty="0"/>
              <a:t>K</a:t>
            </a:r>
            <a:r>
              <a:rPr lang="sk-SK" sz="3600" dirty="0" smtClean="0"/>
              <a:t>torých zlúčenín uhlíka je viac, anorganických alebo organických?</a:t>
            </a:r>
          </a:p>
          <a:p>
            <a:r>
              <a:rPr lang="sk-SK" sz="3600" dirty="0" smtClean="0"/>
              <a:t>5. Porovnajte oxidy uhlíka.</a:t>
            </a:r>
          </a:p>
        </p:txBody>
      </p:sp>
    </p:spTree>
    <p:extLst>
      <p:ext uri="{BB962C8B-B14F-4D97-AF65-F5344CB8AC3E}">
        <p14:creationId xmlns:p14="http://schemas.microsoft.com/office/powerpoint/2010/main" val="133570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9433" y="39213"/>
            <a:ext cx="10794241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/>
              <a:t>Stavba atómu uhlíka: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09433" y="1364776"/>
            <a:ext cx="10944367" cy="5493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/>
              <a:t>Zistite z PSP protónové číslo uhlíka, zapíšte:__________________</a:t>
            </a:r>
          </a:p>
          <a:p>
            <a:pPr marL="0" indent="0">
              <a:buNone/>
            </a:pPr>
            <a:r>
              <a:rPr lang="sk-SK" sz="2400" dirty="0" smtClean="0"/>
              <a:t>Doplňte počet p</a:t>
            </a:r>
            <a:r>
              <a:rPr lang="sk-SK" sz="2400" baseline="30000" dirty="0" smtClean="0"/>
              <a:t>+</a:t>
            </a:r>
            <a:r>
              <a:rPr lang="sk-SK" sz="2400" dirty="0" smtClean="0"/>
              <a:t>=___________ počet e</a:t>
            </a:r>
            <a:r>
              <a:rPr lang="sk-SK" sz="2400" baseline="30000" dirty="0" smtClean="0"/>
              <a:t>-</a:t>
            </a:r>
            <a:r>
              <a:rPr lang="sk-SK" sz="2400" dirty="0" smtClean="0"/>
              <a:t>=______________</a:t>
            </a:r>
          </a:p>
          <a:p>
            <a:pPr marL="0" indent="0">
              <a:buNone/>
            </a:pPr>
            <a:r>
              <a:rPr lang="sk-SK" sz="2400" dirty="0" smtClean="0"/>
              <a:t>Nakreslite atóm uhlíka a umiestnenie elektrónov vo vrstvách.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sz="2800" dirty="0" smtClean="0"/>
              <a:t>Ktorá vrstva je u uhlíka valenčnou vrstvou? ____Koľko je tu e-?_______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4332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4128" y="641445"/>
            <a:ext cx="10467287" cy="5667915"/>
          </a:xfrm>
        </p:spPr>
        <p:txBody>
          <a:bodyPr>
            <a:normAutofit/>
          </a:bodyPr>
          <a:lstStyle/>
          <a:p>
            <a:r>
              <a:rPr lang="sk-SK" sz="4800" dirty="0" smtClean="0"/>
              <a:t>V organickej chémii sa najčastejšie vyskytujú prvky C, H, ale aj O, S, N.</a:t>
            </a:r>
          </a:p>
          <a:p>
            <a:r>
              <a:rPr lang="sk-SK" sz="4800" b="1" u="sng" dirty="0" smtClean="0"/>
              <a:t>Platí:</a:t>
            </a:r>
          </a:p>
          <a:p>
            <a:r>
              <a:rPr lang="sk-SK" sz="4800" dirty="0" smtClean="0"/>
              <a:t>C  je vždy ________väzbový</a:t>
            </a:r>
          </a:p>
          <a:p>
            <a:r>
              <a:rPr lang="sk-SK" sz="4800" dirty="0" smtClean="0"/>
              <a:t>H  je vždy ________väzbový</a:t>
            </a:r>
          </a:p>
          <a:p>
            <a:r>
              <a:rPr lang="sk-SK" sz="4800" dirty="0" smtClean="0"/>
              <a:t>O je vždy ________väzbový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16524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308712"/>
            <a:ext cx="9720072" cy="14996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Uhlík má schopnosť tvoriť reťazce!!!!!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4127" y="1808328"/>
            <a:ext cx="9720073" cy="4023360"/>
          </a:xfrm>
        </p:spPr>
        <p:txBody>
          <a:bodyPr>
            <a:normAutofit/>
          </a:bodyPr>
          <a:lstStyle/>
          <a:p>
            <a:r>
              <a:rPr lang="sk-SK" sz="4000" dirty="0" smtClean="0"/>
              <a:t>- chemická väzba sa označuje    - </a:t>
            </a:r>
          </a:p>
          <a:p>
            <a:r>
              <a:rPr lang="sk-SK" sz="4000" dirty="0" smtClean="0"/>
              <a:t>- typy chemických väzieb:   </a:t>
            </a:r>
          </a:p>
          <a:p>
            <a:r>
              <a:rPr lang="sk-SK" sz="4000" dirty="0" smtClean="0"/>
              <a:t> </a:t>
            </a:r>
            <a:r>
              <a:rPr lang="sk-SK" sz="4000" i="1" u="sng" dirty="0" smtClean="0"/>
              <a:t>jednoduchá</a:t>
            </a:r>
            <a:r>
              <a:rPr lang="sk-SK" sz="4000" i="1" dirty="0" smtClean="0"/>
              <a:t>   </a:t>
            </a:r>
            <a:r>
              <a:rPr lang="sk-SK" sz="4000" dirty="0" smtClean="0"/>
              <a:t>  -     </a:t>
            </a:r>
            <a:r>
              <a:rPr lang="sk-SK" sz="4000" dirty="0" smtClean="0">
                <a:solidFill>
                  <a:srgbClr val="FF0000"/>
                </a:solidFill>
              </a:rPr>
              <a:t>jeden</a:t>
            </a:r>
            <a:r>
              <a:rPr lang="sk-SK" sz="4000" dirty="0" smtClean="0"/>
              <a:t> spoločný pár</a:t>
            </a:r>
          </a:p>
          <a:p>
            <a:r>
              <a:rPr lang="sk-SK" sz="4000" dirty="0" smtClean="0"/>
              <a:t> </a:t>
            </a:r>
            <a:r>
              <a:rPr lang="sk-SK" sz="4000" i="1" u="sng" dirty="0" smtClean="0"/>
              <a:t>dvojitá</a:t>
            </a:r>
            <a:r>
              <a:rPr lang="sk-SK" sz="4000" u="sng" dirty="0" smtClean="0"/>
              <a:t> </a:t>
            </a:r>
            <a:r>
              <a:rPr lang="sk-SK" sz="4000" dirty="0" smtClean="0"/>
              <a:t>           =    _____spoločné páry  </a:t>
            </a:r>
          </a:p>
          <a:p>
            <a:r>
              <a:rPr lang="sk-SK" sz="4000" dirty="0" smtClean="0"/>
              <a:t> </a:t>
            </a:r>
            <a:r>
              <a:rPr lang="sk-SK" sz="4000" i="1" u="sng" dirty="0" smtClean="0"/>
              <a:t>trojitá</a:t>
            </a:r>
            <a:r>
              <a:rPr lang="sk-SK" sz="4000" i="1" dirty="0" smtClean="0"/>
              <a:t> </a:t>
            </a:r>
            <a:r>
              <a:rPr lang="sk-SK" sz="4000" dirty="0" smtClean="0"/>
              <a:t>           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≡     </a:t>
            </a:r>
            <a:r>
              <a:rPr lang="sk-SK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_____spoločné páry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48845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26594" cy="14996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Nakreslite ako by ste kombinačne využitím </a:t>
            </a:r>
            <a:br>
              <a:rPr lang="sk-SK" dirty="0" smtClean="0">
                <a:solidFill>
                  <a:srgbClr val="00B050"/>
                </a:solidFill>
              </a:rPr>
            </a:br>
            <a:r>
              <a:rPr lang="sk-SK" dirty="0" smtClean="0">
                <a:solidFill>
                  <a:srgbClr val="00B050"/>
                </a:solidFill>
              </a:rPr>
              <a:t>rôznych väzieb dosiahli, že c je 4-väzbový </a:t>
            </a:r>
            <a:r>
              <a:rPr lang="sk-SK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rgbClr val="00B050"/>
                </a:solidFill>
              </a:rPr>
              <a:t> 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5071" y="2477069"/>
            <a:ext cx="10535526" cy="402336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                </a:t>
            </a:r>
            <a:r>
              <a:rPr lang="sk-SK" sz="3600" dirty="0" smtClean="0"/>
              <a:t>C      </a:t>
            </a:r>
            <a:r>
              <a:rPr lang="sk-SK" sz="3600" dirty="0" err="1" smtClean="0"/>
              <a:t>C</a:t>
            </a:r>
            <a:r>
              <a:rPr lang="sk-SK" sz="3600" dirty="0" smtClean="0"/>
              <a:t>                                     </a:t>
            </a:r>
            <a:r>
              <a:rPr lang="sk-SK" sz="3600" dirty="0" err="1"/>
              <a:t>C</a:t>
            </a:r>
            <a:r>
              <a:rPr lang="sk-SK" sz="3600" dirty="0"/>
              <a:t>      </a:t>
            </a:r>
            <a:r>
              <a:rPr lang="sk-SK" sz="3600" dirty="0" err="1"/>
              <a:t>C</a:t>
            </a:r>
            <a:r>
              <a:rPr lang="sk-SK" sz="3600" dirty="0"/>
              <a:t>    </a:t>
            </a:r>
          </a:p>
          <a:p>
            <a:endParaRPr lang="sk-SK" sz="3600" dirty="0" smtClean="0"/>
          </a:p>
          <a:p>
            <a:endParaRPr lang="sk-SK" sz="3600" dirty="0"/>
          </a:p>
          <a:p>
            <a:r>
              <a:rPr lang="sk-SK" sz="3600" dirty="0"/>
              <a:t> </a:t>
            </a:r>
            <a:r>
              <a:rPr lang="sk-SK" sz="3600" dirty="0" smtClean="0"/>
              <a:t>          C      </a:t>
            </a:r>
            <a:r>
              <a:rPr lang="sk-SK" sz="3600" dirty="0" err="1"/>
              <a:t>C</a:t>
            </a:r>
            <a:r>
              <a:rPr lang="sk-SK" sz="3600" dirty="0"/>
              <a:t>                                     </a:t>
            </a:r>
            <a:r>
              <a:rPr lang="sk-SK" sz="3600" dirty="0" err="1"/>
              <a:t>C</a:t>
            </a:r>
            <a:r>
              <a:rPr lang="sk-SK" sz="3600" dirty="0"/>
              <a:t>      </a:t>
            </a:r>
            <a:r>
              <a:rPr lang="sk-SK" sz="3600" dirty="0" err="1"/>
              <a:t>C</a:t>
            </a:r>
            <a:r>
              <a:rPr lang="sk-SK" sz="3600" dirty="0"/>
              <a:t>    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8486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" name="Zástupný symbol obsahu 2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80" t="39864" r="22971" b="26549"/>
          <a:stretch/>
        </p:blipFill>
        <p:spPr>
          <a:xfrm>
            <a:off x="137863" y="1631853"/>
            <a:ext cx="11874196" cy="31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4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8594" y="298613"/>
            <a:ext cx="9720072" cy="1499616"/>
          </a:xfrm>
        </p:spPr>
        <p:txBody>
          <a:bodyPr/>
          <a:lstStyle/>
          <a:p>
            <a:r>
              <a:rPr lang="sk-SK" dirty="0" smtClean="0"/>
              <a:t>Typy uhľovodíkových reťazcov: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4128" y="1924334"/>
            <a:ext cx="10822129" cy="4933666"/>
          </a:xfrm>
        </p:spPr>
        <p:txBody>
          <a:bodyPr>
            <a:normAutofit/>
          </a:bodyPr>
          <a:lstStyle/>
          <a:p>
            <a:r>
              <a:rPr lang="sk-SK" sz="3200" dirty="0" smtClean="0"/>
              <a:t>1.  </a:t>
            </a:r>
            <a:r>
              <a:rPr lang="sk-SK" sz="3200" b="1" dirty="0" smtClean="0"/>
              <a:t>OTVORENÉ</a:t>
            </a:r>
          </a:p>
          <a:p>
            <a:r>
              <a:rPr lang="sk-SK" sz="3200" dirty="0" smtClean="0"/>
              <a:t>   A)   LINEÁRNE – ako otvorená retiazka          </a:t>
            </a:r>
          </a:p>
          <a:p>
            <a:r>
              <a:rPr lang="sk-SK" sz="3200" dirty="0" smtClean="0"/>
              <a:t>   B)   ROZVETVENÉ       </a:t>
            </a:r>
          </a:p>
          <a:p>
            <a:endParaRPr lang="sk-SK" sz="3200" dirty="0"/>
          </a:p>
          <a:p>
            <a:r>
              <a:rPr lang="sk-SK" sz="3200" dirty="0" smtClean="0"/>
              <a:t>2. </a:t>
            </a:r>
            <a:r>
              <a:rPr lang="sk-SK" sz="3200" b="1" dirty="0" smtClean="0"/>
              <a:t>UZATVORENÉ=CYKLICKÉ </a:t>
            </a:r>
            <a:r>
              <a:rPr lang="sk-SK" sz="3200" dirty="0" smtClean="0"/>
              <a:t> - uzatvorený kruh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739850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212</Words>
  <Application>Microsoft Office PowerPoint</Application>
  <PresentationFormat>Širokouhlá</PresentationFormat>
  <Paragraphs>42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Tw Cen MT</vt:lpstr>
      <vt:lpstr>Tw Cen MT Condensed</vt:lpstr>
      <vt:lpstr>Wingdings</vt:lpstr>
      <vt:lpstr>Wingdings 3</vt:lpstr>
      <vt:lpstr>Integrál</vt:lpstr>
      <vt:lpstr>Atóm uhlíka a jeho väzbovosť</vt:lpstr>
      <vt:lpstr>Opakovanie</vt:lpstr>
      <vt:lpstr>Stavba atómu uhlíka:</vt:lpstr>
      <vt:lpstr>Prezentácia programu PowerPoint</vt:lpstr>
      <vt:lpstr>Uhlík má schopnosť tvoriť reťazce!!!!!</vt:lpstr>
      <vt:lpstr>Nakreslite ako by ste kombinačne využitím  rôznych väzieb dosiahli, že c je 4-väzbový  </vt:lpstr>
      <vt:lpstr>Prezentácia programu PowerPoint</vt:lpstr>
      <vt:lpstr>Typy uhľovodíkových reťazcov: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Atóm uhlíka a jeho väzbovosť</dc:title>
  <dc:creator>Skola</dc:creator>
  <cp:lastModifiedBy>Skola</cp:lastModifiedBy>
  <cp:revision>6</cp:revision>
  <dcterms:created xsi:type="dcterms:W3CDTF">2021-11-20T20:21:33Z</dcterms:created>
  <dcterms:modified xsi:type="dcterms:W3CDTF">2021-11-20T20:57:40Z</dcterms:modified>
</cp:coreProperties>
</file>