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300" r:id="rId4"/>
    <p:sldId id="302" r:id="rId5"/>
    <p:sldId id="303" r:id="rId6"/>
    <p:sldId id="264" r:id="rId7"/>
    <p:sldId id="259" r:id="rId8"/>
    <p:sldId id="305" r:id="rId9"/>
    <p:sldId id="304" r:id="rId10"/>
    <p:sldId id="307" r:id="rId11"/>
    <p:sldId id="313" r:id="rId12"/>
    <p:sldId id="308" r:id="rId13"/>
    <p:sldId id="309" r:id="rId14"/>
    <p:sldId id="310" r:id="rId15"/>
    <p:sldId id="311" r:id="rId16"/>
    <p:sldId id="312" r:id="rId17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swald" panose="00000500000000000000" pitchFamily="2" charset="-1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968CE-4EFB-45BA-B6AF-147E9F2E73AA}">
  <a:tblStyle styleId="{DAF968CE-4EFB-45BA-B6AF-147E9F2E7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33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22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00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429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74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JpFK3f1a-o&amp;ab_channel=Zmud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mXsuvqbfhc&amp;ab_channel=Zmudr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648828"/>
            <a:ext cx="5573400" cy="2117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VZŤAH ŠTÁTU </a:t>
            </a:r>
            <a:b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PRÁVA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66346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Univerzita Pavla Jozefa Šafárika v Košiciach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2982205B-AA83-4825-8202-4C144DAD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95" y="405571"/>
            <a:ext cx="6480610" cy="99373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7217A6-DF81-4365-BB24-491920059852}"/>
              </a:ext>
            </a:extLst>
          </p:cNvPr>
          <p:cNvSpPr txBox="1">
            <a:spLocks/>
          </p:cNvSpPr>
          <p:nvPr/>
        </p:nvSpPr>
        <p:spPr>
          <a:xfrm>
            <a:off x="1073412" y="1399305"/>
            <a:ext cx="6997176" cy="278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základné ustanovenia, štátne symboly, hlavné mesto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základné práva a slobody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h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ospodárstvo, Najvyšší kontrolný úrad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územná samospráva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zákonodarná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výkonná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súdna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prokuratúra a verejný ochranca práv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prechodné a záverečné ustanovenia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92615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23EAA-DFE7-454B-83BE-6144DD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</p:spPr>
        <p:txBody>
          <a:bodyPr/>
          <a:lstStyle/>
          <a:p>
            <a:r>
              <a:rPr lang="sk-SK" sz="5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PRÁVNE INŠTITÚCIE</a:t>
            </a:r>
            <a:endParaRPr lang="sk-SK" sz="5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05146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Právne inštitúcie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1250740"/>
          </a:xfrm>
        </p:spPr>
        <p:txBody>
          <a:bodyPr/>
          <a:lstStyle/>
          <a:p>
            <a:r>
              <a:rPr lang="sk-SK" dirty="0"/>
              <a:t>v demokratickom štáte musí mať občan istotu, že ak budú porušované jeho základné práva, štát mu poskytne účinnú ochranu</a:t>
            </a:r>
          </a:p>
          <a:p>
            <a:r>
              <a:rPr lang="sk-SK" b="1" dirty="0"/>
              <a:t>najdôležitejšie orgány ochrany práva</a:t>
            </a:r>
            <a:r>
              <a:rPr lang="sk-SK" dirty="0"/>
              <a:t>, ktoré zriaďuje štát: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63CE9FAA-63F8-4A29-8ED7-8923963B018D}"/>
              </a:ext>
            </a:extLst>
          </p:cNvPr>
          <p:cNvSpPr txBox="1">
            <a:spLocks/>
          </p:cNvSpPr>
          <p:nvPr/>
        </p:nvSpPr>
        <p:spPr>
          <a:xfrm>
            <a:off x="2175662" y="2819235"/>
            <a:ext cx="2725947" cy="12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82600" indent="-342900">
              <a:buFont typeface="+mj-lt"/>
              <a:buAutoNum type="arabicPeriod"/>
            </a:pPr>
            <a:r>
              <a:rPr lang="sk-SK" b="1" dirty="0"/>
              <a:t>polícia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prokuratúra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súdy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advokácia</a:t>
            </a:r>
          </a:p>
        </p:txBody>
      </p:sp>
      <p:pic>
        <p:nvPicPr>
          <p:cNvPr id="1026" name="Picture 2" descr="Najvyšší správny súd SR a výber sudcov | Právne Noviny">
            <a:extLst>
              <a:ext uri="{FF2B5EF4-FFF2-40B4-BE49-F238E27FC236}">
                <a16:creationId xmlns:a16="http://schemas.microsoft.com/office/drawing/2014/main" id="{88309E38-FDD8-4219-9CC2-15B72591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50" y="2819235"/>
            <a:ext cx="2725947" cy="1935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6315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Polícia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1323562"/>
          </a:xfrm>
        </p:spPr>
        <p:txBody>
          <a:bodyPr/>
          <a:lstStyle/>
          <a:p>
            <a:r>
              <a:rPr lang="sk-SK" b="1" dirty="0"/>
              <a:t>ozbrojená zložka štátu</a:t>
            </a:r>
          </a:p>
          <a:p>
            <a:r>
              <a:rPr lang="sk-SK" dirty="0"/>
              <a:t>určená na udržiavanie vnútorného poriadku štátu, k ochrane práv, majetku a bezpečnosti občanov a ku stíhaniu páchateľov trestnej činnosti</a:t>
            </a:r>
          </a:p>
        </p:txBody>
      </p:sp>
      <p:pic>
        <p:nvPicPr>
          <p:cNvPr id="6150" name="Picture 6" descr="polícia - Najnovšie články">
            <a:extLst>
              <a:ext uri="{FF2B5EF4-FFF2-40B4-BE49-F238E27FC236}">
                <a16:creationId xmlns:a16="http://schemas.microsoft.com/office/drawing/2014/main" id="{150BCF4E-BF57-4A06-911C-04D4B4A69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/>
          <a:stretch/>
        </p:blipFill>
        <p:spPr bwMode="auto">
          <a:xfrm>
            <a:off x="3593803" y="2806997"/>
            <a:ext cx="3302362" cy="2097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309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Prokuratúra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2801486"/>
          </a:xfrm>
        </p:spPr>
        <p:txBody>
          <a:bodyPr/>
          <a:lstStyle/>
          <a:p>
            <a:r>
              <a:rPr lang="sk-SK" dirty="0"/>
              <a:t>samostatná, usporiadaná jednotná sústava štátnych orgánov</a:t>
            </a:r>
          </a:p>
          <a:p>
            <a:r>
              <a:rPr lang="sk-SK" dirty="0"/>
              <a:t>dozerá na zákonnosť policajného vyšetrovania</a:t>
            </a:r>
          </a:p>
          <a:p>
            <a:r>
              <a:rPr lang="sk-SK" dirty="0"/>
              <a:t>na čele stojí generálny prokurátor </a:t>
            </a:r>
            <a:r>
              <a:rPr lang="sk-SK" dirty="0">
                <a:sym typeface="Symbol" panose="05050102010706020507" pitchFamily="18" charset="2"/>
              </a:rPr>
              <a:t> </a:t>
            </a:r>
            <a:r>
              <a:rPr lang="sk-SK" b="1" dirty="0">
                <a:sym typeface="Symbol" panose="05050102010706020507" pitchFamily="18" charset="2"/>
              </a:rPr>
              <a:t>Maroš Žilinka</a:t>
            </a:r>
            <a:endParaRPr lang="sk-SK" b="1" dirty="0"/>
          </a:p>
        </p:txBody>
      </p:sp>
      <p:pic>
        <p:nvPicPr>
          <p:cNvPr id="5122" name="Picture 2" descr="Generálna prokuratúra Slovenskej republiky – Wikipédia">
            <a:extLst>
              <a:ext uri="{FF2B5EF4-FFF2-40B4-BE49-F238E27FC236}">
                <a16:creationId xmlns:a16="http://schemas.microsoft.com/office/drawing/2014/main" id="{0F21803B-83CE-4536-BCCE-FD68BB26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94" y="2852280"/>
            <a:ext cx="2462229" cy="184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1AFCF83-0445-4E0D-8434-FC1752F9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16" y="2852281"/>
            <a:ext cx="1846672" cy="184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68058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3017530"/>
          </a:xfrm>
        </p:spPr>
        <p:txBody>
          <a:bodyPr/>
          <a:lstStyle/>
          <a:p>
            <a:r>
              <a:rPr lang="sk-SK" dirty="0"/>
              <a:t>štátny orgán, ktorého úlohou je ochrana práva prostredníctvom vydávania súdnych rozhodnutí, napríklad o vine a treste a pod.</a:t>
            </a:r>
          </a:p>
          <a:p>
            <a:pPr marL="139700" indent="0">
              <a:buNone/>
            </a:pPr>
            <a:endParaRPr lang="sk-SK" b="1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Najvyšší súd SR</a:t>
            </a:r>
            <a:r>
              <a:rPr lang="sk-SK" dirty="0">
                <a:sym typeface="Symbol" panose="05050102010706020507" pitchFamily="18" charset="2"/>
              </a:rPr>
              <a:t> (Bratislava)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Špecializovaný trestný súd</a:t>
            </a:r>
            <a:r>
              <a:rPr lang="sk-SK" dirty="0">
                <a:sym typeface="Symbol" panose="05050102010706020507" pitchFamily="18" charset="2"/>
              </a:rPr>
              <a:t> (Pezinok)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Krajské súdy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Okresné súdy</a:t>
            </a:r>
            <a:endParaRPr lang="sk-SK" dirty="0"/>
          </a:p>
          <a:p>
            <a:pPr marL="139700" indent="0">
              <a:buNone/>
            </a:pPr>
            <a:endParaRPr lang="sk-SK" dirty="0"/>
          </a:p>
          <a:p>
            <a:pPr marL="139700" indent="0">
              <a:buNone/>
            </a:pPr>
            <a:r>
              <a:rPr lang="sk-SK" dirty="0"/>
              <a:t>*</a:t>
            </a:r>
            <a:r>
              <a:rPr lang="sk-SK" b="1" dirty="0"/>
              <a:t> Ústavný súd Slovenskej republiky </a:t>
            </a:r>
            <a:r>
              <a:rPr lang="sk-SK" dirty="0"/>
              <a:t>dbá na dodržiavanie ústavných zákonov (Košice)</a:t>
            </a:r>
          </a:p>
        </p:txBody>
      </p:sp>
    </p:spTree>
    <p:extLst>
      <p:ext uri="{BB962C8B-B14F-4D97-AF65-F5344CB8AC3E}">
        <p14:creationId xmlns:p14="http://schemas.microsoft.com/office/powerpoint/2010/main" val="21491464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Advokácia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192850" cy="2227328"/>
          </a:xfrm>
        </p:spPr>
        <p:txBody>
          <a:bodyPr/>
          <a:lstStyle/>
          <a:p>
            <a:r>
              <a:rPr lang="sk-SK" dirty="0"/>
              <a:t>poskytuje právnu pomoc občanom a organizáciám pred štátnymi orgánmi a súdmi</a:t>
            </a:r>
          </a:p>
          <a:p>
            <a:r>
              <a:rPr lang="sk-SK" dirty="0"/>
              <a:t>zoznam advokátov </a:t>
            </a:r>
            <a:r>
              <a:rPr lang="sk-SK" dirty="0">
                <a:sym typeface="Symbol" panose="05050102010706020507" pitchFamily="18" charset="2"/>
              </a:rPr>
              <a:t> </a:t>
            </a:r>
            <a:r>
              <a:rPr lang="sk-SK" sz="1200" b="1" dirty="0"/>
              <a:t>Slovenská advokátska komora</a:t>
            </a:r>
          </a:p>
          <a:p>
            <a:r>
              <a:rPr lang="sk-SK" dirty="0"/>
              <a:t>venuje sa obhajobe v súlade s ústavou a zákonmi, napr. obhajobe občanov v trestnom konaní a pod.</a:t>
            </a:r>
          </a:p>
        </p:txBody>
      </p:sp>
      <p:pic>
        <p:nvPicPr>
          <p:cNvPr id="3076" name="Picture 4" descr="Výkon advokácie: nie je pozastavenie ako pozastavenie | Právne Noviny">
            <a:extLst>
              <a:ext uri="{FF2B5EF4-FFF2-40B4-BE49-F238E27FC236}">
                <a16:creationId xmlns:a16="http://schemas.microsoft.com/office/drawing/2014/main" id="{C2EDFB40-FD8A-40B9-957C-DFCC90490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3" b="10838"/>
          <a:stretch/>
        </p:blipFill>
        <p:spPr bwMode="auto">
          <a:xfrm>
            <a:off x="3043554" y="3030278"/>
            <a:ext cx="3154842" cy="1802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17861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subTitle" idx="2"/>
          </p:nvPr>
        </p:nvSpPr>
        <p:spPr>
          <a:xfrm>
            <a:off x="292633" y="1593259"/>
            <a:ext cx="5140604" cy="280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k-SK" sz="1600" dirty="0"/>
              <a:t>Justícia má cez oči natiahnutú stužku, aby nevidela účastníkov pojednávania – ich pôvod, moc, postavenie, či majetok, aby rozhodovala bez strachu a vidiny prospechu, ale aby videla len konkrétny prípad. Stužka má v každom prípade symbolizovať nestrannosť, tak ako váhy spravodlivosť, mešec peňazí nepodplatiteľnosť a meč rozhodnosť i prípadný trest. Takáto podoba „slepej spravodlivosti“ je nám známa až od 16. storočia.</a:t>
            </a:r>
            <a:endParaRPr sz="1600" dirty="0"/>
          </a:p>
        </p:txBody>
      </p:sp>
      <p:sp>
        <p:nvSpPr>
          <p:cNvPr id="40" name="Google Shape;749;p36">
            <a:extLst>
              <a:ext uri="{FF2B5EF4-FFF2-40B4-BE49-F238E27FC236}">
                <a16:creationId xmlns:a16="http://schemas.microsoft.com/office/drawing/2014/main" id="{205FC4F7-2E40-4985-A144-18F846FE0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633" y="542026"/>
            <a:ext cx="689497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BOHYŇA SPRAVODLIVOSTI JUSTÍCIA</a:t>
            </a:r>
          </a:p>
        </p:txBody>
      </p:sp>
      <p:pic>
        <p:nvPicPr>
          <p:cNvPr id="1038" name="Picture 14" descr="Amazon.com: Top Collection Lady Justice Statue - Greek Roman Goddess of  Justice - Collectible Museum Grade Figurine (30&quot;) : Home &amp; Kitchen">
            <a:extLst>
              <a:ext uri="{FF2B5EF4-FFF2-40B4-BE49-F238E27FC236}">
                <a16:creationId xmlns:a16="http://schemas.microsoft.com/office/drawing/2014/main" id="{0E7F2780-3AC4-436B-A46B-7DBCD73E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51" y="1466481"/>
            <a:ext cx="1536758" cy="30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súvisí so vznikom štátov 4000 rokov p. n. 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b="1" dirty="0"/>
              <a:t>ucelený systém správania sa</a:t>
            </a:r>
            <a:r>
              <a:rPr lang="sk-SK" sz="1800" dirty="0"/>
              <a:t>, podľa ktorého sa ľudia musia správať, inak by štát mohol zasiahnuť svojou donucovacou mocou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zabezpečuje: </a:t>
            </a:r>
            <a:r>
              <a:rPr lang="sk-SK" sz="1800" b="1" dirty="0"/>
              <a:t>poriadok, bezpečnosť, ochranu ľudí</a:t>
            </a:r>
          </a:p>
        </p:txBody>
      </p:sp>
    </p:spTree>
    <p:extLst>
      <p:ext uri="{BB962C8B-B14F-4D97-AF65-F5344CB8AC3E}">
        <p14:creationId xmlns:p14="http://schemas.microsoft.com/office/powerpoint/2010/main" val="904920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3 znaky práva: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monizmus </a:t>
            </a:r>
            <a:r>
              <a:rPr lang="sk-SK" sz="1800" dirty="0"/>
              <a:t>= 1 právny systém pre všetkých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štátne donútenie </a:t>
            </a:r>
            <a:r>
              <a:rPr lang="sk-SK" sz="1800" dirty="0"/>
              <a:t>= donucovacia moc štátu (porušovanie sa trestá sankciami)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štátom stanovená forma </a:t>
            </a:r>
            <a:r>
              <a:rPr lang="sk-SK" sz="1800" dirty="0"/>
              <a:t>= právo má určitú podobu, napr. zákona</a:t>
            </a:r>
          </a:p>
        </p:txBody>
      </p:sp>
    </p:spTree>
    <p:extLst>
      <p:ext uri="{BB962C8B-B14F-4D97-AF65-F5344CB8AC3E}">
        <p14:creationId xmlns:p14="http://schemas.microsoft.com/office/powerpoint/2010/main" val="954668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0;p36">
            <a:extLst>
              <a:ext uri="{FF2B5EF4-FFF2-40B4-BE49-F238E27FC236}">
                <a16:creationId xmlns:a16="http://schemas.microsoft.com/office/drawing/2014/main" id="{2968225F-1E35-4F0E-91FD-9A35E6B509D4}"/>
              </a:ext>
            </a:extLst>
          </p:cNvPr>
          <p:cNvSpPr txBox="1">
            <a:spLocks/>
          </p:cNvSpPr>
          <p:nvPr/>
        </p:nvSpPr>
        <p:spPr>
          <a:xfrm>
            <a:off x="2090350" y="1841644"/>
            <a:ext cx="4963300" cy="27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pravidlá správania sa </a:t>
            </a:r>
            <a:r>
              <a:rPr lang="sk-SK" sz="1600" dirty="0"/>
              <a:t>v určitých podmienkach a situáciách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záväzné pre všetkých</a:t>
            </a:r>
            <a:r>
              <a:rPr lang="sk-SK" sz="1600" dirty="0"/>
              <a:t> členov spoločnosti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usporiadané do väčších celkov – </a:t>
            </a:r>
            <a:r>
              <a:rPr lang="sk-SK" sz="1600" b="1" dirty="0"/>
              <a:t>právnych predpisov </a:t>
            </a:r>
            <a:r>
              <a:rPr lang="sk-SK" sz="1600" b="1" dirty="0">
                <a:sym typeface="Wingdings" panose="05000000000000000000" pitchFamily="2" charset="2"/>
              </a:rPr>
              <a:t></a:t>
            </a:r>
            <a:r>
              <a:rPr lang="sk-SK" sz="1600" dirty="0"/>
              <a:t> sú to zákony, nariadenia, vyhlášky a pod., ktoré sú usporiadané podľa </a:t>
            </a:r>
            <a:r>
              <a:rPr lang="sk-SK" sz="1600" b="1" dirty="0"/>
              <a:t>právnej sily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upravujú vzťahy medzi jednotlivými členmi spoločnosti, ale aj medzi nimi a štátom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na ich dodržiavanie, prípadne vynucovanie má štát celý systém </a:t>
            </a:r>
            <a:r>
              <a:rPr lang="sk-SK" sz="1600" b="1" dirty="0"/>
              <a:t>právnych inštitúcii </a:t>
            </a:r>
            <a:r>
              <a:rPr lang="sk-SK" sz="1600" dirty="0"/>
              <a:t>(súdy, prokuratúra, polícia a iné)</a:t>
            </a:r>
          </a:p>
        </p:txBody>
      </p:sp>
      <p:sp>
        <p:nvSpPr>
          <p:cNvPr id="7" name="Google Shape;749;p36">
            <a:extLst>
              <a:ext uri="{FF2B5EF4-FFF2-40B4-BE49-F238E27FC236}">
                <a16:creationId xmlns:a16="http://schemas.microsoft.com/office/drawing/2014/main" id="{B0531410-BF4B-40E2-9757-9EA709194F4C}"/>
              </a:ext>
            </a:extLst>
          </p:cNvPr>
          <p:cNvSpPr txBox="1">
            <a:spLocks/>
          </p:cNvSpPr>
          <p:nvPr/>
        </p:nvSpPr>
        <p:spPr>
          <a:xfrm>
            <a:off x="3050442" y="637720"/>
            <a:ext cx="30431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3200" dirty="0"/>
              <a:t>PRÁVNE NORMY</a:t>
            </a:r>
          </a:p>
        </p:txBody>
      </p:sp>
    </p:spTree>
    <p:extLst>
      <p:ext uri="{BB962C8B-B14F-4D97-AF65-F5344CB8AC3E}">
        <p14:creationId xmlns:p14="http://schemas.microsoft.com/office/powerpoint/2010/main" val="209026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1926600" y="174703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PRÁVNE NORMY SR </a:t>
            </a:r>
            <a:br>
              <a:rPr lang="sk-SK" dirty="0"/>
            </a:br>
            <a:r>
              <a:rPr lang="sk-SK" dirty="0"/>
              <a:t>PODĽA PRÁVNEJ SILY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24550" y="1577521"/>
            <a:ext cx="5094900" cy="3207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1. ÚSTAVA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základný zákon štátu, ktorý prijíma Národná Rada SR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2. ZÁKONY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prijíma ich Národná Rada SR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musia byť v súlade s Ústavou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3. NARIADENIA VLÁDY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600" dirty="0"/>
              <a:t>vydáva ich vláda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4. VYHLÁŠKY, VÝNOSY A OPATRENIA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ministerstvá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5. VŠEOBECNE ZÁVÄZNÉ NARIADENIA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úrady a obecné a mestské zastupiteľstvá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49" y="1673642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/>
              <a:t>Na zamyslenie:</a:t>
            </a:r>
            <a:endParaRPr b="0"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046767" y="2571750"/>
            <a:ext cx="5050465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/>
              <a:t>„Neznalosť zákona neospravedlňuje.“</a:t>
            </a:r>
            <a:endParaRPr sz="2800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23EAA-DFE7-454B-83BE-6144DD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</p:spPr>
        <p:txBody>
          <a:bodyPr/>
          <a:lstStyle/>
          <a:p>
            <a:r>
              <a:rPr lang="sk-SK" sz="4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ÚSTAVA SLOVENSKEJ REPUBLIKY</a:t>
            </a:r>
            <a:endParaRPr lang="sk-SK" sz="4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0595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9D9C57E-4C06-56DA-7771-03CCBE0B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66" y="504313"/>
            <a:ext cx="6290865" cy="570600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SLOVENSKEJ REPUBLIKY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DD259D-C5A4-C7F0-0C79-109FA0B6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70" y="1566887"/>
            <a:ext cx="4885858" cy="2787000"/>
          </a:xfrm>
        </p:spPr>
        <p:txBody>
          <a:bodyPr/>
          <a:lstStyle/>
          <a:p>
            <a:r>
              <a:rPr lang="sk-SK" sz="1600" dirty="0"/>
              <a:t>základný a najvyšší zákon štátu, ktorý má najväčšiu právnu silu</a:t>
            </a:r>
          </a:p>
          <a:p>
            <a:r>
              <a:rPr lang="sk-SK" sz="1600" dirty="0"/>
              <a:t>Ústava SR bola </a:t>
            </a:r>
            <a:r>
              <a:rPr lang="sk-SK" sz="1600" b="1" dirty="0"/>
              <a:t>schválená 1. septembra 1992</a:t>
            </a:r>
          </a:p>
          <a:p>
            <a:r>
              <a:rPr lang="sk-SK" sz="1600" dirty="0"/>
              <a:t>tvorí ju: </a:t>
            </a:r>
            <a:r>
              <a:rPr lang="sk-SK" sz="1600" b="1" dirty="0"/>
              <a:t>preambula, 9 hláv, 156 článkov</a:t>
            </a:r>
          </a:p>
          <a:p>
            <a:endParaRPr lang="sk-SK" sz="1600" b="1" dirty="0"/>
          </a:p>
          <a:p>
            <a:pPr marL="139700" indent="0">
              <a:buNone/>
            </a:pPr>
            <a:r>
              <a:rPr lang="sk-SK" sz="1600" b="1" dirty="0"/>
              <a:t>PREAMBULA</a:t>
            </a:r>
          </a:p>
          <a:p>
            <a:r>
              <a:rPr lang="en-US" sz="1600" dirty="0"/>
              <a:t>vyjadruje základné myšlienkové zdroje, ciele, hodnoty, ktor</a:t>
            </a:r>
            <a:r>
              <a:rPr lang="sk-SK" sz="1600" dirty="0"/>
              <a:t>é</a:t>
            </a:r>
            <a:r>
              <a:rPr lang="en-US" sz="1600" dirty="0"/>
              <a:t> sa štát usiluje získať</a:t>
            </a:r>
          </a:p>
        </p:txBody>
      </p:sp>
    </p:spTree>
    <p:extLst>
      <p:ext uri="{BB962C8B-B14F-4D97-AF65-F5344CB8AC3E}">
        <p14:creationId xmlns:p14="http://schemas.microsoft.com/office/powerpoint/2010/main" val="3551193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590</Words>
  <Application>Microsoft Office PowerPoint</Application>
  <PresentationFormat>Prezentácia na obrazovke (16:9)</PresentationFormat>
  <Paragraphs>79</Paragraphs>
  <Slides>16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Montserrat</vt:lpstr>
      <vt:lpstr>Open Sans</vt:lpstr>
      <vt:lpstr>Symbol</vt:lpstr>
      <vt:lpstr>Arial</vt:lpstr>
      <vt:lpstr>Wingdings</vt:lpstr>
      <vt:lpstr>Oswald</vt:lpstr>
      <vt:lpstr>International politics thesis by Slidesgo</vt:lpstr>
      <vt:lpstr>VZŤAH ŠTÁTU  A PRÁVA</vt:lpstr>
      <vt:lpstr>BOHYŇA SPRAVODLIVOSTI JUSTÍCIA</vt:lpstr>
      <vt:lpstr>PRÁVO</vt:lpstr>
      <vt:lpstr>PRÁVO</vt:lpstr>
      <vt:lpstr>Prezentácia programu PowerPoint</vt:lpstr>
      <vt:lpstr>PRÁVNE NORMY SR  PODĽA PRÁVNEJ SILY</vt:lpstr>
      <vt:lpstr>Na zamyslenie:</vt:lpstr>
      <vt:lpstr>ÚSTAVA SLOVENSKEJ REPUBLIKY</vt:lpstr>
      <vt:lpstr>ÚSTAVA SLOVENSKEJ REPUBLIKY</vt:lpstr>
      <vt:lpstr>Prezentácia programu PowerPoint</vt:lpstr>
      <vt:lpstr>PRÁVNE INŠTITÚCIE</vt:lpstr>
      <vt:lpstr>Právne inštitúcie</vt:lpstr>
      <vt:lpstr>Polícia</vt:lpstr>
      <vt:lpstr>Prokuratúra</vt:lpstr>
      <vt:lpstr>Súdy</vt:lpstr>
      <vt:lpstr>Advokácia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 ŠTÁTU  A PRÁVA</dc:title>
  <cp:lastModifiedBy>Veronika Petrovová</cp:lastModifiedBy>
  <cp:revision>14</cp:revision>
  <dcterms:modified xsi:type="dcterms:W3CDTF">2022-03-28T06:41:19Z</dcterms:modified>
</cp:coreProperties>
</file>