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4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EFFC-A1EA-4204-8AF4-F44DFB0FB946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2693-8410-4AE3-9689-EEEEA704A6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2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21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71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57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35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693-8410-4AE3-9689-EEEEA704A61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85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18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3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3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379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5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6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902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4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01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86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0A58-77A9-45F8-AE97-040D992B0B2C}" type="datetimeFigureOut">
              <a:rPr lang="sk-SK" smtClean="0"/>
              <a:t>16. 3. 2021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833F-F428-4B2E-B797-249B4BB7B0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2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6266" y="836712"/>
            <a:ext cx="6221107" cy="819522"/>
          </a:xfrm>
        </p:spPr>
        <p:txBody>
          <a:bodyPr>
            <a:no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Monoklonálne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protilátky </a:t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mAb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MoAb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46304" y="5661248"/>
            <a:ext cx="5216624" cy="1126976"/>
          </a:xfrm>
        </p:spPr>
        <p:txBody>
          <a:bodyPr/>
          <a:lstStyle/>
          <a:p>
            <a:r>
              <a:rPr lang="sk-SK" dirty="0" smtClean="0"/>
              <a:t>Vladimír </a:t>
            </a:r>
            <a:r>
              <a:rPr lang="sk-SK" dirty="0" err="1" smtClean="0"/>
              <a:t>Plachetka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err="1" smtClean="0"/>
              <a:t>BiHuM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2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Problémy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68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Protilátka</a:t>
            </a:r>
          </a:p>
          <a:p>
            <a:r>
              <a:rPr lang="sk-SK" dirty="0" smtClean="0"/>
              <a:t>Názvoslovie protilátok</a:t>
            </a:r>
          </a:p>
          <a:p>
            <a:r>
              <a:rPr lang="sk-SK" dirty="0" smtClean="0"/>
              <a:t>Produkcia </a:t>
            </a:r>
            <a:r>
              <a:rPr lang="sk-SK" dirty="0" err="1" smtClean="0"/>
              <a:t>monoklonálnych</a:t>
            </a:r>
            <a:r>
              <a:rPr lang="sk-SK" dirty="0" smtClean="0"/>
              <a:t> protilátok</a:t>
            </a:r>
          </a:p>
          <a:p>
            <a:r>
              <a:rPr lang="sk-SK" dirty="0" smtClean="0"/>
              <a:t>Aplikácia </a:t>
            </a:r>
            <a:r>
              <a:rPr lang="sk-SK" dirty="0" err="1" smtClean="0"/>
              <a:t>monoklonálnych</a:t>
            </a:r>
            <a:r>
              <a:rPr lang="sk-SK" dirty="0" smtClean="0"/>
              <a:t> protilátok</a:t>
            </a:r>
          </a:p>
        </p:txBody>
      </p:sp>
    </p:spTree>
    <p:extLst>
      <p:ext uri="{BB962C8B-B14F-4D97-AF65-F5344CB8AC3E}">
        <p14:creationId xmlns:p14="http://schemas.microsoft.com/office/powerpoint/2010/main" val="42235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Protilátky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 smtClean="0"/>
              <a:t>Skupina </a:t>
            </a:r>
            <a:r>
              <a:rPr lang="sk-SK" dirty="0" err="1" smtClean="0"/>
              <a:t>glykoproteínov</a:t>
            </a:r>
            <a:r>
              <a:rPr lang="sk-SK" dirty="0" smtClean="0"/>
              <a:t> vylučovaných 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plazmatickými bunkami</a:t>
            </a:r>
            <a:r>
              <a:rPr lang="sk-SK" dirty="0" smtClean="0"/>
              <a:t> v sére a tkanivových tekutinách všetkých cicavcov</a:t>
            </a:r>
          </a:p>
          <a:p>
            <a:pPr marL="0" indent="0">
              <a:buNone/>
            </a:pPr>
            <a:r>
              <a:rPr lang="sk-SK" dirty="0" smtClean="0"/>
              <a:t>Vyskytujú sa voľne v sére alebo sú viazané na povrchu 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  <a:r>
              <a:rPr lang="sk-SK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lymfocytov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7051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06613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Molekula protilátky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Protilátky sú proteíny, ktoré sa veľmi ľahko viažu na svoj cieľ (antigény)</a:t>
            </a:r>
          </a:p>
          <a:p>
            <a:pPr marL="0" indent="0">
              <a:buNone/>
            </a:pPr>
            <a:r>
              <a:rPr lang="sk-SK" dirty="0" smtClean="0"/>
              <a:t>Každá molekula je tvorená z 2 identických 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ľahkých reťazcov </a:t>
            </a:r>
            <a:r>
              <a:rPr lang="sk-SK" dirty="0" smtClean="0"/>
              <a:t>(L), z 2 identických 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ťažkých reťazcov</a:t>
            </a:r>
            <a:r>
              <a:rPr lang="sk-SK" dirty="0" smtClean="0"/>
              <a:t> (H) a z 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miest viažuce antigén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7" y="1628800"/>
            <a:ext cx="3597960" cy="427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protilátok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 smtClean="0"/>
              <a:t>POLYKLONÁLNE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Odvodený z rôznych bunkových línií B </a:t>
            </a:r>
            <a:r>
              <a:rPr lang="sk-SK" dirty="0" err="1" smtClean="0"/>
              <a:t>lymfocytov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			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 smtClean="0"/>
              <a:t>MONOKLONÁLNE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Odvodené z jedného klonu B </a:t>
            </a:r>
            <a:r>
              <a:rPr lang="sk-SK" dirty="0" err="1" smtClean="0"/>
              <a:t>lymfocytov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57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Monoklonálne</a:t>
            </a:r>
            <a:r>
              <a:rPr lang="sk-SK" dirty="0" smtClean="0"/>
              <a:t> protilátky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41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56792"/>
            <a:ext cx="8003232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Myšlienku „magickej strely“ prvýkrát navrhol Paul </a:t>
            </a:r>
            <a:r>
              <a:rPr lang="sk-SK" sz="2800" dirty="0" err="1" smtClean="0"/>
              <a:t>Ehrlich</a:t>
            </a:r>
            <a:r>
              <a:rPr lang="sk-SK" sz="2800" dirty="0" smtClean="0"/>
              <a:t>, ktorý na začiatku 20 </a:t>
            </a:r>
            <a:r>
              <a:rPr lang="sk-SK" sz="2800" dirty="0" err="1" smtClean="0"/>
              <a:t>st</a:t>
            </a:r>
            <a:r>
              <a:rPr lang="sk-SK" sz="2800" dirty="0" smtClean="0"/>
              <a:t>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447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Názvoslovie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124</Words>
  <Application>Microsoft Office PowerPoint</Application>
  <PresentationFormat>Předvádění na obrazovce (4:3)</PresentationFormat>
  <Paragraphs>33</Paragraphs>
  <Slides>10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Monoklonálne protilátky  mAb/MoAb</vt:lpstr>
      <vt:lpstr>Obsah</vt:lpstr>
      <vt:lpstr>Protilátky</vt:lpstr>
      <vt:lpstr>Molekula protilátky</vt:lpstr>
      <vt:lpstr>Typy protilátok</vt:lpstr>
      <vt:lpstr>Monoklonálne protilátky</vt:lpstr>
      <vt:lpstr>História</vt:lpstr>
      <vt:lpstr>Názvoslovie</vt:lpstr>
      <vt:lpstr>Príprava</vt:lpstr>
      <vt:lpstr>Problémy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Používateľ systému Windows</dc:creator>
  <cp:lastModifiedBy>Používateľ systému Windows</cp:lastModifiedBy>
  <cp:revision>9</cp:revision>
  <dcterms:created xsi:type="dcterms:W3CDTF">2021-03-16T16:57:17Z</dcterms:created>
  <dcterms:modified xsi:type="dcterms:W3CDTF">2021-03-16T18:23:53Z</dcterms:modified>
</cp:coreProperties>
</file>