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6" r:id="rId11"/>
    <p:sldId id="265" r:id="rId12"/>
    <p:sldId id="269" r:id="rId13"/>
    <p:sldId id="271" r:id="rId14"/>
    <p:sldId id="270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660"/>
  </p:normalViewPr>
  <p:slideViewPr>
    <p:cSldViewPr>
      <p:cViewPr>
        <p:scale>
          <a:sx n="76" d="100"/>
          <a:sy n="76" d="100"/>
        </p:scale>
        <p:origin x="-2652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EFFC-A1EA-4204-8AF4-F44DFB0FB946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2693-8410-4AE3-9689-EEEEA704A6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122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217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464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64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9689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Výhody</a:t>
            </a:r>
            <a:r>
              <a:rPr lang="sk-SK" dirty="0"/>
              <a:t>: 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Vysoká  </a:t>
            </a:r>
            <a:r>
              <a:rPr lang="sk-SK" dirty="0" err="1" smtClean="0"/>
              <a:t>špecificita</a:t>
            </a:r>
            <a:r>
              <a:rPr lang="sk-SK" dirty="0" smtClean="0"/>
              <a:t> </a:t>
            </a:r>
            <a:r>
              <a:rPr lang="sk-SK" dirty="0"/>
              <a:t>pre </a:t>
            </a:r>
            <a:r>
              <a:rPr lang="sk-SK" dirty="0" err="1" smtClean="0"/>
              <a:t>nadorové</a:t>
            </a:r>
            <a:r>
              <a:rPr lang="sk-SK" dirty="0" smtClean="0"/>
              <a:t> antigény </a:t>
            </a:r>
          </a:p>
          <a:p>
            <a:r>
              <a:rPr lang="sk-SK" dirty="0" smtClean="0"/>
              <a:t>Nízka skrížená </a:t>
            </a:r>
            <a:r>
              <a:rPr lang="sk-SK" dirty="0"/>
              <a:t>reaktivita s </a:t>
            </a:r>
            <a:r>
              <a:rPr lang="sk-SK" dirty="0" smtClean="0"/>
              <a:t>normálnymi somatickými </a:t>
            </a:r>
            <a:r>
              <a:rPr lang="sk-SK" dirty="0"/>
              <a:t>bunkami </a:t>
            </a:r>
          </a:p>
          <a:p>
            <a:r>
              <a:rPr lang="sk-SK" dirty="0" smtClean="0"/>
              <a:t>Vhodné farmaceutické </a:t>
            </a:r>
            <a:r>
              <a:rPr lang="sk-SK" dirty="0"/>
              <a:t>vlastnosti ako </a:t>
            </a:r>
            <a:r>
              <a:rPr lang="sk-SK" dirty="0" smtClean="0"/>
              <a:t>sú vysokú čistota</a:t>
            </a:r>
            <a:r>
              <a:rPr lang="sk-SK" dirty="0"/>
              <a:t>, </a:t>
            </a:r>
            <a:r>
              <a:rPr lang="sk-SK" dirty="0" smtClean="0"/>
              <a:t>zhodná veľkoobjemová </a:t>
            </a:r>
            <a:r>
              <a:rPr lang="sk-SK" dirty="0"/>
              <a:t>produkcia, </a:t>
            </a:r>
            <a:r>
              <a:rPr lang="sk-SK" dirty="0" err="1" smtClean="0"/>
              <a:t>možnost</a:t>
            </a:r>
            <a:r>
              <a:rPr lang="sk-SK" dirty="0" smtClean="0"/>
              <a:t> </a:t>
            </a:r>
            <a:r>
              <a:rPr lang="sk-SK" dirty="0"/>
              <a:t>naviazania </a:t>
            </a:r>
            <a:r>
              <a:rPr lang="sk-SK" dirty="0" err="1"/>
              <a:t>cytostatika</a:t>
            </a:r>
            <a:r>
              <a:rPr lang="sk-SK" dirty="0"/>
              <a:t>, </a:t>
            </a:r>
            <a:r>
              <a:rPr lang="sk-SK" dirty="0" err="1" smtClean="0"/>
              <a:t>toxinu</a:t>
            </a:r>
            <a:r>
              <a:rPr lang="sk-SK" dirty="0" smtClean="0"/>
              <a:t>, </a:t>
            </a:r>
            <a:r>
              <a:rPr lang="sk-SK" dirty="0" err="1"/>
              <a:t>radionuklidu</a:t>
            </a:r>
            <a:r>
              <a:rPr lang="sk-SK" dirty="0"/>
              <a:t> alebo </a:t>
            </a:r>
            <a:r>
              <a:rPr lang="sk-SK" dirty="0" err="1" smtClean="0"/>
              <a:t>cytokínu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r>
              <a:rPr lang="sk-SK" dirty="0" smtClean="0"/>
              <a:t>Nevýhody</a:t>
            </a:r>
            <a:r>
              <a:rPr lang="sk-SK" dirty="0"/>
              <a:t>: 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Nežiaduce účinky </a:t>
            </a:r>
            <a:r>
              <a:rPr lang="sk-SK" dirty="0"/>
              <a:t>ako </a:t>
            </a:r>
            <a:r>
              <a:rPr lang="sk-SK" dirty="0" smtClean="0"/>
              <a:t>sú </a:t>
            </a:r>
            <a:r>
              <a:rPr lang="sk-SK" dirty="0" err="1" smtClean="0"/>
              <a:t>hypersenzitívne</a:t>
            </a:r>
            <a:r>
              <a:rPr lang="sk-SK" dirty="0" smtClean="0"/>
              <a:t> </a:t>
            </a:r>
            <a:r>
              <a:rPr lang="sk-SK" dirty="0"/>
              <a:t>reakcie, reakcie </a:t>
            </a:r>
            <a:r>
              <a:rPr lang="sk-SK" dirty="0" smtClean="0"/>
              <a:t>súvisiace </a:t>
            </a:r>
            <a:r>
              <a:rPr lang="sk-SK" dirty="0"/>
              <a:t>s </a:t>
            </a:r>
            <a:r>
              <a:rPr lang="sk-SK" dirty="0" smtClean="0"/>
              <a:t>infúziou </a:t>
            </a:r>
            <a:r>
              <a:rPr lang="sk-SK" dirty="0"/>
              <a:t>a infekcie </a:t>
            </a:r>
            <a:endParaRPr lang="sk-SK" dirty="0" smtClean="0"/>
          </a:p>
          <a:p>
            <a:r>
              <a:rPr lang="sk-SK" dirty="0" smtClean="0"/>
              <a:t>Distribúcia </a:t>
            </a:r>
            <a:r>
              <a:rPr lang="sk-SK" dirty="0"/>
              <a:t>a prienik do </a:t>
            </a:r>
            <a:r>
              <a:rPr lang="sk-SK" dirty="0" smtClean="0"/>
              <a:t>nádoru </a:t>
            </a:r>
          </a:p>
          <a:p>
            <a:r>
              <a:rPr lang="sk-SK" dirty="0" smtClean="0"/>
              <a:t>Maskovanie </a:t>
            </a:r>
            <a:r>
              <a:rPr lang="sk-SK" dirty="0"/>
              <a:t>alebo osvojenie </a:t>
            </a:r>
            <a:r>
              <a:rPr lang="sk-SK" dirty="0" smtClean="0"/>
              <a:t>nádorových antigénov </a:t>
            </a:r>
            <a:r>
              <a:rPr lang="sk-SK" dirty="0"/>
              <a:t>a </a:t>
            </a:r>
            <a:r>
              <a:rPr lang="sk-SK" dirty="0" smtClean="0"/>
              <a:t>antigénna </a:t>
            </a:r>
            <a:r>
              <a:rPr lang="sk-SK" dirty="0"/>
              <a:t>heterogenita </a:t>
            </a:r>
            <a:r>
              <a:rPr lang="sk-SK" dirty="0" smtClean="0"/>
              <a:t>tumorov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Záver: </a:t>
            </a:r>
            <a:endParaRPr lang="sk-SK" dirty="0"/>
          </a:p>
          <a:p>
            <a:r>
              <a:rPr lang="sk-SK" dirty="0"/>
              <a:t>Terapia </a:t>
            </a:r>
            <a:r>
              <a:rPr lang="sk-SK" dirty="0" err="1" smtClean="0"/>
              <a:t>monoklonálnymi</a:t>
            </a:r>
            <a:r>
              <a:rPr lang="sk-SK" dirty="0" smtClean="0"/>
              <a:t> protilátkami prináša pozitíva </a:t>
            </a:r>
            <a:r>
              <a:rPr lang="sk-SK" dirty="0"/>
              <a:t>aj </a:t>
            </a:r>
            <a:r>
              <a:rPr lang="sk-SK" dirty="0" smtClean="0"/>
              <a:t>negatíva </a:t>
            </a:r>
            <a:r>
              <a:rPr lang="sk-SK" dirty="0"/>
              <a:t>ich </a:t>
            </a:r>
            <a:r>
              <a:rPr lang="sk-SK" dirty="0" smtClean="0"/>
              <a:t>použitia</a:t>
            </a:r>
            <a:r>
              <a:rPr lang="sk-SK" dirty="0"/>
              <a:t>. No aj napriek </a:t>
            </a:r>
            <a:r>
              <a:rPr lang="sk-SK" dirty="0" smtClean="0"/>
              <a:t>uvedeným nevýhodám však dosahujú požadované výsledky </a:t>
            </a:r>
            <a:r>
              <a:rPr lang="sk-SK" dirty="0"/>
              <a:t>so </a:t>
            </a:r>
            <a:r>
              <a:rPr lang="sk-SK" dirty="0" smtClean="0"/>
              <a:t>zlepšením zdravotného </a:t>
            </a:r>
            <a:r>
              <a:rPr lang="sk-SK" dirty="0"/>
              <a:t>stavu pacienta.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141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280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71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357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35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785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Monoklonálne</a:t>
            </a:r>
            <a:r>
              <a:rPr lang="sk-SK" dirty="0" smtClean="0"/>
              <a:t> protilátky </a:t>
            </a:r>
            <a:r>
              <a:rPr lang="sk-SK" dirty="0"/>
              <a:t>(</a:t>
            </a:r>
            <a:r>
              <a:rPr lang="sk-SK" dirty="0" err="1"/>
              <a:t>mAb</a:t>
            </a:r>
            <a:r>
              <a:rPr lang="sk-SK" dirty="0"/>
              <a:t>) </a:t>
            </a:r>
            <a:r>
              <a:rPr lang="sk-SK" dirty="0" smtClean="0"/>
              <a:t>sú zložkou imunitného systému</a:t>
            </a:r>
            <a:r>
              <a:rPr lang="sk-SK" dirty="0"/>
              <a:t>, </a:t>
            </a:r>
            <a:r>
              <a:rPr lang="sk-SK" dirty="0" smtClean="0"/>
              <a:t>ktorý bráni </a:t>
            </a:r>
            <a:r>
              <a:rPr lang="sk-SK" dirty="0"/>
              <a:t>organizmus </a:t>
            </a:r>
            <a:r>
              <a:rPr lang="sk-SK" dirty="0" smtClean="0"/>
              <a:t>človeka </a:t>
            </a:r>
            <a:r>
              <a:rPr lang="sk-SK" dirty="0"/>
              <a:t>pred </a:t>
            </a:r>
            <a:r>
              <a:rPr lang="sk-SK" dirty="0" smtClean="0"/>
              <a:t>cudzorodými látkami</a:t>
            </a:r>
            <a:r>
              <a:rPr lang="sk-SK" dirty="0"/>
              <a:t>. </a:t>
            </a:r>
          </a:p>
          <a:p>
            <a:r>
              <a:rPr lang="sk-SK" dirty="0" smtClean="0"/>
              <a:t>Sú </a:t>
            </a:r>
            <a:r>
              <a:rPr lang="sk-SK" dirty="0" err="1" smtClean="0"/>
              <a:t>imonuglobulíny</a:t>
            </a:r>
            <a:r>
              <a:rPr lang="sk-SK" dirty="0" smtClean="0"/>
              <a:t> získavané </a:t>
            </a:r>
            <a:r>
              <a:rPr lang="sk-SK" dirty="0"/>
              <a:t>z </a:t>
            </a:r>
            <a:r>
              <a:rPr lang="sk-SK" dirty="0" err="1" smtClean="0"/>
              <a:t>klonálnej</a:t>
            </a:r>
            <a:r>
              <a:rPr lang="sk-SK" dirty="0" smtClean="0"/>
              <a:t> populácie </a:t>
            </a:r>
            <a:r>
              <a:rPr lang="sk-SK" dirty="0"/>
              <a:t>jednej plazmatickej bunky. </a:t>
            </a:r>
            <a:r>
              <a:rPr lang="sk-SK" dirty="0" smtClean="0"/>
              <a:t>Majú </a:t>
            </a:r>
            <a:r>
              <a:rPr lang="sk-SK" dirty="0"/>
              <a:t>preto to </a:t>
            </a:r>
            <a:r>
              <a:rPr lang="sk-SK" dirty="0" smtClean="0"/>
              <a:t>istú primárnu štruktúru</a:t>
            </a:r>
            <a:r>
              <a:rPr lang="sk-SK" dirty="0"/>
              <a:t>, </a:t>
            </a:r>
            <a:r>
              <a:rPr lang="sk-SK" dirty="0" smtClean="0"/>
              <a:t>špecifickosť väzbových </a:t>
            </a:r>
            <a:r>
              <a:rPr lang="sk-SK" dirty="0"/>
              <a:t>miest a </a:t>
            </a:r>
            <a:r>
              <a:rPr lang="sk-SK" dirty="0" smtClean="0"/>
              <a:t>rovnaké výkonné </a:t>
            </a:r>
            <a:r>
              <a:rPr lang="sk-SK" dirty="0"/>
              <a:t>funkcie. </a:t>
            </a:r>
          </a:p>
          <a:p>
            <a:r>
              <a:rPr lang="sk-SK" dirty="0" smtClean="0"/>
              <a:t>Každá </a:t>
            </a:r>
            <a:r>
              <a:rPr lang="sk-SK" dirty="0" err="1" smtClean="0"/>
              <a:t>mAb</a:t>
            </a:r>
            <a:r>
              <a:rPr lang="sk-SK" dirty="0" smtClean="0"/>
              <a:t> má </a:t>
            </a:r>
            <a:r>
              <a:rPr lang="sk-SK" dirty="0"/>
              <a:t>presne definovane vlastnosti a š</a:t>
            </a:r>
            <a:r>
              <a:rPr lang="sk-SK" dirty="0" smtClean="0"/>
              <a:t>pecificky </a:t>
            </a:r>
            <a:r>
              <a:rPr lang="sk-SK" dirty="0"/>
              <a:t>sa </a:t>
            </a:r>
            <a:r>
              <a:rPr lang="sk-SK" dirty="0" smtClean="0"/>
              <a:t>viaže </a:t>
            </a:r>
            <a:r>
              <a:rPr lang="sk-SK" dirty="0"/>
              <a:t>na svoj </a:t>
            </a:r>
            <a:r>
              <a:rPr lang="sk-SK" dirty="0" smtClean="0"/>
              <a:t>substrát</a:t>
            </a:r>
            <a:r>
              <a:rPr lang="sk-SK" dirty="0"/>
              <a:t>, preto </a:t>
            </a:r>
            <a:r>
              <a:rPr lang="sk-SK" dirty="0" smtClean="0"/>
              <a:t>iné </a:t>
            </a:r>
            <a:r>
              <a:rPr lang="sk-SK" dirty="0"/>
              <a:t>molekuly </a:t>
            </a:r>
            <a:r>
              <a:rPr lang="sk-SK" dirty="0" smtClean="0"/>
              <a:t>neovplyvňuje</a:t>
            </a:r>
            <a:r>
              <a:rPr lang="sk-SK" dirty="0"/>
              <a:t>. </a:t>
            </a:r>
          </a:p>
          <a:p>
            <a:r>
              <a:rPr lang="sk-SK" dirty="0" smtClean="0"/>
              <a:t>Prvá </a:t>
            </a:r>
            <a:r>
              <a:rPr lang="sk-SK" dirty="0" err="1"/>
              <a:t>monoklonalna</a:t>
            </a:r>
            <a:r>
              <a:rPr lang="sk-SK" dirty="0"/>
              <a:t> </a:t>
            </a:r>
            <a:r>
              <a:rPr lang="sk-SK" dirty="0" err="1"/>
              <a:t>protilatka</a:t>
            </a:r>
            <a:r>
              <a:rPr lang="sk-SK" dirty="0"/>
              <a:t> obsahovala </a:t>
            </a:r>
            <a:r>
              <a:rPr lang="sk-SK" dirty="0" smtClean="0"/>
              <a:t>myší </a:t>
            </a:r>
            <a:r>
              <a:rPr lang="sk-SK" dirty="0"/>
              <a:t>fragment, </a:t>
            </a:r>
            <a:r>
              <a:rPr lang="sk-SK" dirty="0" smtClean="0"/>
              <a:t>ktorý </a:t>
            </a:r>
            <a:r>
              <a:rPr lang="sk-SK" dirty="0"/>
              <a:t>bol </a:t>
            </a:r>
            <a:r>
              <a:rPr lang="sk-SK" dirty="0" smtClean="0"/>
              <a:t>rozpoznaný imunitným systémom </a:t>
            </a:r>
            <a:r>
              <a:rPr lang="sk-SK" dirty="0"/>
              <a:t>pacienta ako cudzia </a:t>
            </a:r>
            <a:r>
              <a:rPr lang="sk-SK" dirty="0" smtClean="0"/>
              <a:t>látka </a:t>
            </a:r>
            <a:r>
              <a:rPr lang="sk-SK" dirty="0"/>
              <a:t>s </a:t>
            </a:r>
            <a:r>
              <a:rPr lang="sk-SK" dirty="0" smtClean="0"/>
              <a:t>následnou </a:t>
            </a:r>
            <a:r>
              <a:rPr lang="sk-SK" dirty="0"/>
              <a:t>tvorbou </a:t>
            </a:r>
            <a:r>
              <a:rPr lang="sk-SK" dirty="0" smtClean="0"/>
              <a:t>neutralizačných protilátok limitujúcich účinnosť liečby</a:t>
            </a:r>
            <a:r>
              <a:rPr lang="sk-SK" dirty="0"/>
              <a:t>. Tento </a:t>
            </a:r>
            <a:r>
              <a:rPr lang="sk-SK" dirty="0" smtClean="0"/>
              <a:t>problém </a:t>
            </a:r>
            <a:r>
              <a:rPr lang="sk-SK" dirty="0"/>
              <a:t>bol </a:t>
            </a:r>
            <a:r>
              <a:rPr lang="sk-SK" dirty="0" smtClean="0"/>
              <a:t>vyriešený  vývojom </a:t>
            </a:r>
            <a:r>
              <a:rPr lang="sk-SK" dirty="0" err="1"/>
              <a:t>monoklonalnych</a:t>
            </a:r>
            <a:r>
              <a:rPr lang="sk-SK" dirty="0"/>
              <a:t> </a:t>
            </a:r>
            <a:r>
              <a:rPr lang="sk-SK" dirty="0" err="1"/>
              <a:t>protilatok</a:t>
            </a:r>
            <a:r>
              <a:rPr lang="sk-SK" dirty="0"/>
              <a:t> s </a:t>
            </a:r>
            <a:r>
              <a:rPr lang="sk-SK" dirty="0" smtClean="0"/>
              <a:t>vyšším </a:t>
            </a:r>
            <a:r>
              <a:rPr lang="sk-SK" dirty="0"/>
              <a:t>obsahom </a:t>
            </a:r>
            <a:r>
              <a:rPr lang="sk-SK" dirty="0" smtClean="0"/>
              <a:t>ľudských proteínov 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10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673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Názvoslovie </a:t>
            </a:r>
            <a:r>
              <a:rPr lang="sk-SK" dirty="0" err="1" smtClean="0"/>
              <a:t>monoklonálnych</a:t>
            </a:r>
            <a:r>
              <a:rPr lang="sk-SK" dirty="0" smtClean="0"/>
              <a:t> </a:t>
            </a:r>
            <a:r>
              <a:rPr lang="sk-SK" dirty="0" err="1"/>
              <a:t>prilatok</a:t>
            </a:r>
            <a:r>
              <a:rPr lang="sk-SK" dirty="0"/>
              <a:t> je tvorene na </a:t>
            </a:r>
            <a:r>
              <a:rPr lang="sk-SK" dirty="0" smtClean="0"/>
              <a:t>základe </a:t>
            </a:r>
            <a:r>
              <a:rPr lang="sk-SK" dirty="0"/>
              <a:t>ich </a:t>
            </a:r>
            <a:r>
              <a:rPr lang="sk-SK" dirty="0" smtClean="0"/>
              <a:t>pôvodu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err="1" smtClean="0"/>
              <a:t>Pripona</a:t>
            </a:r>
            <a:r>
              <a:rPr lang="sk-SK" dirty="0" smtClean="0"/>
              <a:t> </a:t>
            </a:r>
            <a:r>
              <a:rPr lang="sk-SK" dirty="0"/>
              <a:t>„-</a:t>
            </a:r>
            <a:r>
              <a:rPr lang="sk-SK" dirty="0" err="1"/>
              <a:t>mab</a:t>
            </a:r>
            <a:r>
              <a:rPr lang="sk-SK" dirty="0"/>
              <a:t>" sa </a:t>
            </a:r>
            <a:r>
              <a:rPr lang="sk-SK" dirty="0" err="1" smtClean="0"/>
              <a:t>použva</a:t>
            </a:r>
            <a:r>
              <a:rPr lang="sk-SK" dirty="0" smtClean="0"/>
              <a:t> </a:t>
            </a:r>
            <a:r>
              <a:rPr lang="sk-SK" dirty="0"/>
              <a:t>pre </a:t>
            </a:r>
            <a:r>
              <a:rPr lang="sk-SK" dirty="0" err="1" smtClean="0"/>
              <a:t>monokloálne</a:t>
            </a:r>
            <a:r>
              <a:rPr lang="sk-SK" dirty="0" smtClean="0"/>
              <a:t> protilátky </a:t>
            </a:r>
            <a:r>
              <a:rPr lang="sk-SK" dirty="0"/>
              <a:t>alebo ich fragmenty. </a:t>
            </a:r>
            <a:endParaRPr lang="sk-SK" dirty="0" smtClean="0"/>
          </a:p>
          <a:p>
            <a:endParaRPr lang="sk-SK" dirty="0"/>
          </a:p>
          <a:p>
            <a:r>
              <a:rPr lang="sk-SK" dirty="0"/>
              <a:t>1. </a:t>
            </a:r>
            <a:r>
              <a:rPr lang="sk-SK" dirty="0" smtClean="0"/>
              <a:t>Tabuľka nám </a:t>
            </a:r>
            <a:r>
              <a:rPr lang="sk-SK" dirty="0"/>
              <a:t>ukazuje </a:t>
            </a:r>
            <a:r>
              <a:rPr lang="sk-SK" dirty="0" smtClean="0"/>
              <a:t>n</a:t>
            </a:r>
            <a:r>
              <a:rPr lang="sk-SK" dirty="0"/>
              <a:t>á</a:t>
            </a:r>
            <a:r>
              <a:rPr lang="sk-SK" dirty="0" smtClean="0"/>
              <a:t>zvoslovie </a:t>
            </a:r>
            <a:r>
              <a:rPr lang="sk-SK" dirty="0" err="1"/>
              <a:t>mAb</a:t>
            </a:r>
            <a:r>
              <a:rPr lang="sk-SK" dirty="0"/>
              <a:t> </a:t>
            </a:r>
          </a:p>
          <a:p>
            <a:r>
              <a:rPr lang="sk-SK" dirty="0"/>
              <a:t>2. </a:t>
            </a:r>
            <a:r>
              <a:rPr lang="sk-SK" dirty="0" smtClean="0"/>
              <a:t>Tabuľka nám ukazuje príponu určujúci pôvod </a:t>
            </a:r>
            <a:r>
              <a:rPr lang="sk-SK" dirty="0" err="1"/>
              <a:t>mAb</a:t>
            </a:r>
            <a:r>
              <a:rPr lang="sk-SK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886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75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0C0A58-77A9-45F8-AE97-040D992B0B2C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7" Type="http://schemas.openxmlformats.org/officeDocument/2006/relationships/hyperlink" Target="#_ftnref5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#_ftnref4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mo.sk/publikacie/subory/W%20Kur%C4%8Da%20Monokl%C3%B3nov%C3%A9%20protil%C3%A1tky.pdf" TargetMode="External"/><Relationship Id="rId2" Type="http://schemas.openxmlformats.org/officeDocument/2006/relationships/hyperlink" Target="https://www.meditrend.sk/wp-content/uploads/2017/02/Abstrakt-Monoklon%C3%A1lne-protil%C3%A1tky-v-internej-medic%C3%ADn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46304" y="5661248"/>
            <a:ext cx="5216624" cy="1126976"/>
          </a:xfrm>
        </p:spPr>
        <p:txBody>
          <a:bodyPr/>
          <a:lstStyle/>
          <a:p>
            <a:r>
              <a:rPr lang="sk-SK"/>
              <a:t>Vladimír Plachetka</a:t>
            </a:r>
            <a:br>
              <a:rPr lang="sk-SK"/>
            </a:br>
            <a:r>
              <a:rPr lang="sk-SK"/>
              <a:t>BiHuM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6266" y="836712"/>
            <a:ext cx="6221107" cy="819522"/>
          </a:xfrm>
        </p:spPr>
        <p:txBody>
          <a:bodyPr>
            <a:noAutofit/>
          </a:bodyPr>
          <a:lstStyle/>
          <a:p>
            <a:r>
              <a:rPr lang="sk-SK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Monoklonálne protilátky </a:t>
            </a:r>
            <a:br>
              <a:rPr lang="sk-SK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mAb/MoAb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C:\Users\szus-media\Desktop\rakovina-prosta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91" y="4355722"/>
            <a:ext cx="3319709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szus-media\Desktop\AML-M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75" y="-159584"/>
            <a:ext cx="3438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zus-media\Desktop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2" y="1716918"/>
            <a:ext cx="1417960" cy="19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zus-media\Desktop\vasculiti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5" y="1335030"/>
            <a:ext cx="4248472" cy="3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zus-media\Desktop\downloa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92" y="-97595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zus-media\Desktop\shutterstock_53944940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56" y="3562483"/>
            <a:ext cx="2223702" cy="14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zus-media\Desktop\imag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85" y="-254758"/>
            <a:ext cx="23145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zus-media\Desktop\smw_14179_fig_01_conv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20" y="-57990"/>
            <a:ext cx="3212966" cy="22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zus-media\Desktop\download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39" y="2928207"/>
            <a:ext cx="2773784" cy="213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zus-media\Desktop\image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8" y="5010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szus-media\Desktop\rakovin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22" y="2041790"/>
            <a:ext cx="4611447" cy="24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zus-media\Desktop\kost-osteoporoza-rednutie-kosti-clanokW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26" y="4455114"/>
            <a:ext cx="3502255" cy="24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5638" y="1844824"/>
            <a:ext cx="8712968" cy="3024336"/>
          </a:xfrm>
        </p:spPr>
        <p:txBody>
          <a:bodyPr/>
          <a:lstStyle/>
          <a:p>
            <a:pPr marL="0" indent="0">
              <a:buNone/>
            </a:pPr>
            <a:r>
              <a:rPr lang="sk-SK" sz="16600" dirty="0">
                <a:solidFill>
                  <a:schemeClr val="tx1"/>
                </a:solidFill>
              </a:rPr>
              <a:t>Využitie</a:t>
            </a:r>
          </a:p>
        </p:txBody>
      </p:sp>
    </p:spTree>
    <p:extLst>
      <p:ext uri="{BB962C8B-B14F-4D97-AF65-F5344CB8AC3E}">
        <p14:creationId xmlns:p14="http://schemas.microsoft.com/office/powerpoint/2010/main" val="40018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3688" y="123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Zástupný symbol pro obsah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555757"/>
              </p:ext>
            </p:extLst>
          </p:nvPr>
        </p:nvGraphicFramePr>
        <p:xfrm>
          <a:off x="197768" y="188640"/>
          <a:ext cx="8748464" cy="4824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0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95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 err="1">
                          <a:effectLst/>
                        </a:rPr>
                        <a:t>Monoklonálna</a:t>
                      </a:r>
                      <a:r>
                        <a:rPr lang="sk-SK" sz="1400" dirty="0">
                          <a:effectLst/>
                        </a:rPr>
                        <a:t> protilátka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Názov lieku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Cieľ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Diagnóza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Alemtuzumab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MabCampath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CD52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Chronická lymfocytárna leukémia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11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Bevacizumab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Avastin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VEGF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Kolorektálny karcinóm, karcinóm prsníka, obličky, nemalobunkový karcinóm pľúc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9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Cetuximab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Erbitux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EGFr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Kolorektálny karcinóm, karcinóm hlavy a krku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9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Gemtuzumab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Mylotarg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CD30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Akútna myeloblastická leukémia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9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 err="1">
                          <a:effectLst/>
                        </a:rPr>
                        <a:t>Panitumumab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Vectibix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EGFr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Kolorektálny karcinóm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 err="1">
                          <a:effectLst/>
                        </a:rPr>
                        <a:t>Rituximab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 err="1">
                          <a:effectLst/>
                        </a:rPr>
                        <a:t>Mabtera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CD20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Non – </a:t>
                      </a:r>
                      <a:r>
                        <a:rPr lang="sk-SK" sz="1400" dirty="0" err="1">
                          <a:effectLst/>
                        </a:rPr>
                        <a:t>Hodgkinove</a:t>
                      </a:r>
                      <a:r>
                        <a:rPr lang="sk-SK" sz="1400" dirty="0">
                          <a:effectLst/>
                        </a:rPr>
                        <a:t> </a:t>
                      </a:r>
                      <a:r>
                        <a:rPr lang="sk-SK" sz="1400" dirty="0" err="1">
                          <a:effectLst/>
                        </a:rPr>
                        <a:t>lymfóny</a:t>
                      </a:r>
                      <a:r>
                        <a:rPr lang="sk-SK" sz="1400" dirty="0">
                          <a:effectLst/>
                        </a:rPr>
                        <a:t>, chronická </a:t>
                      </a:r>
                      <a:r>
                        <a:rPr lang="sk-SK" sz="1400" dirty="0" err="1">
                          <a:effectLst/>
                        </a:rPr>
                        <a:t>lymfocytárna</a:t>
                      </a:r>
                      <a:r>
                        <a:rPr lang="sk-SK" sz="1400" dirty="0">
                          <a:effectLst/>
                        </a:rPr>
                        <a:t> leukémia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9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 err="1">
                          <a:effectLst/>
                        </a:rPr>
                        <a:t>Trastuzumab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Herceptin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HER2-neu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Karcinóm prsníka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17" marR="57917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95488" y="73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7504" y="5874950"/>
            <a:ext cx="403244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[</a:t>
            </a:r>
            <a:r>
              <a:rPr kumimoji="0" lang="sk-SK" altLang="sk-SK" sz="10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1]</a:t>
            </a:r>
            <a:r>
              <a:rPr kumimoji="0" lang="sk-SK" altLang="sk-SK" sz="1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CD52 –povrchové antigény</a:t>
            </a:r>
            <a:endParaRPr kumimoji="0" lang="sk-SK" altLang="sk-SK" sz="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[2]</a:t>
            </a:r>
            <a:r>
              <a:rPr kumimoji="0" lang="sk-SK" altLang="sk-SK" sz="1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VEGF – </a:t>
            </a:r>
            <a:r>
              <a:rPr kumimoji="0" lang="sk-SK" altLang="sk-SK" sz="1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vasoendoteliálny</a:t>
            </a:r>
            <a:r>
              <a:rPr kumimoji="0" lang="sk-SK" altLang="sk-SK" sz="1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rastový faktor</a:t>
            </a:r>
            <a:endParaRPr kumimoji="0" lang="sk-SK" altLang="sk-SK" sz="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5"/>
              </a:rPr>
              <a:t>[3]</a:t>
            </a:r>
            <a:r>
              <a:rPr kumimoji="0" lang="sk-SK" altLang="sk-SK" sz="1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sk-SK" altLang="sk-SK" sz="1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EGFr</a:t>
            </a:r>
            <a:r>
              <a:rPr kumimoji="0" lang="sk-SK" altLang="sk-SK" sz="1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receptory pre </a:t>
            </a:r>
            <a:r>
              <a:rPr kumimoji="0" lang="sk-SK" altLang="sk-SK" sz="1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epidermálny</a:t>
            </a:r>
            <a:r>
              <a:rPr kumimoji="0" lang="sk-SK" altLang="sk-SK" sz="1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rastový faktor</a:t>
            </a:r>
            <a:endParaRPr kumimoji="0" lang="sk-SK" altLang="sk-SK" sz="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[4]</a:t>
            </a:r>
            <a:r>
              <a:rPr kumimoji="0" lang="sk-SK" altLang="sk-SK" sz="1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CD30 – povrchové antigény</a:t>
            </a:r>
            <a:endParaRPr kumimoji="0" lang="sk-SK" altLang="sk-SK" sz="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[5]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CD20 – povrchové antigény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66207"/>
              </p:ext>
            </p:extLst>
          </p:nvPr>
        </p:nvGraphicFramePr>
        <p:xfrm>
          <a:off x="971600" y="1124744"/>
          <a:ext cx="7416824" cy="4608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2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4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 dirty="0" err="1">
                          <a:effectLst/>
                        </a:rPr>
                        <a:t>Monoklonálna</a:t>
                      </a:r>
                      <a:r>
                        <a:rPr lang="sk-SK" sz="2000" dirty="0">
                          <a:effectLst/>
                        </a:rPr>
                        <a:t> protilátka</a:t>
                      </a:r>
                      <a:endParaRPr lang="sk-SK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Diagnóza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3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Natalizumab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Skleróza multiplex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Omalizumab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Astma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93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Ustekinumab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Psoriáza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326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 dirty="0" err="1">
                          <a:effectLst/>
                        </a:rPr>
                        <a:t>Denosumab</a:t>
                      </a:r>
                      <a:endParaRPr lang="sk-SK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 dirty="0" err="1">
                          <a:effectLst/>
                        </a:rPr>
                        <a:t>Osteoporóza</a:t>
                      </a:r>
                      <a:r>
                        <a:rPr lang="sk-SK" sz="2000" dirty="0">
                          <a:effectLst/>
                        </a:rPr>
                        <a:t> u žien po </a:t>
                      </a:r>
                      <a:r>
                        <a:rPr lang="sk-SK" sz="2000" dirty="0" err="1">
                          <a:effectLst/>
                        </a:rPr>
                        <a:t>menopauze</a:t>
                      </a:r>
                      <a:r>
                        <a:rPr lang="sk-SK" sz="2000" dirty="0">
                          <a:effectLst/>
                        </a:rPr>
                        <a:t>, terapia úbytku kostnej hmoty v súvislosti s hormonálnou abláciou u mužov s karcinómom prostaty</a:t>
                      </a:r>
                      <a:endParaRPr lang="sk-SK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93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Certolizumab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Reumatická artritída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>
                          <a:effectLst/>
                        </a:rPr>
                        <a:t>Golimumab</a:t>
                      </a:r>
                      <a:endParaRPr lang="sk-SK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2000" dirty="0">
                          <a:effectLst/>
                        </a:rPr>
                        <a:t>Reumatická artritída</a:t>
                      </a:r>
                      <a:endParaRPr lang="sk-SK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13" marR="50813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9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5400" dirty="0">
                <a:solidFill>
                  <a:schemeClr val="bg2">
                    <a:lumMod val="25000"/>
                  </a:schemeClr>
                </a:solidFill>
              </a:rPr>
              <a:t>Výhody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899592" y="2492896"/>
            <a:ext cx="3603559" cy="253272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sk-SK" dirty="0"/>
              <a:t>Vysoká </a:t>
            </a:r>
            <a:r>
              <a:rPr lang="sk-SK" dirty="0" err="1"/>
              <a:t>špecificita</a:t>
            </a:r>
            <a:r>
              <a:rPr lang="sk-SK" dirty="0"/>
              <a:t> </a:t>
            </a:r>
          </a:p>
          <a:p>
            <a:pPr marL="45720" indent="0">
              <a:buNone/>
            </a:pPr>
            <a:endParaRPr lang="sk-SK" dirty="0"/>
          </a:p>
          <a:p>
            <a:pPr marL="45720" indent="0">
              <a:buNone/>
            </a:pPr>
            <a:r>
              <a:rPr lang="sk-SK" dirty="0"/>
              <a:t>Nízka skrížená </a:t>
            </a:r>
          </a:p>
          <a:p>
            <a:pPr marL="45720" indent="0">
              <a:buNone/>
            </a:pPr>
            <a:endParaRPr lang="sk-SK" dirty="0"/>
          </a:p>
          <a:p>
            <a:pPr marL="45720" indent="0">
              <a:buNone/>
            </a:pPr>
            <a:r>
              <a:rPr lang="sk-SK" dirty="0"/>
              <a:t>Výhodné farmaceutické vlastnosti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sz="5400" dirty="0">
                <a:solidFill>
                  <a:schemeClr val="accent6">
                    <a:lumMod val="75000"/>
                  </a:schemeClr>
                </a:solidFill>
              </a:rPr>
              <a:t>Nevýhody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>
          <a:xfrm>
            <a:off x="4716016" y="2492896"/>
            <a:ext cx="3346704" cy="252028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sk-SK" dirty="0"/>
              <a:t>Nežiaduce účinky </a:t>
            </a:r>
          </a:p>
          <a:p>
            <a:pPr marL="45720" indent="0">
              <a:buNone/>
            </a:pPr>
            <a:endParaRPr lang="sk-SK" dirty="0"/>
          </a:p>
          <a:p>
            <a:pPr marL="45720" indent="0">
              <a:buNone/>
            </a:pPr>
            <a:r>
              <a:rPr lang="sk-SK" dirty="0"/>
              <a:t>Distribúcia a prienik do nádoru</a:t>
            </a:r>
          </a:p>
          <a:p>
            <a:pPr marL="45720" indent="0">
              <a:buNone/>
            </a:pPr>
            <a:endParaRPr lang="sk-SK" dirty="0"/>
          </a:p>
          <a:p>
            <a:pPr marL="45720" indent="0">
              <a:buNone/>
            </a:pPr>
            <a:r>
              <a:rPr lang="sk-SK" dirty="0"/>
              <a:t>Maskovanie alebo osvojenie</a:t>
            </a:r>
          </a:p>
        </p:txBody>
      </p:sp>
    </p:spTree>
    <p:extLst>
      <p:ext uri="{BB962C8B-B14F-4D97-AF65-F5344CB8AC3E}">
        <p14:creationId xmlns:p14="http://schemas.microsoft.com/office/powerpoint/2010/main" val="4227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261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Zoznam použitej literatúry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259632" y="2060848"/>
            <a:ext cx="6400800" cy="3474720"/>
          </a:xfrm>
        </p:spPr>
        <p:txBody>
          <a:bodyPr>
            <a:normAutofit/>
          </a:bodyPr>
          <a:lstStyle/>
          <a:p>
            <a:r>
              <a:rPr lang="sk-SK" sz="1100" dirty="0"/>
              <a:t>ABBAS, A. LICHTMAN, A. – PILLAI, S. 2007, </a:t>
            </a:r>
            <a:r>
              <a:rPr lang="sk-SK" sz="1100" i="1" dirty="0" err="1"/>
              <a:t>Cellular</a:t>
            </a:r>
            <a:r>
              <a:rPr lang="sk-SK" sz="1100" i="1" dirty="0"/>
              <a:t> and </a:t>
            </a:r>
            <a:r>
              <a:rPr lang="sk-SK" sz="1100" i="1" dirty="0" err="1"/>
              <a:t>molecular</a:t>
            </a:r>
            <a:r>
              <a:rPr lang="sk-SK" sz="1100" i="1" dirty="0"/>
              <a:t> </a:t>
            </a:r>
            <a:r>
              <a:rPr lang="sk-SK" sz="1100" i="1" dirty="0" err="1"/>
              <a:t>imunology</a:t>
            </a:r>
            <a:r>
              <a:rPr lang="sk-SK" sz="1100" i="1" dirty="0"/>
              <a:t> 6. vyd. </a:t>
            </a:r>
            <a:r>
              <a:rPr lang="sk-SK" sz="1100" dirty="0" err="1"/>
              <a:t>Phyladelphia</a:t>
            </a:r>
            <a:r>
              <a:rPr lang="sk-SK" sz="1100" dirty="0"/>
              <a:t>; </a:t>
            </a:r>
            <a:r>
              <a:rPr lang="sk-SK" sz="1100" dirty="0" err="1"/>
              <a:t>Saunders</a:t>
            </a:r>
            <a:r>
              <a:rPr lang="sk-SK" sz="1100" dirty="0"/>
              <a:t> </a:t>
            </a:r>
            <a:r>
              <a:rPr lang="sk-SK" sz="1100" dirty="0" err="1"/>
              <a:t>Elsevier</a:t>
            </a:r>
            <a:r>
              <a:rPr lang="sk-SK" sz="1100" dirty="0"/>
              <a:t>, p. 572 ISBN 978-1-4160-3122-2</a:t>
            </a:r>
          </a:p>
          <a:p>
            <a:r>
              <a:rPr lang="sk-SK" sz="1100" dirty="0"/>
              <a:t>BUC, M. 2001,  </a:t>
            </a:r>
            <a:r>
              <a:rPr lang="sk-SK" sz="1100" i="1" dirty="0"/>
              <a:t>Imunológia. </a:t>
            </a:r>
            <a:r>
              <a:rPr lang="sk-SK" sz="1100" dirty="0"/>
              <a:t>Bratislava: Veda, s. 464 ISBN 80-224-0667-8</a:t>
            </a:r>
          </a:p>
          <a:p>
            <a:r>
              <a:rPr lang="sk-SK" sz="1100" dirty="0"/>
              <a:t>BUC, M. 2009, </a:t>
            </a:r>
            <a:r>
              <a:rPr lang="sk-SK" sz="1100" i="1" dirty="0"/>
              <a:t>Základná a klinická imunológia, </a:t>
            </a:r>
            <a:r>
              <a:rPr lang="sk-SK" sz="1100" dirty="0"/>
              <a:t>Bratislava: Univerzita Komenského v Bratislave, s. 608 ISBN 978-80-223-2579-0</a:t>
            </a:r>
          </a:p>
          <a:p>
            <a:r>
              <a:rPr lang="sk-SK" sz="1100" dirty="0"/>
              <a:t>CWIERTKA, K. a kol. 2005,  </a:t>
            </a:r>
            <a:r>
              <a:rPr lang="sk-SK" sz="1100" i="1" dirty="0"/>
              <a:t>Terapeutické </a:t>
            </a:r>
            <a:r>
              <a:rPr lang="sk-SK" sz="1100" i="1" dirty="0" err="1"/>
              <a:t>monoklonální</a:t>
            </a:r>
            <a:r>
              <a:rPr lang="sk-SK" sz="1100" i="1" dirty="0"/>
              <a:t> protilátky v onkológií</a:t>
            </a:r>
            <a:r>
              <a:rPr lang="sk-SK" sz="1100" dirty="0"/>
              <a:t>, V klinická farmakológie</a:t>
            </a:r>
          </a:p>
          <a:p>
            <a:r>
              <a:rPr lang="sk-SK" sz="1100" dirty="0"/>
              <a:t>HOŘEJŠÍ, V. – BARTŮŇKOVÁ, 2009, J. </a:t>
            </a:r>
            <a:r>
              <a:rPr lang="sk-SK" sz="1100" i="1" dirty="0"/>
              <a:t>Základy imunológie, </a:t>
            </a:r>
            <a:r>
              <a:rPr lang="sk-SK" sz="1100" dirty="0"/>
              <a:t>4. vyd. Praha: </a:t>
            </a:r>
            <a:r>
              <a:rPr lang="sk-SK" sz="1100" dirty="0" err="1"/>
              <a:t>Triton</a:t>
            </a:r>
            <a:r>
              <a:rPr lang="sk-SK" sz="1100" dirty="0"/>
              <a:t>, S. 316, ISBN 978-80-7389-280-9</a:t>
            </a:r>
          </a:p>
          <a:p>
            <a:r>
              <a:rPr lang="sk-SK" sz="1100" dirty="0"/>
              <a:t>MADRIAK, J.  2008, </a:t>
            </a:r>
            <a:r>
              <a:rPr lang="sk-SK" sz="1100" i="1" dirty="0"/>
              <a:t>Cielená liečba v onkológii, </a:t>
            </a:r>
            <a:r>
              <a:rPr lang="sk-SK" sz="1100" dirty="0"/>
              <a:t>V klinická farmakológie</a:t>
            </a:r>
          </a:p>
          <a:p>
            <a:r>
              <a:rPr lang="sk-SK" sz="1100" dirty="0"/>
              <a:t>PRUŽINEC, P. – SCHVALBOVÁ, M. 2007, </a:t>
            </a:r>
            <a:r>
              <a:rPr lang="sk-SK" sz="1100" i="1" dirty="0"/>
              <a:t>Intravenózne </a:t>
            </a:r>
            <a:r>
              <a:rPr lang="sk-SK" sz="1100" i="1" dirty="0" err="1"/>
              <a:t>imunoglobulíny</a:t>
            </a:r>
            <a:r>
              <a:rPr lang="sk-SK" sz="1100" i="1" dirty="0"/>
              <a:t> v klinickej praxi</a:t>
            </a:r>
            <a:r>
              <a:rPr lang="sk-SK" sz="1100" dirty="0"/>
              <a:t>, Bratislava: Bonus, s. 126 ISBN 978-80-968497-9-2</a:t>
            </a:r>
          </a:p>
          <a:p>
            <a:r>
              <a:rPr lang="sk-SK" sz="1100" dirty="0">
                <a:hlinkClick r:id="rId2"/>
              </a:rPr>
              <a:t>https://www.meditrend.sk/wp-content/uploads/2017/02/Abstrakt-Monoklon%C3%A1lne-protil%C3%A1tky-v-internej-medic%C3%ADne.pdf</a:t>
            </a:r>
            <a:r>
              <a:rPr lang="sk-SK" sz="1100" dirty="0"/>
              <a:t> dostupné na internete</a:t>
            </a:r>
          </a:p>
          <a:p>
            <a:r>
              <a:rPr lang="sk-SK" sz="1100" dirty="0">
                <a:hlinkClick r:id="rId3"/>
              </a:rPr>
              <a:t>http://www.snmo.sk/publikacie/subory/W%20Kur%C4%8Da%20Monokl%C3%B3nov%C3%A9%20protil%C3%A1tky.pdf</a:t>
            </a:r>
            <a:r>
              <a:rPr lang="sk-SK" sz="1100" dirty="0"/>
              <a:t> dostupné na internete</a:t>
            </a:r>
          </a:p>
          <a:p>
            <a:endParaRPr lang="sk-SK" sz="11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32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31840" y="404664"/>
            <a:ext cx="2365648" cy="1143000"/>
          </a:xfrm>
        </p:spPr>
        <p:txBody>
          <a:bodyPr/>
          <a:lstStyle/>
          <a:p>
            <a:r>
              <a:rPr lang="sk-SK" b="1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971600" y="2564904"/>
            <a:ext cx="7200800" cy="338437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Protilátka</a:t>
            </a:r>
          </a:p>
          <a:p>
            <a:r>
              <a:rPr lang="sk-SK" dirty="0" err="1"/>
              <a:t>Monoklonálne</a:t>
            </a:r>
            <a:r>
              <a:rPr lang="sk-SK" dirty="0"/>
              <a:t> protilátky</a:t>
            </a:r>
          </a:p>
          <a:p>
            <a:pPr lvl="1"/>
            <a:r>
              <a:rPr lang="sk-SK" dirty="0"/>
              <a:t>Čo sú </a:t>
            </a:r>
            <a:r>
              <a:rPr lang="sk-SK" dirty="0" err="1"/>
              <a:t>mAb</a:t>
            </a:r>
            <a:r>
              <a:rPr lang="sk-SK" dirty="0"/>
              <a:t>/</a:t>
            </a:r>
            <a:r>
              <a:rPr lang="sk-SK" dirty="0" err="1"/>
              <a:t>MoAb</a:t>
            </a:r>
            <a:endParaRPr lang="sk-SK" dirty="0"/>
          </a:p>
          <a:p>
            <a:pPr lvl="1"/>
            <a:r>
              <a:rPr lang="sk-SK" dirty="0"/>
              <a:t>História</a:t>
            </a:r>
          </a:p>
          <a:p>
            <a:pPr lvl="1"/>
            <a:r>
              <a:rPr lang="sk-SK" dirty="0"/>
              <a:t>Názvoslovie</a:t>
            </a:r>
          </a:p>
          <a:p>
            <a:pPr lvl="1"/>
            <a:r>
              <a:rPr lang="sk-SK" dirty="0"/>
              <a:t>Príprava</a:t>
            </a:r>
          </a:p>
          <a:p>
            <a:pPr lvl="1"/>
            <a:r>
              <a:rPr lang="sk-SK" dirty="0"/>
              <a:t>Využitie</a:t>
            </a:r>
          </a:p>
          <a:p>
            <a:pPr lvl="1"/>
            <a:r>
              <a:rPr lang="sk-SK" dirty="0"/>
              <a:t>+/-</a:t>
            </a:r>
          </a:p>
          <a:p>
            <a:r>
              <a:rPr lang="sk-SK" dirty="0"/>
              <a:t>Zoznam použitej literatúry</a:t>
            </a:r>
          </a:p>
        </p:txBody>
      </p:sp>
    </p:spTree>
    <p:extLst>
      <p:ext uri="{BB962C8B-B14F-4D97-AF65-F5344CB8AC3E}">
        <p14:creationId xmlns:p14="http://schemas.microsoft.com/office/powerpoint/2010/main" val="42235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4712311" cy="1143000"/>
          </a:xfrm>
        </p:spPr>
        <p:txBody>
          <a:bodyPr/>
          <a:lstStyle/>
          <a:p>
            <a:r>
              <a:rPr lang="sk-SK" dirty="0"/>
              <a:t>Protilátky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519492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000" dirty="0"/>
              <a:t>Skupina </a:t>
            </a:r>
            <a:r>
              <a:rPr lang="sk-SK" sz="3000" dirty="0" err="1"/>
              <a:t>glykoproteínov</a:t>
            </a:r>
            <a:r>
              <a:rPr lang="sk-SK" sz="3000" dirty="0"/>
              <a:t> vylučovaných </a:t>
            </a:r>
            <a:r>
              <a:rPr lang="sk-SK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plazmatickými bunkami</a:t>
            </a:r>
            <a:r>
              <a:rPr lang="sk-SK" sz="3000" dirty="0"/>
              <a:t> v sére a tkanivových tekutinách všetkých cicavcov</a:t>
            </a:r>
          </a:p>
          <a:p>
            <a:pPr marL="0" indent="0">
              <a:buNone/>
            </a:pPr>
            <a:r>
              <a:rPr lang="sk-SK" sz="3000" dirty="0"/>
              <a:t>Vyskytujú sa voľne v sére alebo sú viazané na povrchu </a:t>
            </a:r>
            <a:r>
              <a:rPr lang="sk-SK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</a:t>
            </a:r>
            <a:r>
              <a:rPr lang="sk-SK" sz="3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lymfocytov</a:t>
            </a:r>
            <a:endParaRPr lang="sk-SK" sz="3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27051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2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3024336" cy="1066130"/>
          </a:xfrm>
        </p:spPr>
        <p:txBody>
          <a:bodyPr>
            <a:normAutofit fontScale="90000"/>
          </a:bodyPr>
          <a:lstStyle/>
          <a:p>
            <a:r>
              <a:rPr lang="sk-SK" dirty="0"/>
              <a:t>Molekula protilátky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Protilátky sú proteíny, ktoré sa veľmi ľahko viažu na svoj cieľ (antigény)</a:t>
            </a:r>
          </a:p>
          <a:p>
            <a:pPr marL="0" indent="0">
              <a:buNone/>
            </a:pPr>
            <a:r>
              <a:rPr lang="sk-SK" dirty="0"/>
              <a:t>Každá molekula je tvorená z 2 identických </a:t>
            </a: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ľahkých reťazcov </a:t>
            </a:r>
            <a:r>
              <a:rPr lang="sk-SK" dirty="0"/>
              <a:t>(L), z 2 identických </a:t>
            </a: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ťažkých reťazcov</a:t>
            </a:r>
            <a:r>
              <a:rPr lang="sk-SK" dirty="0"/>
              <a:t> (H) a z </a:t>
            </a: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miest viažuce antigén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7" y="1628800"/>
            <a:ext cx="3597960" cy="427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7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4040188" cy="618083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POLYKLONÁLNE</a:t>
            </a:r>
          </a:p>
          <a:p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531812" y="2656257"/>
            <a:ext cx="4040188" cy="25202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k-SK" sz="4500" dirty="0"/>
              <a:t>Odvodené z rôznych bunkových línií </a:t>
            </a:r>
            <a:r>
              <a:rPr lang="sk-SK" sz="4500" dirty="0" err="1"/>
              <a:t>B-lymfocytov</a:t>
            </a:r>
            <a:endParaRPr lang="sk-SK" sz="4500" dirty="0"/>
          </a:p>
          <a:p>
            <a:pPr marL="0" indent="0">
              <a:lnSpc>
                <a:spcPct val="120000"/>
              </a:lnSpc>
              <a:buNone/>
            </a:pPr>
            <a:endParaRPr lang="sk-SK" sz="4500" dirty="0"/>
          </a:p>
          <a:p>
            <a:pPr marL="0" indent="0">
              <a:lnSpc>
                <a:spcPct val="120000"/>
              </a:lnSpc>
              <a:buNone/>
            </a:pPr>
            <a:r>
              <a:rPr lang="sk-SK" sz="4500" dirty="0"/>
              <a:t>Rozpoznávajú rôzne </a:t>
            </a:r>
            <a:r>
              <a:rPr lang="sk-SK" sz="4500" dirty="0" err="1"/>
              <a:t>epitopy</a:t>
            </a:r>
            <a:r>
              <a:rPr lang="sk-SK" sz="4500" dirty="0"/>
              <a:t> na jednom antigéne</a:t>
            </a:r>
          </a:p>
          <a:p>
            <a:pPr marL="0" indent="0">
              <a:lnSpc>
                <a:spcPct val="120000"/>
              </a:lnSpc>
              <a:buNone/>
            </a:pPr>
            <a:endParaRPr lang="sk-SK" sz="4500" dirty="0"/>
          </a:p>
          <a:p>
            <a:pPr marL="0" indent="0">
              <a:lnSpc>
                <a:spcPct val="120000"/>
              </a:lnSpc>
              <a:buNone/>
            </a:pPr>
            <a:r>
              <a:rPr lang="sk-SK" sz="4500" dirty="0"/>
              <a:t>Produkcia je pomerne nenáročná a lacná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	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3"/>
          </p:nvPr>
        </p:nvSpPr>
        <p:spPr>
          <a:xfrm>
            <a:off x="4644008" y="1916832"/>
            <a:ext cx="4041775" cy="639762"/>
          </a:xfrm>
        </p:spPr>
        <p:txBody>
          <a:bodyPr/>
          <a:lstStyle/>
          <a:p>
            <a:pPr algn="ctr"/>
            <a:r>
              <a:rPr lang="sk-SK" dirty="0"/>
              <a:t>MONOKLONÁLNE</a:t>
            </a:r>
          </a:p>
          <a:p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6016" y="2656257"/>
            <a:ext cx="3888432" cy="25202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1500" dirty="0"/>
              <a:t>Odvodené z jedného klonu </a:t>
            </a:r>
            <a:r>
              <a:rPr lang="sk-SK" sz="1500" dirty="0" err="1"/>
              <a:t>B-lymfocytov</a:t>
            </a:r>
            <a:endParaRPr lang="sk-SK" sz="1500" dirty="0"/>
          </a:p>
          <a:p>
            <a:pPr marL="0" indent="0">
              <a:buNone/>
            </a:pPr>
            <a:endParaRPr lang="sk-SK" sz="1500" dirty="0"/>
          </a:p>
          <a:p>
            <a:pPr marL="0" indent="0">
              <a:buNone/>
            </a:pPr>
            <a:r>
              <a:rPr lang="sk-SK" sz="1500" dirty="0"/>
              <a:t>Rozpoznávajú na antigéne iba jeden </a:t>
            </a:r>
            <a:r>
              <a:rPr lang="sk-SK" sz="1500" dirty="0" err="1"/>
              <a:t>epitop</a:t>
            </a:r>
            <a:endParaRPr lang="sk-SK" sz="1500" dirty="0"/>
          </a:p>
          <a:p>
            <a:pPr marL="0" indent="0">
              <a:buNone/>
            </a:pPr>
            <a:endParaRPr lang="sk-SK" sz="1500" dirty="0"/>
          </a:p>
          <a:p>
            <a:pPr marL="0" indent="0">
              <a:buNone/>
            </a:pPr>
            <a:r>
              <a:rPr lang="sk-SK" sz="1500" dirty="0"/>
              <a:t>Náročná príprava</a:t>
            </a:r>
          </a:p>
          <a:p>
            <a:pPr marL="0" indent="0">
              <a:buNone/>
            </a:pPr>
            <a:endParaRPr lang="sk-SK" sz="3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512511" cy="1143000"/>
          </a:xfrm>
        </p:spPr>
        <p:txBody>
          <a:bodyPr/>
          <a:lstStyle/>
          <a:p>
            <a:r>
              <a:rPr lang="sk-SK" dirty="0"/>
              <a:t>Typy protilátok</a:t>
            </a:r>
          </a:p>
        </p:txBody>
      </p:sp>
      <p:cxnSp>
        <p:nvCxnSpPr>
          <p:cNvPr id="8" name="Přímá spojnice se šipkou 7"/>
          <p:cNvCxnSpPr>
            <a:cxnSpLocks/>
          </p:cNvCxnSpPr>
          <p:nvPr/>
        </p:nvCxnSpPr>
        <p:spPr>
          <a:xfrm>
            <a:off x="2411760" y="1988840"/>
            <a:ext cx="0" cy="606053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>
            <a:cxnSpLocks/>
            <a:endCxn id="6" idx="0"/>
          </p:cNvCxnSpPr>
          <p:nvPr/>
        </p:nvCxnSpPr>
        <p:spPr>
          <a:xfrm>
            <a:off x="6660232" y="1988840"/>
            <a:ext cx="0" cy="667417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45F3F097-A1C1-48F3-948D-F14D5BC6A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4941577"/>
            <a:ext cx="4680520" cy="19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115616" y="1124744"/>
            <a:ext cx="3346704" cy="639762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60000"/>
                    <a:lumOff val="40000"/>
                  </a:schemeClr>
                </a:solidFill>
              </a:rPr>
              <a:t>Čo sú </a:t>
            </a:r>
            <a:r>
              <a:rPr lang="sk-SK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mAb</a:t>
            </a:r>
            <a:r>
              <a:rPr lang="sk-SK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sk-SK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MoAb</a:t>
            </a:r>
            <a:endParaRPr lang="sk-SK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dirty="0"/>
              <a:t>Zložka IS</a:t>
            </a:r>
          </a:p>
          <a:p>
            <a:pPr marL="0" indent="0">
              <a:buNone/>
            </a:pPr>
            <a:r>
              <a:rPr lang="sk-SK" dirty="0" err="1"/>
              <a:t>Imunoglobulíny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Presne definované vlastnosti</a:t>
            </a:r>
          </a:p>
          <a:p>
            <a:pPr marL="0" indent="0">
              <a:buNone/>
            </a:pPr>
            <a:r>
              <a:rPr lang="sk-SK" dirty="0"/>
              <a:t>1. </a:t>
            </a:r>
            <a:r>
              <a:rPr lang="sk-SK" dirty="0" err="1"/>
              <a:t>mAb</a:t>
            </a:r>
            <a:r>
              <a:rPr lang="sk-SK" dirty="0"/>
              <a:t> – myší fragment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Monoklonálne</a:t>
            </a:r>
            <a:r>
              <a:rPr lang="sk-SK" dirty="0"/>
              <a:t> protilátky</a:t>
            </a:r>
          </a:p>
        </p:txBody>
      </p:sp>
    </p:spTree>
    <p:extLst>
      <p:ext uri="{BB962C8B-B14F-4D97-AF65-F5344CB8AC3E}">
        <p14:creationId xmlns:p14="http://schemas.microsoft.com/office/powerpoint/2010/main" val="36041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:\Users\szus-media\Desktop\Vlado\Výška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95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3419872" y="11663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24264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252536" y="332656"/>
            <a:ext cx="6512511" cy="1143000"/>
          </a:xfrm>
        </p:spPr>
        <p:txBody>
          <a:bodyPr/>
          <a:lstStyle/>
          <a:p>
            <a:r>
              <a:rPr lang="sk-SK" dirty="0"/>
              <a:t>Názvoslovie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Prípona „-</a:t>
            </a:r>
            <a:r>
              <a:rPr lang="sk-SK" dirty="0" err="1"/>
              <a:t>mab</a:t>
            </a:r>
            <a:r>
              <a:rPr lang="sk-SK" dirty="0"/>
              <a:t>“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14504"/>
              </p:ext>
            </p:extLst>
          </p:nvPr>
        </p:nvGraphicFramePr>
        <p:xfrm>
          <a:off x="1043608" y="2348880"/>
          <a:ext cx="6840760" cy="2016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Písmeno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Anglický názov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Slovenský preklad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u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human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ľudský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o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mouse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myšací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a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err="1">
                          <a:effectLst/>
                        </a:rPr>
                        <a:t>rat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potkaní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zu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humanized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humanizovaný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e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hamster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škrečok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i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primate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primátí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xi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chimera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err="1">
                          <a:effectLst/>
                        </a:rPr>
                        <a:t>chimerovaný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75744"/>
              </p:ext>
            </p:extLst>
          </p:nvPr>
        </p:nvGraphicFramePr>
        <p:xfrm>
          <a:off x="1763688" y="4725144"/>
          <a:ext cx="5400600" cy="1656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6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err="1">
                          <a:effectLst/>
                        </a:rPr>
                        <a:t>Umab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ľudský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Omab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myšací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0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Xmab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chimerovaný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0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err="1">
                          <a:effectLst/>
                        </a:rPr>
                        <a:t>Zumab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humanizovaný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01408" cy="3474720"/>
          </a:xfrm>
        </p:spPr>
        <p:txBody>
          <a:bodyPr/>
          <a:lstStyle/>
          <a:p>
            <a:r>
              <a:rPr lang="sk-SK" dirty="0"/>
              <a:t>Myšacia protilátka – </a:t>
            </a:r>
            <a:r>
              <a:rPr lang="sk-SK" dirty="0" err="1"/>
              <a:t>hybridómovou</a:t>
            </a:r>
            <a:r>
              <a:rPr lang="sk-SK" dirty="0"/>
              <a:t> technológiou</a:t>
            </a:r>
          </a:p>
          <a:p>
            <a:r>
              <a:rPr lang="sk-SK" dirty="0"/>
              <a:t>RNA</a:t>
            </a:r>
          </a:p>
          <a:p>
            <a:r>
              <a:rPr lang="sk-SK" dirty="0" err="1"/>
              <a:t>cDNA</a:t>
            </a:r>
            <a:endParaRPr lang="sk-SK" dirty="0"/>
          </a:p>
          <a:p>
            <a:r>
              <a:rPr lang="sk-SK" dirty="0"/>
              <a:t>Amplifikácia úsekov génov myšacieho </a:t>
            </a:r>
            <a:r>
              <a:rPr lang="sk-SK" dirty="0" err="1"/>
              <a:t>Ig</a:t>
            </a:r>
            <a:r>
              <a:rPr lang="sk-SK" dirty="0"/>
              <a:t> </a:t>
            </a:r>
          </a:p>
          <a:p>
            <a:r>
              <a:rPr lang="sk-SK" dirty="0"/>
              <a:t>CDR – CDR domény ľudského </a:t>
            </a:r>
            <a:r>
              <a:rPr lang="sk-SK" dirty="0" err="1"/>
              <a:t>Ig</a:t>
            </a:r>
            <a:endParaRPr lang="sk-SK" dirty="0"/>
          </a:p>
          <a:p>
            <a:r>
              <a:rPr lang="sk-SK" dirty="0" err="1"/>
              <a:t>Chimérne</a:t>
            </a:r>
            <a:r>
              <a:rPr lang="sk-SK" dirty="0"/>
              <a:t> gény – cicavčia bunka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14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793</TotalTime>
  <Words>649</Words>
  <Application>Microsoft Office PowerPoint</Application>
  <PresentationFormat>Předvádění na obrazovce (4:3)</PresentationFormat>
  <Paragraphs>199</Paragraphs>
  <Slides>15</Slides>
  <Notes>14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Aerodynamika</vt:lpstr>
      <vt:lpstr>Monoklonálne protilátky  mAb/MoAb</vt:lpstr>
      <vt:lpstr>Obsah</vt:lpstr>
      <vt:lpstr>Protilátky</vt:lpstr>
      <vt:lpstr>Molekula protilátky</vt:lpstr>
      <vt:lpstr>Typy protilátok</vt:lpstr>
      <vt:lpstr>Monoklonálne protilátky</vt:lpstr>
      <vt:lpstr>Prezentace aplikace PowerPoint</vt:lpstr>
      <vt:lpstr>Názvoslovie</vt:lpstr>
      <vt:lpstr>Príprava</vt:lpstr>
      <vt:lpstr>Využitie</vt:lpstr>
      <vt:lpstr>Prezentace aplikace PowerPoint</vt:lpstr>
      <vt:lpstr>Prezentace aplikace PowerPoint</vt:lpstr>
      <vt:lpstr>Prezentace aplikace PowerPoint</vt:lpstr>
      <vt:lpstr>Prezentace aplikace PowerPoint</vt:lpstr>
      <vt:lpstr>Zoznam použitej literatúry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Používateľ systému Windows</dc:creator>
  <cp:lastModifiedBy>Používateľ systému Windows</cp:lastModifiedBy>
  <cp:revision>47</cp:revision>
  <dcterms:created xsi:type="dcterms:W3CDTF">2021-03-16T16:57:17Z</dcterms:created>
  <dcterms:modified xsi:type="dcterms:W3CDTF">2021-03-19T13:13:28Z</dcterms:modified>
</cp:coreProperties>
</file>