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7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487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38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96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62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0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3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31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40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87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5C0-C77A-46A6-8AAA-BFE553413AE1}" type="datetimeFigureOut">
              <a:rPr lang="sk-SK" smtClean="0"/>
              <a:t>23. 4. 2021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58A5-0FDB-43D1-93BD-414EFF9A08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1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ek.beautywoman.sk/clanok/1900" TargetMode="External"/><Relationship Id="rId2" Type="http://schemas.openxmlformats.org/officeDocument/2006/relationships/hyperlink" Target="https://www.ecdc.europa.eu/sites/portal/files/documents/Hagy_Tuberkuloza_ED_brozura_FINAL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Tuberkulóza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Vladimír </a:t>
            </a:r>
            <a:r>
              <a:rPr lang="sk-SK" dirty="0" err="1" smtClean="0"/>
              <a:t>Plachetka</a:t>
            </a:r>
            <a:endParaRPr lang="sk-SK" dirty="0" smtClean="0"/>
          </a:p>
          <a:p>
            <a:r>
              <a:rPr lang="sk-SK" dirty="0" err="1" smtClean="0"/>
              <a:t>BiHuM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07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 TBC</a:t>
            </a:r>
          </a:p>
          <a:p>
            <a:r>
              <a:rPr lang="sk-SK" dirty="0" smtClean="0"/>
              <a:t>Príznaky</a:t>
            </a:r>
          </a:p>
          <a:p>
            <a:r>
              <a:rPr lang="sk-SK" dirty="0" smtClean="0"/>
              <a:t>Liečba</a:t>
            </a:r>
          </a:p>
          <a:p>
            <a:r>
              <a:rPr lang="sk-SK" dirty="0" smtClean="0"/>
              <a:t>Vyšetrenie</a:t>
            </a:r>
          </a:p>
          <a:p>
            <a:r>
              <a:rPr lang="sk-SK" dirty="0" smtClean="0"/>
              <a:t>Ochrana okolia</a:t>
            </a:r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85937"/>
            <a:ext cx="23526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7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TBC</a:t>
            </a:r>
          </a:p>
          <a:p>
            <a:r>
              <a:rPr lang="sk-SK" dirty="0" smtClean="0"/>
              <a:t>MDR-TBC</a:t>
            </a:r>
          </a:p>
          <a:p>
            <a:r>
              <a:rPr lang="sk-SK" dirty="0" smtClean="0"/>
              <a:t>Latentná TBC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100339" cy="455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szus-media\Desktop\crop_1280_720_rychla-strata-vahy-15216920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09" y="0"/>
            <a:ext cx="3299383" cy="18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zus-media\Desktop\Dieta-a-teplota-1100x6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85" y="1646237"/>
            <a:ext cx="4843615" cy="26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Príznaky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268959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únava, slabosť, bledosť </a:t>
            </a:r>
          </a:p>
          <a:p>
            <a:r>
              <a:rPr lang="sk-SK" dirty="0" smtClean="0"/>
              <a:t>nechuť do jedla </a:t>
            </a:r>
          </a:p>
          <a:p>
            <a:r>
              <a:rPr lang="sk-SK" dirty="0" smtClean="0"/>
              <a:t>strata váhy </a:t>
            </a:r>
          </a:p>
          <a:p>
            <a:r>
              <a:rPr lang="sk-SK" dirty="0" smtClean="0"/>
              <a:t>dlhotrvajúce zvýšené teploty, horúčky, náhla horúčka s triaškou alebo chrípkovými prejavmi </a:t>
            </a:r>
            <a:endParaRPr lang="sk-SK" dirty="0"/>
          </a:p>
          <a:p>
            <a:r>
              <a:rPr lang="sk-SK" dirty="0" smtClean="0"/>
              <a:t>nočné potenie </a:t>
            </a:r>
            <a:endParaRPr lang="sk-SK" dirty="0"/>
          </a:p>
          <a:p>
            <a:r>
              <a:rPr lang="sk-SK" dirty="0" smtClean="0"/>
              <a:t>bolesť svalov a kĺbov </a:t>
            </a:r>
          </a:p>
          <a:p>
            <a:r>
              <a:rPr lang="sk-SK" dirty="0" smtClean="0"/>
              <a:t>u žien nepravidelná menštruácia</a:t>
            </a:r>
            <a:endParaRPr lang="sk-SK" dirty="0"/>
          </a:p>
        </p:txBody>
      </p:sp>
      <p:pic>
        <p:nvPicPr>
          <p:cNvPr id="3074" name="Picture 2" descr="C:\Users\szus-media\Desktop\citite-sa-stale-unaveni-a-9866-1200x5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" y="0"/>
            <a:ext cx="3082420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zus-media\Desktop\6c72370e-4775-4073-841c-c26b63063fe3_dam-urljkikc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7" y="0"/>
            <a:ext cx="2925763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zus-media\Desktop\nechut-do-jedla-strata-chuti-Kopírovať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12" y="4297014"/>
            <a:ext cx="3506688" cy="25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zus-media\Desktop\220px-Coughing_ico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6" y="482630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szus-media\Desktop\vykasliavanie-hlienu-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" y="4752106"/>
            <a:ext cx="2812667" cy="21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52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Liečba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622367"/>
            <a:ext cx="8229600" cy="4525963"/>
          </a:xfrm>
        </p:spPr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lhý pobyt v nemocnici </a:t>
            </a:r>
          </a:p>
          <a:p>
            <a:r>
              <a:rPr lang="sk-SK" dirty="0" smtClean="0"/>
              <a:t>Izolácia</a:t>
            </a:r>
          </a:p>
          <a:p>
            <a:r>
              <a:rPr lang="pl-PL" dirty="0" smtClean="0"/>
              <a:t>Spolupráca s lekármi a sestrami na oddelení</a:t>
            </a:r>
          </a:p>
          <a:p>
            <a:r>
              <a:rPr lang="sk-SK" dirty="0"/>
              <a:t>L</a:t>
            </a:r>
            <a:r>
              <a:rPr lang="sk-SK" dirty="0" smtClean="0"/>
              <a:t>ieky (</a:t>
            </a:r>
            <a:r>
              <a:rPr lang="sk-SK" dirty="0" err="1" smtClean="0"/>
              <a:t>antituberkulotiká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4098" name="Picture 2" descr="C:\Users\szus-medi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6503"/>
            <a:ext cx="4583450" cy="24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zus-media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6503"/>
            <a:ext cx="3240360" cy="24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Vyšetrenie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dber </a:t>
            </a:r>
            <a:r>
              <a:rPr lang="sk-SK" dirty="0" err="1" smtClean="0"/>
              <a:t>vykašliavaných</a:t>
            </a:r>
            <a:r>
              <a:rPr lang="sk-SK" dirty="0" smtClean="0"/>
              <a:t> hlienov</a:t>
            </a:r>
          </a:p>
          <a:p>
            <a:r>
              <a:rPr lang="sk-SK" dirty="0" smtClean="0"/>
              <a:t>RTG snímka pľúc</a:t>
            </a:r>
          </a:p>
          <a:p>
            <a:r>
              <a:rPr lang="sk-SK" dirty="0"/>
              <a:t>V</a:t>
            </a:r>
            <a:r>
              <a:rPr lang="sk-SK" dirty="0" smtClean="0"/>
              <a:t>yšetrenie očí a sluchu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301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Prevencia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2044823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 smtClean="0"/>
              <a:t>izoláciá</a:t>
            </a:r>
            <a:r>
              <a:rPr lang="sk-SK" dirty="0" smtClean="0"/>
              <a:t> </a:t>
            </a:r>
            <a:r>
              <a:rPr lang="sk-SK" dirty="0"/>
              <a:t>zdroja </a:t>
            </a:r>
            <a:r>
              <a:rPr lang="sk-SK" dirty="0" smtClean="0"/>
              <a:t>nákazy </a:t>
            </a:r>
          </a:p>
          <a:p>
            <a:r>
              <a:rPr lang="sk-SK" dirty="0" smtClean="0"/>
              <a:t>BCG vakcinácia </a:t>
            </a:r>
          </a:p>
          <a:p>
            <a:r>
              <a:rPr lang="sk-SK" dirty="0" err="1" smtClean="0"/>
              <a:t>Chemoprofylaxia</a:t>
            </a:r>
            <a:endParaRPr lang="sk-SK" dirty="0" smtClean="0"/>
          </a:p>
          <a:p>
            <a:r>
              <a:rPr lang="sk-SK" dirty="0" smtClean="0"/>
              <a:t>rtg</a:t>
            </a:r>
            <a:r>
              <a:rPr lang="sk-SK" dirty="0"/>
              <a:t>. </a:t>
            </a:r>
            <a:r>
              <a:rPr lang="sk-SK" dirty="0" err="1" smtClean="0"/>
              <a:t>depistáž</a:t>
            </a:r>
            <a:endParaRPr lang="sk-SK" dirty="0" smtClean="0"/>
          </a:p>
          <a:p>
            <a:r>
              <a:rPr lang="sk-SK" dirty="0" smtClean="0"/>
              <a:t>zdravotná výchova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e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33979"/>
            <a:ext cx="5571490" cy="2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17" y="1725615"/>
            <a:ext cx="4959930" cy="177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09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dirty="0"/>
              <a:t>BAJAN, A. 1990. Tuberkulóza. Martin : Osveta, 1990. 224 s. ISBN 80-217-0078-5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HOMOLKA, J. - VOTAVA, V. 2012. Tuberkulóza. Praha : </a:t>
            </a:r>
            <a:r>
              <a:rPr lang="sk-SK" dirty="0" err="1"/>
              <a:t>Karolinum</a:t>
            </a:r>
            <a:r>
              <a:rPr lang="sk-SK" dirty="0"/>
              <a:t>, 2012. 74s. ISBN </a:t>
            </a:r>
            <a:r>
              <a:rPr lang="sk-SK" dirty="0" smtClean="0"/>
              <a:t>978-80-246-2070-1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MAČÁK, J. - MAČÁKOVÁ, J. - DVOŘÁČKOVÁ, J. 2012. </a:t>
            </a:r>
            <a:r>
              <a:rPr lang="sk-SK" dirty="0" err="1"/>
              <a:t>Patologie</a:t>
            </a:r>
            <a:r>
              <a:rPr lang="sk-SK" dirty="0"/>
              <a:t>. Praha : </a:t>
            </a:r>
            <a:r>
              <a:rPr lang="sk-SK" dirty="0" err="1"/>
              <a:t>Grada</a:t>
            </a:r>
            <a:r>
              <a:rPr lang="sk-SK" dirty="0"/>
              <a:t>, 2012. 347 s. ISBN 978-80-247-3530-6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SOLOVIČ, I. 2017. Slovensko na prahu eliminácie tuberkulózy. Národný ústav tuberkulózy, pľúcnych chorôb a hrudníkovej chirurgie Vyšné Hágy, 2017, s. 64, ISBN </a:t>
            </a:r>
            <a:r>
              <a:rPr lang="sk-SK" dirty="0" smtClean="0"/>
              <a:t>978-80-972414-0-7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ŠAŠINKA, M., </a:t>
            </a:r>
            <a:r>
              <a:rPr lang="sk-SK" dirty="0" err="1"/>
              <a:t>et</a:t>
            </a:r>
            <a:r>
              <a:rPr lang="sk-SK" dirty="0"/>
              <a:t> al. 2003. </a:t>
            </a:r>
            <a:r>
              <a:rPr lang="sk-SK" dirty="0" err="1"/>
              <a:t>Vademecum</a:t>
            </a:r>
            <a:r>
              <a:rPr lang="sk-SK" dirty="0"/>
              <a:t> Medici. Martin: Osveta, 2003, 2252 s., ISBN 80- 8063-115-8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VIRSÍK, K. - KRIŠTÚFEK, P. 2000. História boja proti tuberkulóze. Bonus C.C.C. spol. s.r.o., 2000, s. 100, ISBN 80-968491-1-5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hlinkClick r:id="rId2"/>
              </a:rPr>
              <a:t>https://www.ecdc.europa.eu/sites/portal/files/documents/Hagy_Tuberkuloza_ED_brozura_FINAL.PDF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>
                <a:hlinkClick r:id="rId3"/>
              </a:rPr>
              <a:t>http://liek.beautywoman.sk/clanok/1900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164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</a:t>
            </a:r>
            <a:r>
              <a:rPr lang="sk-SK" dirty="0" smtClean="0"/>
              <a:t>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5072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261</Words>
  <Application>Microsoft Office PowerPoint</Application>
  <PresentationFormat>Předvádění na obrazovce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Tuberkulóza</vt:lpstr>
      <vt:lpstr>Obsah</vt:lpstr>
      <vt:lpstr>Definícia</vt:lpstr>
      <vt:lpstr>Príznaky</vt:lpstr>
      <vt:lpstr>Liečba</vt:lpstr>
      <vt:lpstr>Vyšetrenie</vt:lpstr>
      <vt:lpstr>Prevencia</vt:lpstr>
      <vt:lpstr>Zdroje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Tuberkulóza</dc:title>
  <dc:creator>Používateľ systému Windows</dc:creator>
  <cp:lastModifiedBy>Používateľ systému Windows</cp:lastModifiedBy>
  <cp:revision>8</cp:revision>
  <dcterms:created xsi:type="dcterms:W3CDTF">2021-04-23T08:39:31Z</dcterms:created>
  <dcterms:modified xsi:type="dcterms:W3CDTF">2021-04-23T10:02:36Z</dcterms:modified>
</cp:coreProperties>
</file>