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6" r:id="rId4"/>
    <p:sldId id="257" r:id="rId5"/>
    <p:sldId id="269" r:id="rId6"/>
    <p:sldId id="258" r:id="rId7"/>
    <p:sldId id="259" r:id="rId8"/>
    <p:sldId id="271" r:id="rId9"/>
    <p:sldId id="270" r:id="rId10"/>
    <p:sldId id="274" r:id="rId11"/>
    <p:sldId id="272" r:id="rId12"/>
    <p:sldId id="275" r:id="rId13"/>
    <p:sldId id="260" r:id="rId14"/>
    <p:sldId id="263" r:id="rId15"/>
    <p:sldId id="264" r:id="rId16"/>
    <p:sldId id="265" r:id="rId17"/>
    <p:sldId id="280" r:id="rId18"/>
    <p:sldId id="281" r:id="rId19"/>
    <p:sldId id="276" r:id="rId20"/>
    <p:sldId id="277" r:id="rId21"/>
    <p:sldId id="278" r:id="rId22"/>
    <p:sldId id="284" r:id="rId23"/>
    <p:sldId id="282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>
        <p:scale>
          <a:sx n="110" d="100"/>
          <a:sy n="110" d="100"/>
        </p:scale>
        <p:origin x="581" y="-11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22.3.2022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54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0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22.3.2022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869160"/>
            <a:ext cx="7772400" cy="1752600"/>
          </a:xfrm>
        </p:spPr>
        <p:txBody>
          <a:bodyPr/>
          <a:lstStyle/>
          <a:p>
            <a:pPr algn="just"/>
            <a:r>
              <a:rPr lang="sk-SK" sz="3600" dirty="0" smtClean="0">
                <a:solidFill>
                  <a:schemeClr val="tx1"/>
                </a:solidFill>
              </a:rPr>
              <a:t>1.Popíšte a na príklade vysvetlite, čo je neutralizácia.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2.Odvoďte iónový súčin vody. Ako ho označujeme, aká je jeho hodnota? 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3. Zapíšte reakciu </a:t>
            </a:r>
            <a:r>
              <a:rPr lang="sk-SK" sz="3600" dirty="0" err="1" smtClean="0">
                <a:solidFill>
                  <a:schemeClr val="tx1"/>
                </a:solidFill>
              </a:rPr>
              <a:t>autoprotolýzy</a:t>
            </a:r>
            <a:r>
              <a:rPr lang="sk-SK" sz="3600" dirty="0" smtClean="0">
                <a:solidFill>
                  <a:schemeClr val="tx1"/>
                </a:solidFill>
              </a:rPr>
              <a:t> vody a produkty reakcie pomenujte 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4.Nakreslite rozsah stupnice pH a určte typ prostredia a sfarbenie indikátorového papierika.</a:t>
            </a:r>
            <a:endParaRPr lang="sk-SK" sz="3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-3</a:t>
                      </a:r>
                    </a:p>
                    <a:p>
                      <a:endParaRPr lang="sk-SK" sz="18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701824"/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6578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7489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A aké je jeho pH?__________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sk-SK" sz="2000" b="1" dirty="0" smtClean="0">
                <a:solidFill>
                  <a:srgbClr val="FF0000"/>
                </a:solidFill>
              </a:rPr>
              <a:t>14-3</a:t>
            </a:r>
            <a:r>
              <a:rPr lang="sk-SK" sz="2000" b="1" dirty="0" smtClean="0">
                <a:solidFill>
                  <a:srgbClr val="FF0000"/>
                </a:solidFill>
              </a:rPr>
              <a:t>=___ to je pH</a:t>
            </a:r>
            <a:r>
              <a:rPr lang="sk-SK" sz="2000" b="1" dirty="0" smtClean="0">
                <a:solidFill>
                  <a:srgbClr val="FF0000"/>
                </a:solidFill>
              </a:rPr>
              <a:t>!  roztok je_____</a:t>
            </a:r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14 -___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531353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92080" y="5733256"/>
            <a:ext cx="3333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Výsledný roztok je:_______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      pH =__________________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pPr marL="457200" indent="-457200">
              <a:buAutoNum type="alphaUcParenR" startAt="2"/>
            </a:pPr>
            <a:r>
              <a:rPr lang="sk-SK" sz="2000" b="1" dirty="0" smtClean="0"/>
              <a:t>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-12</a:t>
            </a:r>
            <a:r>
              <a:rPr lang="sk-SK" sz="2000" b="1" dirty="0" smtClean="0"/>
              <a:t> </a:t>
            </a: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r>
              <a:rPr lang="sk-SK" sz="2000" b="1" dirty="0"/>
              <a:t>ak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aké je pH roztoku a aký je tento roztok?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______________</a:t>
            </a:r>
            <a:r>
              <a:rPr lang="sk-SK" sz="2000" b="1" dirty="0" smtClean="0"/>
              <a:t>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7236296" y="697561"/>
            <a:ext cx="1584900" cy="7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162880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8346" y="3316197"/>
            <a:ext cx="7920880" cy="105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60510" y="5230429"/>
            <a:ext cx="7920880" cy="93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6: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_____8__a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_____zásaditý__________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 (</a:t>
            </a:r>
            <a:r>
              <a:rPr lang="en-US" sz="2800" dirty="0" err="1"/>
              <a:t>slabé</a:t>
            </a:r>
            <a:r>
              <a:rPr lang="en-US" sz="2800" dirty="0"/>
              <a:t> </a:t>
            </a:r>
            <a:r>
              <a:rPr lang="en-US" sz="2800" dirty="0" err="1"/>
              <a:t>organické</a:t>
            </a:r>
            <a:r>
              <a:rPr lang="en-US" sz="2800" dirty="0"/>
              <a:t> </a:t>
            </a:r>
            <a:r>
              <a:rPr lang="en-US" sz="2800" dirty="0" err="1"/>
              <a:t>kyseliny</a:t>
            </a:r>
            <a:r>
              <a:rPr lang="en-US" sz="2800" dirty="0"/>
              <a:t> a </a:t>
            </a:r>
            <a:r>
              <a:rPr lang="en-US" sz="2800" dirty="0" err="1" smtClean="0"/>
              <a:t>zásady</a:t>
            </a:r>
            <a:r>
              <a:rPr lang="sk-SK" sz="2800" dirty="0" smtClean="0"/>
              <a:t>)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, ktoré pri zmene pH roztoku menia farbu. 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00779"/>
              </p:ext>
            </p:extLst>
          </p:nvPr>
        </p:nvGraphicFramePr>
        <p:xfrm>
          <a:off x="467544" y="2780928"/>
          <a:ext cx="8229600" cy="3037523"/>
        </p:xfrm>
        <a:graphic>
          <a:graphicData uri="http://schemas.openxmlformats.org/drawingml/2006/table">
            <a:tbl>
              <a:tblPr/>
              <a:tblGrid>
                <a:gridCol w="1911350"/>
                <a:gridCol w="371475"/>
                <a:gridCol w="369888"/>
                <a:gridCol w="371475"/>
                <a:gridCol w="371475"/>
                <a:gridCol w="371475"/>
                <a:gridCol w="371475"/>
                <a:gridCol w="1130300"/>
                <a:gridCol w="354012"/>
                <a:gridCol w="352425"/>
                <a:gridCol w="450850"/>
                <a:gridCol w="450850"/>
                <a:gridCol w="450850"/>
                <a:gridCol w="450850"/>
                <a:gridCol w="45085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 – fialový prúžok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Indikátorový </a:t>
                      </a:r>
                      <a:r>
                        <a:rPr kumimoji="0" lang="cs-CZ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papierik</a:t>
                      </a: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(celá škála pH)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Žlto –</a:t>
                      </a:r>
                      <a:r>
                        <a:rPr kumimoji="0" lang="sk-S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oranž</a:t>
                      </a: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nezmení sa farba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modrá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5" t="24524" r="4575" b="22222"/>
          <a:stretch/>
        </p:blipFill>
        <p:spPr bwMode="auto">
          <a:xfrm>
            <a:off x="611560" y="116830"/>
            <a:ext cx="5568765" cy="36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Metylová oranžová - Wikiwand"/>
          <p:cNvSpPr>
            <a:spLocks noChangeAspect="1" noChangeArrowheads="1"/>
          </p:cNvSpPr>
          <p:nvPr/>
        </p:nvSpPr>
        <p:spPr bwMode="auto">
          <a:xfrm>
            <a:off x="155575" y="-78422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34535" r="60564" b="34638"/>
          <a:stretch/>
        </p:blipFill>
        <p:spPr bwMode="auto">
          <a:xfrm>
            <a:off x="-65177" y="116830"/>
            <a:ext cx="2363406" cy="13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Methyloranž – Wikipedie"/>
          <p:cNvSpPr>
            <a:spLocks noChangeAspect="1" noChangeArrowheads="1"/>
          </p:cNvSpPr>
          <p:nvPr/>
        </p:nvSpPr>
        <p:spPr bwMode="auto">
          <a:xfrm>
            <a:off x="155575" y="-593725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3" name="Picture 9" descr="https://upload.wikimedia.org/wikipedia/commons/b/b7/Parmelia_sulca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7" y="4074579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55617" y="5947888"/>
            <a:ext cx="2400266" cy="5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Lakmus z lišajníka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4" t="28827" r="8024" b="41518"/>
          <a:stretch/>
        </p:blipFill>
        <p:spPr bwMode="auto">
          <a:xfrm>
            <a:off x="2802719" y="4163314"/>
            <a:ext cx="4080682" cy="2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obrazovanje u nastajanju Specificirano gdje kupiti lakmus papir u zagrebu -  pixelatedinducti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12115"/>
            <a:ext cx="2133726" cy="28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Methylo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32" y="103701"/>
            <a:ext cx="33718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sign patterns: State pattern - Tech 1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95" b="11680"/>
          <a:stretch/>
        </p:blipFill>
        <p:spPr bwMode="auto">
          <a:xfrm>
            <a:off x="755576" y="1628800"/>
            <a:ext cx="7801570" cy="35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 smtClean="0"/>
              <a:t>1.pH=7</a:t>
            </a:r>
            <a:r>
              <a:rPr lang="sk-SK" sz="2800" dirty="0"/>
              <a:t>,  </a:t>
            </a:r>
            <a:r>
              <a:rPr lang="sk-SK" sz="2800" dirty="0" smtClean="0"/>
              <a:t>     </a:t>
            </a:r>
          </a:p>
          <a:p>
            <a:r>
              <a:rPr lang="sk-SK" sz="2800" dirty="0" smtClean="0"/>
              <a:t>2.[H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 smtClean="0"/>
              <a:t>, pH=6</a:t>
            </a:r>
          </a:p>
          <a:p>
            <a:r>
              <a:rPr lang="sk-SK" sz="2800" dirty="0" smtClean="0"/>
              <a:t>3.[OH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</a:t>
            </a:r>
            <a:r>
              <a:rPr lang="sk-SK" sz="2800" dirty="0" smtClean="0"/>
              <a:t> pOH=4  </a:t>
            </a:r>
            <a:r>
              <a:rPr lang="sk-SK" sz="2800" dirty="0" err="1" smtClean="0"/>
              <a:t>pH+pOH</a:t>
            </a:r>
            <a:r>
              <a:rPr lang="sk-SK" sz="2800" dirty="0" smtClean="0"/>
              <a:t> =14  pH=10</a:t>
            </a:r>
          </a:p>
          <a:p>
            <a:r>
              <a:rPr lang="sk-SK" sz="2800" dirty="0" smtClean="0"/>
              <a:t>4.pH=2,  </a:t>
            </a:r>
          </a:p>
          <a:p>
            <a:r>
              <a:rPr lang="sk-SK" sz="2800" dirty="0" smtClean="0"/>
              <a:t>5.[OH</a:t>
            </a:r>
            <a:r>
              <a:rPr lang="sk-SK" sz="2800" baseline="30000" dirty="0" smtClean="0"/>
              <a:t>-</a:t>
            </a:r>
            <a:r>
              <a:rPr lang="sk-SK" sz="2800" dirty="0"/>
              <a:t>]=</a:t>
            </a:r>
            <a:r>
              <a:rPr lang="sk-SK" sz="2800" dirty="0" smtClean="0"/>
              <a:t>10</a:t>
            </a:r>
            <a:r>
              <a:rPr lang="sk-SK" sz="2800" baseline="30000" dirty="0" smtClean="0"/>
              <a:t>-10</a:t>
            </a:r>
            <a:r>
              <a:rPr lang="sk-SK" sz="2800" dirty="0" smtClean="0"/>
              <a:t>mol.dm</a:t>
            </a:r>
            <a:r>
              <a:rPr lang="sk-SK" sz="2800" baseline="30000" dirty="0" smtClean="0"/>
              <a:t>-3</a:t>
            </a:r>
            <a:r>
              <a:rPr lang="sk-SK" sz="2800" dirty="0"/>
              <a:t> </a:t>
            </a:r>
            <a:r>
              <a:rPr lang="sk-SK" sz="2800" dirty="0" smtClean="0"/>
              <a:t>pOH=10, pH = 4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52509"/>
              </p:ext>
            </p:extLst>
          </p:nvPr>
        </p:nvGraphicFramePr>
        <p:xfrm>
          <a:off x="611560" y="1412773"/>
          <a:ext cx="7776864" cy="507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631568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24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3200" b="1" dirty="0" smtClean="0">
                          <a:latin typeface="Arial" pitchFamily="34" charset="0"/>
                        </a:rPr>
                        <a:t> 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aseline="30000" dirty="0" smtClean="0">
                          <a:latin typeface="Arial" pitchFamily="34" charset="0"/>
                        </a:rPr>
                        <a:t>-4</a:t>
                      </a:r>
                    </a:p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baseline="30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32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dirty="0" smtClean="0">
                          <a:latin typeface="Arial" pitchFamily="34" charset="0"/>
                        </a:rPr>
                        <a:t>pH=12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8856984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pPr algn="just"/>
            <a:r>
              <a:rPr lang="sk-SK" sz="2400" dirty="0" smtClean="0"/>
              <a:t>A)Vymenujte aspoň 4 acidobázické </a:t>
            </a:r>
            <a:r>
              <a:rPr lang="sk-SK" sz="2400" dirty="0"/>
              <a:t>indikátory. </a:t>
            </a:r>
            <a:endParaRPr lang="sk-SK" sz="2400" dirty="0" smtClean="0"/>
          </a:p>
          <a:p>
            <a:pPr algn="just"/>
            <a:r>
              <a:rPr lang="sk-SK" sz="2400" dirty="0" smtClean="0"/>
              <a:t>B)Ako </a:t>
            </a:r>
            <a:r>
              <a:rPr lang="sk-SK" sz="2400" dirty="0"/>
              <a:t>môžeme predpovedať sfarbenie univerzálneho indikátorového papierika v rôznych roztokoch (napr. v octe, v pitnej vode a vo vodnom roztoku mydla)?</a:t>
            </a:r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82" y="476672"/>
            <a:ext cx="885530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_</a:t>
            </a:r>
            <a:r>
              <a:rPr lang="sk-SK" sz="4400" dirty="0" smtClean="0">
                <a:solidFill>
                  <a:srgbClr val="002060"/>
                </a:solidFill>
              </a:rPr>
              <a:t>H</a:t>
            </a:r>
            <a:r>
              <a:rPr lang="sk-SK" sz="4400" baseline="-25000" dirty="0" smtClean="0">
                <a:solidFill>
                  <a:srgbClr val="002060"/>
                </a:solidFill>
              </a:rPr>
              <a:t>2</a:t>
            </a:r>
            <a:r>
              <a:rPr lang="sk-SK" sz="4400" dirty="0" smtClean="0">
                <a:solidFill>
                  <a:srgbClr val="002060"/>
                </a:solidFill>
              </a:rPr>
              <a:t>SO</a:t>
            </a:r>
            <a:r>
              <a:rPr lang="sk-SK" sz="4400" baseline="-25000" dirty="0" smtClean="0">
                <a:solidFill>
                  <a:srgbClr val="002060"/>
                </a:solidFill>
              </a:rPr>
              <a:t>4</a:t>
            </a:r>
            <a:r>
              <a:rPr lang="sk-SK" sz="4400" dirty="0">
                <a:solidFill>
                  <a:srgbClr val="002060"/>
                </a:solidFill>
              </a:rPr>
              <a:t>+</a:t>
            </a:r>
            <a:r>
              <a:rPr lang="sk-SK" sz="4400" dirty="0"/>
              <a:t> </a:t>
            </a:r>
            <a:r>
              <a:rPr lang="sk-SK" sz="4400" dirty="0" smtClean="0"/>
              <a:t>_ </a:t>
            </a:r>
            <a:r>
              <a:rPr lang="sk-SK" sz="4400" dirty="0">
                <a:solidFill>
                  <a:srgbClr val="002060"/>
                </a:solidFill>
              </a:rPr>
              <a:t>KOH</a:t>
            </a:r>
            <a:r>
              <a:rPr lang="sk-SK" sz="4400" dirty="0"/>
              <a:t> </a:t>
            </a:r>
            <a:r>
              <a:rPr lang="sk-SK" sz="4400" dirty="0">
                <a:solidFill>
                  <a:srgbClr val="002060"/>
                </a:solidFill>
              </a:rPr>
              <a:t>–&gt;</a:t>
            </a:r>
            <a:r>
              <a:rPr lang="sk-SK" sz="4400" dirty="0"/>
              <a:t> </a:t>
            </a:r>
            <a:r>
              <a:rPr lang="sk-SK" sz="4400" dirty="0" smtClean="0"/>
              <a:t>_ __</a:t>
            </a:r>
            <a:r>
              <a:rPr lang="sk-SK" sz="4400" dirty="0" smtClean="0">
                <a:solidFill>
                  <a:srgbClr val="002060"/>
                </a:solidFill>
              </a:rPr>
              <a:t>+</a:t>
            </a:r>
            <a:r>
              <a:rPr lang="sk-SK" sz="4400" dirty="0" smtClean="0"/>
              <a:t>_ ___ </a:t>
            </a:r>
            <a:endParaRPr lang="sk-SK" sz="4400" dirty="0"/>
          </a:p>
        </p:txBody>
      </p:sp>
      <p:sp>
        <p:nvSpPr>
          <p:cNvPr id="3" name="Obdĺžnik 2"/>
          <p:cNvSpPr/>
          <p:nvPr/>
        </p:nvSpPr>
        <p:spPr>
          <a:xfrm>
            <a:off x="109182" y="3861048"/>
            <a:ext cx="9034818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Ako sa nazýva typ chemickej reakcie, ktorý predstavuje reakcia týchto </a:t>
            </a:r>
            <a:r>
              <a:rPr lang="sk-SK" sz="2000" dirty="0" err="1" smtClean="0">
                <a:solidFill>
                  <a:schemeClr val="tx1"/>
                </a:solidFill>
              </a:rPr>
              <a:t>reaktantov</a:t>
            </a:r>
            <a:r>
              <a:rPr lang="sk-SK" sz="2000" dirty="0">
                <a:solidFill>
                  <a:schemeClr val="tx1"/>
                </a:solidFill>
              </a:rPr>
              <a:t>?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18562" y="188640"/>
            <a:ext cx="82089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Hydrolýza solí </a:t>
            </a:r>
            <a:r>
              <a:rPr lang="sk-SK" sz="4800" dirty="0" smtClean="0">
                <a:sym typeface="Wingdings" panose="05000000000000000000" pitchFamily="2" charset="2"/>
              </a:rPr>
              <a:t> </a:t>
            </a:r>
            <a:endParaRPr lang="sk-SK" sz="4800" dirty="0"/>
          </a:p>
        </p:txBody>
      </p:sp>
      <p:sp>
        <p:nvSpPr>
          <p:cNvPr id="3" name="Obdĺžnik 2"/>
          <p:cNvSpPr/>
          <p:nvPr/>
        </p:nvSpPr>
        <p:spPr>
          <a:xfrm>
            <a:off x="425565" y="1556792"/>
            <a:ext cx="8394907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= </a:t>
            </a:r>
            <a:r>
              <a:rPr lang="sk-SK" sz="2000" dirty="0" err="1" smtClean="0">
                <a:solidFill>
                  <a:schemeClr val="tx1"/>
                </a:solidFill>
              </a:rPr>
              <a:t>protolytická</a:t>
            </a:r>
            <a:r>
              <a:rPr lang="sk-SK" sz="2000" dirty="0" smtClean="0">
                <a:solidFill>
                  <a:schemeClr val="tx1"/>
                </a:solidFill>
              </a:rPr>
              <a:t> reakcia iónov rozpustenej soli s vodou. </a:t>
            </a:r>
          </a:p>
          <a:p>
            <a:endParaRPr lang="sk-SK" sz="2000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Kyslosť/zásaditosť vodných roztokov solí závisí od typu iónov, z ktorých je soľ zložená: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sz="3600" dirty="0" err="1" smtClean="0">
                <a:solidFill>
                  <a:srgbClr val="0070C0"/>
                </a:solidFill>
              </a:rPr>
              <a:t>K</a:t>
            </a:r>
            <a:r>
              <a:rPr lang="sk-SK" sz="3600" dirty="0" err="1" smtClean="0">
                <a:solidFill>
                  <a:srgbClr val="FF0000"/>
                </a:solidFill>
              </a:rPr>
              <a:t>Cl</a:t>
            </a:r>
            <a:r>
              <a:rPr lang="sk-SK" sz="3600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</a:t>
            </a:r>
            <a:r>
              <a:rPr lang="sk-SK" sz="2000" dirty="0" smtClean="0">
                <a:solidFill>
                  <a:schemeClr val="tx1"/>
                </a:solidFill>
              </a:rPr>
              <a:t>- soľ silnej zásady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400" dirty="0" smtClean="0">
                <a:solidFill>
                  <a:srgbClr val="0070C0"/>
                </a:solidFill>
              </a:rPr>
              <a:t>K</a:t>
            </a:r>
            <a:r>
              <a:rPr lang="sk-SK" sz="2400" dirty="0" smtClean="0">
                <a:solidFill>
                  <a:schemeClr val="tx1"/>
                </a:solidFill>
              </a:rPr>
              <a:t>OH</a:t>
            </a:r>
            <a:r>
              <a:rPr lang="sk-SK" sz="2000" dirty="0" smtClean="0">
                <a:solidFill>
                  <a:schemeClr val="tx1"/>
                </a:solidFill>
              </a:rPr>
              <a:t>)  a silnej kyseliny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800" dirty="0" err="1" smtClean="0">
                <a:solidFill>
                  <a:schemeClr val="tx1"/>
                </a:solidFill>
              </a:rPr>
              <a:t>H</a:t>
            </a:r>
            <a:r>
              <a:rPr lang="sk-SK" sz="2800" dirty="0" err="1" smtClean="0">
                <a:solidFill>
                  <a:srgbClr val="FF0000"/>
                </a:solidFill>
              </a:rPr>
              <a:t>Cl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POZOR</a:t>
            </a:r>
            <a:r>
              <a:rPr lang="sk-SK" dirty="0">
                <a:solidFill>
                  <a:schemeClr val="tx1"/>
                </a:solidFill>
              </a:rPr>
              <a:t>! Hydrolýze nepodliehajú katióny silných zásad a anióny silných </a:t>
            </a:r>
            <a:r>
              <a:rPr lang="sk-SK" dirty="0" smtClean="0">
                <a:solidFill>
                  <a:schemeClr val="tx1"/>
                </a:solidFill>
              </a:rPr>
              <a:t>kyselín!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25565" y="2542584"/>
            <a:ext cx="8352928" cy="9361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Soľ = látka zložená z katiónu kovu (alebo NH4</a:t>
            </a:r>
            <a:r>
              <a:rPr lang="sk-SK" sz="2400" baseline="30000" dirty="0">
                <a:solidFill>
                  <a:schemeClr val="tx1"/>
                </a:solidFill>
              </a:rPr>
              <a:t>+</a:t>
            </a:r>
            <a:r>
              <a:rPr lang="sk-SK" sz="2400" dirty="0">
                <a:solidFill>
                  <a:schemeClr val="tx1"/>
                </a:solidFill>
              </a:rPr>
              <a:t>) a aniónu kyseliny</a:t>
            </a:r>
            <a:r>
              <a:rPr lang="sk-SK" sz="2400" dirty="0" smtClean="0">
                <a:solidFill>
                  <a:schemeClr val="tx1"/>
                </a:solidFill>
              </a:rPr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25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4293096"/>
            <a:ext cx="842493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Objasnite princíp hydrolýzy v prípade NaHCO</a:t>
            </a:r>
            <a:r>
              <a:rPr lang="sk-SK" sz="2000" b="1" baseline="-25000" dirty="0"/>
              <a:t>3</a:t>
            </a:r>
            <a:r>
              <a:rPr lang="sk-SK" sz="2000" b="1" dirty="0"/>
              <a:t>, </a:t>
            </a:r>
            <a:r>
              <a:rPr lang="sk-SK" sz="2000" b="1" dirty="0" err="1"/>
              <a:t>NaCl</a:t>
            </a:r>
            <a:r>
              <a:rPr lang="sk-SK" sz="2000" b="1" dirty="0"/>
              <a:t>, NH</a:t>
            </a:r>
            <a:r>
              <a:rPr lang="sk-SK" sz="2000" b="1" baseline="-25000" dirty="0"/>
              <a:t>4</a:t>
            </a:r>
            <a:r>
              <a:rPr lang="sk-SK" sz="2000" b="1" dirty="0"/>
              <a:t>Cl a 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="1" dirty="0"/>
              <a:t>. V akej oblasti predpokladáte pH týchto roztokov?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251520" y="332656"/>
            <a:ext cx="8784976" cy="1343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sz="2400" dirty="0" smtClean="0"/>
              <a:t>ÚLOHA: Určte </a:t>
            </a:r>
            <a:r>
              <a:rPr lang="sk-SK" sz="2400" dirty="0"/>
              <a:t>aký bude roztok týchto solí? </a:t>
            </a:r>
            <a:r>
              <a:rPr lang="sk-SK" sz="2400" dirty="0" smtClean="0"/>
              <a:t>       KYSLÝ/ZÁSADITÝ/NEUTRÁLNY</a:t>
            </a:r>
            <a:endParaRPr lang="sk-SK" sz="2400" dirty="0"/>
          </a:p>
          <a:p>
            <a:pPr algn="just"/>
            <a:r>
              <a:rPr lang="sk-SK" sz="2000" b="1" dirty="0" smtClean="0"/>
              <a:t>a)  Na</a:t>
            </a:r>
            <a:r>
              <a:rPr lang="sk-SK" sz="2000" b="1" baseline="-25000" dirty="0" smtClean="0"/>
              <a:t>2</a:t>
            </a:r>
            <a:r>
              <a:rPr lang="sk-SK" sz="2000" b="1" dirty="0" smtClean="0"/>
              <a:t>CO</a:t>
            </a:r>
            <a:r>
              <a:rPr lang="sk-SK" sz="2000" b="1" baseline="-25000" dirty="0" smtClean="0"/>
              <a:t>3   </a:t>
            </a:r>
            <a:r>
              <a:rPr lang="sk-SK" sz="2000" b="1" dirty="0" smtClean="0"/>
              <a:t>b)  </a:t>
            </a:r>
            <a:r>
              <a:rPr lang="sk-SK" sz="2000" b="1" dirty="0" err="1" smtClean="0"/>
              <a:t>NaCl</a:t>
            </a:r>
            <a:r>
              <a:rPr lang="sk-SK" sz="2000" b="1" dirty="0" smtClean="0"/>
              <a:t>  c) NH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Cl   d) </a:t>
            </a:r>
            <a:r>
              <a:rPr lang="sk-SK" sz="2000" b="1" dirty="0"/>
              <a:t>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aseline="-25000" dirty="0" smtClean="0"/>
              <a:t>   </a:t>
            </a:r>
            <a:endParaRPr lang="sk-SK" sz="2000" baseline="-25000" dirty="0"/>
          </a:p>
          <a:p>
            <a:pPr algn="just"/>
            <a:endParaRPr lang="sk-SK" sz="2000" baseline="-25000" dirty="0"/>
          </a:p>
        </p:txBody>
      </p:sp>
      <p:sp>
        <p:nvSpPr>
          <p:cNvPr id="4" name="Obdĺžnik 3"/>
          <p:cNvSpPr/>
          <p:nvPr/>
        </p:nvSpPr>
        <p:spPr>
          <a:xfrm>
            <a:off x="395536" y="1772816"/>
            <a:ext cx="84249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a) Na+    CO3-2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10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lphaUcParenR"/>
            </a:pPr>
            <a:r>
              <a:rPr lang="sk-SK" sz="2000" b="1" dirty="0" smtClean="0"/>
              <a:t>Vodný roztok SILNEJ K. a SILNEJ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err="1" smtClean="0">
                <a:solidFill>
                  <a:srgbClr val="FF0000"/>
                </a:solidFill>
              </a:rPr>
              <a:t>KCl</a:t>
            </a:r>
            <a:endParaRPr lang="sk-SK" sz="28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err="1" smtClean="0"/>
              <a:t>KCl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K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err="1" smtClean="0">
                <a:latin typeface="Times New Roman"/>
                <a:cs typeface="Times New Roman"/>
              </a:rPr>
              <a:t>Cl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err="1" smtClean="0"/>
              <a:t>KCl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1519" y="2941200"/>
            <a:ext cx="8784977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B) Vodný roztok SLABEJ  K. a SLABEJ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</a:t>
            </a:r>
            <a:r>
              <a:rPr lang="sk-SK" sz="3600" b="1" dirty="0" smtClean="0">
                <a:solidFill>
                  <a:srgbClr val="00206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</a:p>
          <a:p>
            <a:endParaRPr lang="sk-SK" sz="3600" b="1" baseline="30000" dirty="0" smtClean="0">
              <a:latin typeface="Times New Roman"/>
              <a:cs typeface="Times New Roman"/>
            </a:endParaRPr>
          </a:p>
          <a:p>
            <a:r>
              <a:rPr lang="sk-SK" sz="3600" b="1" baseline="30000" dirty="0" smtClean="0">
                <a:latin typeface="Times New Roman"/>
                <a:cs typeface="Times New Roman"/>
              </a:rPr>
              <a:t>_________________________</a:t>
            </a:r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/>
              <a:t>bude_________________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1681" y="3787585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031681" y="44074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5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C) Vodný roztok SILNEJ K. a SLABEJ Z.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endParaRPr lang="sk-SK" sz="2800" b="1" baseline="-25000" dirty="0" smtClean="0">
              <a:solidFill>
                <a:srgbClr val="FF0000"/>
              </a:solidFill>
            </a:endParaRPr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40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  →                + 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 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413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90793" y="3895473"/>
            <a:ext cx="8784977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D</a:t>
            </a:r>
            <a:r>
              <a:rPr lang="sk-SK" sz="2000" b="1" dirty="0" smtClean="0"/>
              <a:t>) Vodný roztok SLABEJ  K. a SILNEJ Z.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Na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000" b="1" dirty="0" smtClean="0">
                <a:solidFill>
                  <a:srgbClr val="FF0000"/>
                </a:solidFill>
              </a:rPr>
              <a:t>CO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Na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b="1" dirty="0" smtClean="0">
                <a:solidFill>
                  <a:srgbClr val="002060"/>
                </a:solidFill>
              </a:rPr>
              <a:t>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2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Na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+ 2CO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-2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</a:t>
            </a:r>
            <a:r>
              <a:rPr lang="sk-SK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H</a:t>
            </a:r>
            <a:r>
              <a:rPr lang="sk-S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b="1" dirty="0" smtClean="0"/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>
                <a:solidFill>
                  <a:srgbClr val="FF0000"/>
                </a:solidFill>
              </a:rPr>
              <a:t>Na</a:t>
            </a:r>
            <a:r>
              <a:rPr lang="sk-SK" sz="2000" b="1" baseline="-25000" dirty="0">
                <a:solidFill>
                  <a:srgbClr val="FF0000"/>
                </a:solidFill>
              </a:rPr>
              <a:t>2</a:t>
            </a:r>
            <a:r>
              <a:rPr lang="sk-SK" sz="2000" b="1" dirty="0">
                <a:solidFill>
                  <a:srgbClr val="FF0000"/>
                </a:solidFill>
              </a:rPr>
              <a:t>CO</a:t>
            </a:r>
            <a:r>
              <a:rPr lang="sk-SK" sz="2000" b="1" baseline="-25000" dirty="0">
                <a:solidFill>
                  <a:srgbClr val="FF0000"/>
                </a:solidFill>
              </a:rPr>
              <a:t>3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 </a:t>
            </a:r>
            <a:r>
              <a:rPr lang="sk-SK" sz="2000" b="1" dirty="0" smtClean="0"/>
              <a:t>bude:_________________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646657" y="4725144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3851661" y="53512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4290892" y="2667102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256093" y="2424370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4287901" y="5733256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4669291" y="6072395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 5"/>
          <p:cNvSpPr/>
          <p:nvPr/>
        </p:nvSpPr>
        <p:spPr>
          <a:xfrm>
            <a:off x="6156176" y="5796580"/>
            <a:ext cx="720080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sk-SK" sz="2000" dirty="0"/>
          </a:p>
        </p:txBody>
      </p:sp>
      <p:sp>
        <p:nvSpPr>
          <p:cNvPr id="15" name="Obdĺžnik 14"/>
          <p:cNvSpPr/>
          <p:nvPr/>
        </p:nvSpPr>
        <p:spPr>
          <a:xfrm>
            <a:off x="4669291" y="2100746"/>
            <a:ext cx="936104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813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5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/>
              <a:t>reakcia, pri ktorej si 2 molekuly tej istej látky navzájom vymieňajú protón H</a:t>
            </a:r>
            <a:r>
              <a:rPr lang="sk-SK" sz="2400" b="1" baseline="30000" dirty="0" smtClean="0"/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3896655" y="2651782"/>
            <a:ext cx="2232248" cy="1389217"/>
          </a:xfrm>
          <a:prstGeom prst="cloudCallout">
            <a:avLst>
              <a:gd name="adj1" fmla="val -6304"/>
              <a:gd name="adj2" fmla="val 7559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651783"/>
            <a:ext cx="2490905" cy="1453574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2524"/>
              </p:ext>
            </p:extLst>
          </p:nvPr>
        </p:nvGraphicFramePr>
        <p:xfrm>
          <a:off x="1255223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23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938871" y="4797152"/>
            <a:ext cx="35830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produktov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966405" y="5623250"/>
            <a:ext cx="3694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</a:t>
            </a:r>
            <a:r>
              <a:rPr lang="sk-SK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182727" y="4389856"/>
            <a:ext cx="8202482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 smtClean="0">
                <a:solidFill>
                  <a:srgbClr val="002060"/>
                </a:solidFill>
              </a:rPr>
              <a:t>]=1.10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 rot="18293825">
            <a:off x="1828237" y="4498416"/>
            <a:ext cx="1260092" cy="288032"/>
          </a:xfrm>
          <a:prstGeom prst="leftArrow">
            <a:avLst/>
          </a:prstGeom>
          <a:solidFill>
            <a:srgbClr val="92D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pH= 1</a:t>
            </a:r>
          </a:p>
          <a:p>
            <a:r>
              <a:rPr lang="sk-SK" sz="2400" b="1" u="sng" dirty="0" smtClean="0">
                <a:solidFill>
                  <a:schemeClr val="accent1">
                    <a:lumMod val="50000"/>
                  </a:schemeClr>
                </a:solidFill>
              </a:rPr>
              <a:t>Príklad 2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: Ak by bola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-8</a:t>
            </a:r>
            <a:r>
              <a:rPr lang="sk-SK" sz="2400" b="1" dirty="0" smtClean="0"/>
              <a:t> aké je pH roztoku a aké má vlastnosti?</a:t>
            </a:r>
            <a:r>
              <a:rPr lang="sk-SK" sz="2400" b="1" baseline="30000" dirty="0" smtClean="0"/>
              <a:t>   ____pH</a:t>
            </a:r>
            <a:r>
              <a:rPr lang="sk-SK" sz="2400" b="1" dirty="0" smtClean="0"/>
              <a:t> = </a:t>
            </a:r>
            <a:r>
              <a:rPr lang="sk-SK" sz="2400" b="1" baseline="30000" dirty="0" smtClean="0"/>
              <a:t>____________________________</a:t>
            </a:r>
            <a:endParaRPr lang="sk-SK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821</TotalTime>
  <Words>1083</Words>
  <Application>Microsoft Office PowerPoint</Application>
  <PresentationFormat>Prezentácia na obrazovke (4:3)</PresentationFormat>
  <Paragraphs>274</Paragraphs>
  <Slides>27</Slides>
  <Notes>2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Wingdings</vt:lpstr>
      <vt:lpstr>Wingdings 2</vt:lpstr>
      <vt:lpstr>Občiansky</vt:lpstr>
      <vt:lpstr>Rovnica</vt:lpstr>
      <vt:lpstr>1.Popíšte a na príklade vysvetlite, čo je neutralizácia.  2.Odvoďte iónový súčin vody. Ako ho označujeme, aká je jeho hodnota?  3. Zapíšte reakciu autoprotolýzy vody a produkty reakcie pomenujte . 4.Nakreslite rozsah stupnice pH a určte typ prostredia a sfarbenie indikátorového papierika.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ucitel</cp:lastModifiedBy>
  <cp:revision>90</cp:revision>
  <dcterms:created xsi:type="dcterms:W3CDTF">2010-05-20T08:28:48Z</dcterms:created>
  <dcterms:modified xsi:type="dcterms:W3CDTF">2022-03-22T09:54:25Z</dcterms:modified>
</cp:coreProperties>
</file>