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áz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ázov prezentáci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Názov prezentácie</a:t>
            </a:r>
          </a:p>
        </p:txBody>
      </p:sp>
      <p:sp>
        <p:nvSpPr>
          <p:cNvPr id="12" name="Autor a dátum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a dátum</a:t>
            </a:r>
          </a:p>
        </p:txBody>
      </p:sp>
      <p:sp>
        <p:nvSpPr>
          <p:cNvPr id="13" name="Text úrovne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Podnadpis prezentácie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yhlás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úrovne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Vyhlásenie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ôležitý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úrovne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100 %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ácia k faktu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Informácia k faktu</a:t>
            </a:r>
          </a:p>
        </p:txBody>
      </p:sp>
      <p:sp>
        <p:nvSpPr>
          <p:cNvPr id="108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á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Zdroj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Zdroj</a:t>
            </a:r>
          </a:p>
        </p:txBody>
      </p:sp>
      <p:sp>
        <p:nvSpPr>
          <p:cNvPr id="116" name="Text úrovne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„Významný citát“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y –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a dátum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a dátum</a:t>
            </a:r>
          </a:p>
        </p:txBody>
      </p:sp>
      <p:sp>
        <p:nvSpPr>
          <p:cNvPr id="23" name="Názov prezentáci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Názov prezentácie</a:t>
            </a:r>
          </a:p>
        </p:txBody>
      </p:sp>
      <p:sp>
        <p:nvSpPr>
          <p:cNvPr id="24" name="Text úrovne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Podnadpis prezentácie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ov a alternatívna 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Názov snímky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Názov snímky</a:t>
            </a:r>
          </a:p>
        </p:txBody>
      </p:sp>
      <p:sp>
        <p:nvSpPr>
          <p:cNvPr id="34" name="Text úrovne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Podnadpis snímky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dpis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ázov snímky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Názov snímky</a:t>
            </a:r>
          </a:p>
        </p:txBody>
      </p:sp>
      <p:sp>
        <p:nvSpPr>
          <p:cNvPr id="43" name="Podnadpis snímky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Podnadpis snímky</a:t>
            </a:r>
          </a:p>
        </p:txBody>
      </p:sp>
      <p:sp>
        <p:nvSpPr>
          <p:cNvPr id="44" name="Text úrov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odrážky na snímke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úrovne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 odrážky na snímke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dpis, odrážky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Názov snímky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Názov snímky</a:t>
            </a:r>
          </a:p>
        </p:txBody>
      </p:sp>
      <p:sp>
        <p:nvSpPr>
          <p:cNvPr id="62" name="Text úrovne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 odrážky na snímke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Podnadpis snímky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Podnadpis snímky</a:t>
            </a:r>
          </a:p>
        </p:txBody>
      </p:sp>
      <p:sp>
        <p:nvSpPr>
          <p:cNvPr id="64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ázov sekci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Názov sekcie</a:t>
            </a:r>
          </a:p>
        </p:txBody>
      </p:sp>
      <p:sp>
        <p:nvSpPr>
          <p:cNvPr id="72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n náz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ázov snímky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Názov snímky</a:t>
            </a:r>
          </a:p>
        </p:txBody>
      </p:sp>
      <p:sp>
        <p:nvSpPr>
          <p:cNvPr id="80" name="Podnadpis snímky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Podnadpis snímky</a:t>
            </a:r>
          </a:p>
        </p:txBody>
      </p:sp>
      <p:sp>
        <p:nvSpPr>
          <p:cNvPr id="81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ázov programu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Názov programu</a:t>
            </a:r>
          </a:p>
        </p:txBody>
      </p:sp>
      <p:sp>
        <p:nvSpPr>
          <p:cNvPr id="89" name="Podnadpis programu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Podnadpis programu</a:t>
            </a:r>
          </a:p>
        </p:txBody>
      </p:sp>
      <p:sp>
        <p:nvSpPr>
          <p:cNvPr id="90" name="Text úrov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Body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Číslo snímky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ázov snímky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Názov snímky</a:t>
            </a:r>
          </a:p>
        </p:txBody>
      </p:sp>
      <p:sp>
        <p:nvSpPr>
          <p:cNvPr id="3" name="Text úrovne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odrážky na snímke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Číslo snímky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oskole.detiamy.sk/clanok/kocka" TargetMode="External"/><Relationship Id="rId3" Type="http://schemas.openxmlformats.org/officeDocument/2006/relationships/hyperlink" Target="https://sk.wikipedia.org/wiki/Kocka" TargetMode="External"/><Relationship Id="rId4" Type="http://schemas.openxmlformats.org/officeDocument/2006/relationships/hyperlink" Target="http://www.geometriatelies.km.fpv.ukf.sk/zbornik/2_Vallo.pdf" TargetMode="External"/><Relationship Id="rId5" Type="http://schemas.openxmlformats.org/officeDocument/2006/relationships/hyperlink" Target="https://oskole.detiamy.sk/clanok/kvader" TargetMode="External"/><Relationship Id="rId6" Type="http://schemas.openxmlformats.org/officeDocument/2006/relationships/hyperlink" Target="https://sk.wikipedia.org/wiki/Kv%C3%A1der" TargetMode="External"/><Relationship Id="rId7" Type="http://schemas.openxmlformats.org/officeDocument/2006/relationships/hyperlink" Target="https://oskole.detiamy.sk/clanok/hranol" TargetMode="External"/><Relationship Id="rId8" Type="http://schemas.openxmlformats.org/officeDocument/2006/relationships/hyperlink" Target="https://pdf.truni.sk/e-ucebnice/geometria/data/45f66285-f2c7-431a-898c-03428741d10d.html?ownapi=1" TargetMode="External"/><Relationship Id="rId9" Type="http://schemas.openxmlformats.org/officeDocument/2006/relationships/hyperlink" Target="https://slidetodoc.com/hranol-poda-toho-ak-rovinn-obrazec-je-podstavou/#google_vignette" TargetMode="External"/><Relationship Id="rId10" Type="http://schemas.openxmlformats.org/officeDocument/2006/relationships/hyperlink" Target="https://www.doucma.sk/otazky/2340-definujte-hranol-druhy-hranola-vypocet-objemu-hranol-a-povrchu-hranola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2.jpeg"/><Relationship Id="rId4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.jpeg"/><Relationship Id="rId5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RANOLY"/>
          <p:cNvSpPr txBox="1"/>
          <p:nvPr>
            <p:ph type="ctrTitle"/>
          </p:nvPr>
        </p:nvSpPr>
        <p:spPr>
          <a:xfrm>
            <a:off x="1270000" y="-627735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b="1"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HRANOLY</a:t>
            </a:r>
          </a:p>
        </p:txBody>
      </p:sp>
      <p:sp>
        <p:nvSpPr>
          <p:cNvPr id="152" name="Miroslava Soľáková…"/>
          <p:cNvSpPr txBox="1"/>
          <p:nvPr>
            <p:ph type="body" idx="21"/>
          </p:nvPr>
        </p:nvSpPr>
        <p:spPr>
          <a:xfrm>
            <a:off x="15505487" y="10920534"/>
            <a:ext cx="7608513" cy="19725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28319">
              <a:defRPr sz="3648"/>
            </a:pPr>
            <a:r>
              <a:rPr>
                <a:solidFill>
                  <a:schemeClr val="accent1"/>
                </a:solidFill>
              </a:rPr>
              <a:t>Miroslava Soľáková </a:t>
            </a:r>
            <a:endParaRPr>
              <a:solidFill>
                <a:schemeClr val="accent1"/>
              </a:solidFill>
            </a:endParaRPr>
          </a:p>
          <a:p>
            <a:pPr defTabSz="528319">
              <a:defRPr sz="3648">
                <a:solidFill>
                  <a:srgbClr val="7118FE"/>
                </a:solidFill>
              </a:defRPr>
            </a:pPr>
            <a:r>
              <a:t>Gymnázium Gelnica</a:t>
            </a:r>
          </a:p>
          <a:p>
            <a:pPr defTabSz="528319">
              <a:defRPr sz="3648">
                <a:solidFill>
                  <a:srgbClr val="FF50D4"/>
                </a:solidFill>
              </a:defRPr>
            </a:pPr>
            <a:r>
              <a:t>2.A</a:t>
            </a:r>
          </a:p>
        </p:txBody>
      </p:sp>
      <p:sp>
        <p:nvSpPr>
          <p:cNvPr id="153" name="Podnadpis prezentácie"/>
          <p:cNvSpPr txBox="1"/>
          <p:nvPr>
            <p:ph type="subTitle" sz="quarter" idx="1"/>
          </p:nvPr>
        </p:nvSpPr>
        <p:spPr>
          <a:xfrm>
            <a:off x="-1655144" y="3008745"/>
            <a:ext cx="21844001" cy="2512352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pic>
        <p:nvPicPr>
          <p:cNvPr id="154" name="Unknown-16.png" descr="Unknown-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320" y="6172224"/>
            <a:ext cx="8887246" cy="5839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Unknown-15.png" descr="Unknown-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469" y="5859270"/>
            <a:ext cx="5723896" cy="5749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known-18.png" descr="Unknown-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17035" y="635335"/>
            <a:ext cx="6159566" cy="4571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Unknown-17.png" descr="Unknown-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069663" y="5294177"/>
            <a:ext cx="5921953" cy="5539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M A POVR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OBJEM A POVRH </a:t>
            </a:r>
          </a:p>
        </p:txBody>
      </p:sp>
      <p:sp>
        <p:nvSpPr>
          <p:cNvPr id="210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Pri výpočte povrchu kocky  počítame šesťkrát obsah štvorca.…"/>
          <p:cNvSpPr txBox="1"/>
          <p:nvPr>
            <p:ph type="body" idx="1"/>
          </p:nvPr>
        </p:nvSpPr>
        <p:spPr>
          <a:xfrm>
            <a:off x="1621017" y="3986386"/>
            <a:ext cx="21844001" cy="8432801"/>
          </a:xfrm>
          <a:prstGeom prst="rect">
            <a:avLst/>
          </a:prstGeom>
        </p:spPr>
        <p:txBody>
          <a:bodyPr/>
          <a:lstStyle/>
          <a:p>
            <a:pPr defTabSz="210311">
              <a:spcBef>
                <a:spcPts val="0"/>
              </a:spcBef>
              <a:defRPr spc="0" sz="2576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210311">
              <a:spcBef>
                <a:spcPts val="500"/>
              </a:spcBef>
              <a:defRPr spc="0" sz="257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 výpočte</a:t>
            </a:r>
            <a:r>
              <a:rPr b="1">
                <a:solidFill>
                  <a:schemeClr val="accent1"/>
                </a:solidFill>
              </a:rPr>
              <a:t> povrchu kocky </a:t>
            </a:r>
            <a:r>
              <a:t> počítame šesťkrát obsah štvorca. </a:t>
            </a:r>
          </a:p>
          <a:p>
            <a:pPr defTabSz="210311">
              <a:spcBef>
                <a:spcPts val="500"/>
              </a:spcBef>
              <a:defRPr b="1" spc="0" sz="2576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 = 6 . a</a:t>
            </a:r>
            <a:r>
              <a:rPr baseline="25879"/>
              <a:t>2 </a:t>
            </a:r>
            <a:endParaRPr baseline="25879"/>
          </a:p>
          <a:p>
            <a:pPr defTabSz="210311">
              <a:spcBef>
                <a:spcPts val="500"/>
              </a:spcBef>
              <a:defRPr b="1" spc="0" sz="2576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baseline="25879"/>
          </a:p>
          <a:p>
            <a:pPr defTabSz="210311">
              <a:spcBef>
                <a:spcPts val="500"/>
              </a:spcBef>
              <a:defRPr spc="0" sz="257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 výpočte </a:t>
            </a:r>
            <a:r>
              <a:rPr b="1">
                <a:solidFill>
                  <a:schemeClr val="accent1"/>
                </a:solidFill>
              </a:rPr>
              <a:t>povrchu kvádra</a:t>
            </a:r>
            <a:r>
              <a:t> počítame tri rôzne obsahy obdĺžnikov,spočítame ich a keďže každý z rôznych obdĺžnikov sa na povrchu nachádza 2-krát, výsledok vynásobíme dvomi. </a:t>
            </a:r>
          </a:p>
          <a:p>
            <a:pPr defTabSz="210311">
              <a:spcBef>
                <a:spcPts val="500"/>
              </a:spcBef>
              <a:defRPr b="1" spc="0" sz="2576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210311">
              <a:spcBef>
                <a:spcPts val="500"/>
              </a:spcBef>
              <a:defRPr b="1" spc="0" sz="2576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 = 2 . (a.b+ b.c + a.c)</a:t>
            </a:r>
          </a:p>
          <a:p>
            <a:pPr defTabSz="210311">
              <a:spcBef>
                <a:spcPts val="500"/>
              </a:spcBef>
              <a:defRPr b="1" spc="0" sz="2576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10311">
              <a:spcBef>
                <a:spcPts val="500"/>
              </a:spcBef>
              <a:defRPr b="1" spc="0" sz="2576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Objem kocky je V = a . a . a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b="1" spc="0" sz="1242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576">
                <a:latin typeface="Times New Roman"/>
                <a:ea typeface="Times New Roman"/>
                <a:cs typeface="Times New Roman"/>
                <a:sym typeface="Times New Roman"/>
              </a:rPr>
              <a:t>Objem kvádra je </a:t>
            </a:r>
            <a:r>
              <a:rPr sz="2576"/>
              <a:t>V = a . b . c</a:t>
            </a:r>
            <a:r>
              <a:rPr sz="25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sz="25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7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b="1" spc="0" sz="1242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spc="0" sz="858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spc="0" sz="858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b="1" spc="0" sz="1242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10311">
              <a:spcBef>
                <a:spcPts val="0"/>
              </a:spcBef>
              <a:defRPr spc="0" sz="552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10311">
              <a:spcBef>
                <a:spcPts val="0"/>
              </a:spcBef>
              <a:defRPr spc="0" sz="552"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b="1" spc="0" sz="1242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b="1" spc="0" sz="1242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b="1" spc="0" sz="1242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spc="0" sz="858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/>
          </a:p>
          <a:p>
            <a:pPr defTabSz="210311">
              <a:spcBef>
                <a:spcPts val="500"/>
              </a:spcBef>
              <a:defRPr spc="0" sz="73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552"/>
          </a:p>
          <a:p>
            <a:pPr defTabSz="210311">
              <a:spcBef>
                <a:spcPts val="500"/>
              </a:spcBef>
              <a:defRPr spc="0" sz="73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10311">
              <a:spcBef>
                <a:spcPts val="500"/>
              </a:spcBef>
              <a:defRPr spc="0" sz="1242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210311">
              <a:spcBef>
                <a:spcPts val="500"/>
              </a:spcBef>
              <a:defRPr spc="0" sz="73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552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VYUŽITIE KOCKY A KVÁD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VYUŽITIE KOCKY A KVÁDRA</a:t>
            </a:r>
          </a:p>
        </p:txBody>
      </p:sp>
      <p:sp>
        <p:nvSpPr>
          <p:cNvPr id="214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Body programu"/>
          <p:cNvSpPr txBox="1"/>
          <p:nvPr>
            <p:ph type="body" idx="1"/>
          </p:nvPr>
        </p:nvSpPr>
        <p:spPr>
          <a:xfrm>
            <a:off x="918982" y="3738781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images-1.jpeg" descr="images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034" y="3475007"/>
            <a:ext cx="4306430" cy="3635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Unknown-4.jpeg" descr="Unknown-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2471" y="8595582"/>
            <a:ext cx="4517315" cy="27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Unknown-3.jpeg" descr="Unknown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756" y="7923102"/>
            <a:ext cx="5273523" cy="3509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s.jpeg" descr="images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67700" y="3730596"/>
            <a:ext cx="4685083" cy="3509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tvarnica_faro_univerzalny_kvader_siva_6fff7f71cec1a545.jpg" descr="tvarnica_faro_univerzalny_kvader_siva_6fff7f71cec1a545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452020" y="3738781"/>
            <a:ext cx="6096001" cy="466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Unknown-2.jpeg" descr="Unknown-2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44031" y="8004894"/>
            <a:ext cx="5027701" cy="3345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ZOZNAM POUŽITEJ LITERATÚ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ZOZNAM POUŽITEJ LITERATÚRY</a:t>
            </a:r>
          </a:p>
        </p:txBody>
      </p:sp>
      <p:sp>
        <p:nvSpPr>
          <p:cNvPr id="224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https://oskole.detiamy.sk/clanok/koc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4" sz="2400"/>
            </a:pPr>
            <a:r>
              <a:rPr u="sng">
                <a:hlinkClick r:id="rId2" invalidUrl="" action="" tgtFrame="" tooltip="" history="1" highlightClick="0" endSnd="0"/>
              </a:rPr>
              <a:t>https://oskole.detiamy.sk/clanok/kocka</a:t>
            </a:r>
          </a:p>
          <a:p>
            <a:pPr>
              <a:defRPr spc="-24" sz="2400"/>
            </a:pPr>
            <a:r>
              <a:rPr u="sng">
                <a:hlinkClick r:id="rId3" invalidUrl="" action="" tgtFrame="" tooltip="" history="1" highlightClick="0" endSnd="0"/>
              </a:rPr>
              <a:t>https://sk.wikipedia.org/wiki/Kocka</a:t>
            </a:r>
          </a:p>
          <a:p>
            <a:pPr>
              <a:defRPr spc="-24" sz="2400"/>
            </a:pPr>
            <a:r>
              <a:rPr u="sng">
                <a:hlinkClick r:id="rId4" invalidUrl="" action="" tgtFrame="" tooltip="" history="1" highlightClick="0" endSnd="0"/>
              </a:rPr>
              <a:t>http://www.geometriatelies.km.fpv.ukf.sk/zbornik/2_Vallo.pdf</a:t>
            </a:r>
          </a:p>
          <a:p>
            <a:pPr>
              <a:defRPr spc="-24" sz="2400"/>
            </a:pPr>
            <a:r>
              <a:rPr u="sng">
                <a:hlinkClick r:id="rId5" invalidUrl="" action="" tgtFrame="" tooltip="" history="1" highlightClick="0" endSnd="0"/>
              </a:rPr>
              <a:t>https://oskole.detiamy.sk/clanok/kvader</a:t>
            </a:r>
          </a:p>
          <a:p>
            <a:pPr>
              <a:defRPr spc="-24" sz="2400"/>
            </a:pPr>
            <a:r>
              <a:rPr u="sng">
                <a:hlinkClick r:id="rId6" invalidUrl="" action="" tgtFrame="" tooltip="" history="1" highlightClick="0" endSnd="0"/>
              </a:rPr>
              <a:t>https://sk.wikipedia.org/wiki/Kváder</a:t>
            </a:r>
          </a:p>
          <a:p>
            <a:pPr>
              <a:defRPr spc="-24" sz="2400"/>
            </a:pPr>
            <a:r>
              <a:rPr u="sng">
                <a:hlinkClick r:id="rId7" invalidUrl="" action="" tgtFrame="" tooltip="" history="1" highlightClick="0" endSnd="0"/>
              </a:rPr>
              <a:t>https://oskole.detiamy.sk/clanok/hranol</a:t>
            </a:r>
          </a:p>
          <a:p>
            <a:pPr>
              <a:defRPr spc="-24" sz="2400"/>
            </a:pPr>
            <a:r>
              <a:rPr u="sng">
                <a:hlinkClick r:id="rId8" invalidUrl="" action="" tgtFrame="" tooltip="" history="1" highlightClick="0" endSnd="0"/>
              </a:rPr>
              <a:t>https://pdf.truni.sk/e-ucebnice/geometria/data/45f66285-f2c7-431a-898c-03428741d10d.html?ownapi=1</a:t>
            </a:r>
          </a:p>
          <a:p>
            <a:pPr>
              <a:defRPr spc="-24" sz="2400"/>
            </a:pPr>
            <a:r>
              <a:rPr u="sng">
                <a:hlinkClick r:id="rId9" invalidUrl="" action="" tgtFrame="" tooltip="" history="1" highlightClick="0" endSnd="0"/>
              </a:rPr>
              <a:t>https://slidetodoc.com/hranol-poda-toho-ak-rovinn-obrazec-je-podstavou/#google_vignette</a:t>
            </a:r>
          </a:p>
          <a:p>
            <a:pPr>
              <a:defRPr spc="-24" sz="2400"/>
            </a:pPr>
            <a:r>
              <a:rPr u="sng">
                <a:hlinkClick r:id="rId10" invalidUrl="" action="" tgtFrame="" tooltip="" history="1" highlightClick="0" endSnd="0"/>
              </a:rPr>
              <a:t>https://www.doucma.sk/otazky/2340-definujte-hranol-druhy-hranola-vypocet-objemu-hranol-a-povrchu-hranola</a:t>
            </a:r>
          </a:p>
        </p:txBody>
      </p:sp>
      <p:sp>
        <p:nvSpPr>
          <p:cNvPr id="226" name="https://cloud7.edupage.org/cloud/Objem_a_povrch_kocky_a_kvadra.pdf?z%3AHqs8b3ixwrZCH%2FpbcoiQvNKsCQ6VIjrBfEIvy2lWufTeLKloaR9OlGZIBzBFpeyc"/>
          <p:cNvSpPr txBox="1"/>
          <p:nvPr/>
        </p:nvSpPr>
        <p:spPr>
          <a:xfrm>
            <a:off x="1174902" y="8350249"/>
            <a:ext cx="222881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https://cloud7.edupage.org/cloud/Objem_a_povrch_kocky_a_kvadra.pdf?z%3AHqs8b3ixwrZCH%2FpbcoiQvNKsCQ6VIjrBfEIvy2lWufTeLKloaR9OlGZIBzBFpeyc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Zdroj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Ďakujem Vám za pozornosť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Ďakujem Vám za pozornosť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RANOLY"/>
          <p:cNvSpPr txBox="1"/>
          <p:nvPr>
            <p:ph type="title"/>
          </p:nvPr>
        </p:nvSpPr>
        <p:spPr>
          <a:xfrm>
            <a:off x="1035988" y="792774"/>
            <a:ext cx="21844001" cy="1557438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EE71C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HRANOLY</a:t>
            </a:r>
          </a:p>
        </p:txBody>
      </p:sp>
      <p:sp>
        <p:nvSpPr>
          <p:cNvPr id="160" name="Hranol je časť priestoru ohraničeného dvomi podstavami a n bočnými stenami.…"/>
          <p:cNvSpPr txBox="1"/>
          <p:nvPr>
            <p:ph type="body" idx="1"/>
          </p:nvPr>
        </p:nvSpPr>
        <p:spPr>
          <a:xfrm>
            <a:off x="1192529" y="2748007"/>
            <a:ext cx="21998942" cy="979235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Hranol</a:t>
            </a:r>
            <a:r>
              <a:t> je časť priestoru ohraničeného </a:t>
            </a: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dvomi podstavami</a:t>
            </a:r>
            <a:r>
              <a:t> a </a:t>
            </a: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n bočnými stenami.</a:t>
            </a: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HRANOL-</a:t>
            </a:r>
            <a:r>
              <a:rPr>
                <a:solidFill>
                  <a:srgbClr val="000000"/>
                </a:solidFill>
              </a:rPr>
              <a:t> je geometrický útvar=</a:t>
            </a: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TELESO</a:t>
            </a: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Podstvava=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zhodné n trojuholníky  (v rovnobežných rovinách 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1" sz="26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Vzdialenosť= </a:t>
            </a:r>
            <a:r>
              <a:rPr b="0">
                <a:solidFill>
                  <a:srgbClr val="000000"/>
                </a:solidFill>
              </a:rPr>
              <a:t>výška hranola 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5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5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61" name="Unknown-15.png" descr="Unknown-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8074" y="5230736"/>
            <a:ext cx="4174353" cy="3974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tvoruholniky_september_html_m1711f5cc.png" descr="Stvoruholniky_september_html_m1711f5c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0935" y="5103214"/>
            <a:ext cx="3888195" cy="508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Unknown-2.jpeg" descr="Unknown-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5175" y="5354576"/>
            <a:ext cx="5302248" cy="4579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RUHY HRANOLOV PODĽA PRAVIDELNOSTI"/>
          <p:cNvSpPr txBox="1"/>
          <p:nvPr>
            <p:ph type="title"/>
          </p:nvPr>
        </p:nvSpPr>
        <p:spPr>
          <a:xfrm>
            <a:off x="1269999" y="648991"/>
            <a:ext cx="21844001" cy="1562101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DRUHY HRANOLOV PODĽA PRAVIDELNOSTI </a:t>
            </a:r>
          </a:p>
        </p:txBody>
      </p:sp>
      <p:sp>
        <p:nvSpPr>
          <p:cNvPr id="166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Pravidelné: - základňami sú pravidelné mnohouholníky to znamená, že jeho strany a vnútorné uhly sú rovnakej miery.…"/>
          <p:cNvSpPr txBox="1"/>
          <p:nvPr>
            <p:ph type="body" idx="1"/>
          </p:nvPr>
        </p:nvSpPr>
        <p:spPr>
          <a:xfrm>
            <a:off x="1269999" y="3307752"/>
            <a:ext cx="21844001" cy="84328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90EC87"/>
                </a:solidFill>
              </a:rPr>
              <a:t>Pravidelné:</a:t>
            </a:r>
            <a:r>
              <a:rPr>
                <a:solidFill>
                  <a:srgbClr val="90EC87"/>
                </a:solidFill>
              </a:rPr>
              <a:t> -</a:t>
            </a:r>
            <a:r>
              <a:t> základňami sú pravidelné mnohouholníky to znamená, že jeho strany a vnútorné uhly sú rovnakej miery. </a:t>
            </a: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pc="0"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B396D"/>
                </a:solidFill>
              </a:rPr>
              <a:t>Nepravidelné:</a:t>
            </a:r>
            <a:r>
              <a:rPr b="1"/>
              <a:t> </a:t>
            </a:r>
            <a:r>
              <a:t>Jeho základy sú nepravidelné mnohouholníky.</a:t>
            </a:r>
          </a:p>
        </p:txBody>
      </p:sp>
      <p:pic>
        <p:nvPicPr>
          <p:cNvPr id="168" name="Triangle.Equilateral.svg.png" descr="Triangle.Equilateral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169" name="hranol_3sides.png.jpeg" descr="hranol_3sides.png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4232" y="4037146"/>
            <a:ext cx="4407585" cy="564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Unknown-16.png" descr="Unknown-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12375" y="8065312"/>
            <a:ext cx="5136313" cy="428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RUHY HRANOLO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A549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DRUHY HRANOLOV </a:t>
            </a:r>
          </a:p>
        </p:txBody>
      </p:sp>
      <p:sp>
        <p:nvSpPr>
          <p:cNvPr id="173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Kolmý hranol – bočné steny sú kolmé roviny podstáv.…"/>
          <p:cNvSpPr txBox="1"/>
          <p:nvPr>
            <p:ph type="body" idx="1"/>
          </p:nvPr>
        </p:nvSpPr>
        <p:spPr>
          <a:xfrm>
            <a:off x="1269999" y="3588566"/>
            <a:ext cx="21844001" cy="843280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Kolmý hranol</a:t>
            </a:r>
            <a:r>
              <a:rPr>
                <a:solidFill>
                  <a:srgbClr val="C5000B"/>
                </a:solidFill>
              </a:rPr>
              <a:t> </a:t>
            </a:r>
            <a:r>
              <a:t>– bočné steny sú kolmé roviny podstáv.</a:t>
            </a: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Pravidelný n – boký hranol</a:t>
            </a:r>
            <a:r>
              <a:t> –  podstavou sú pravidelné n-uholníky.</a:t>
            </a: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Kosý hranol</a:t>
            </a:r>
            <a:r>
              <a:rPr>
                <a:solidFill>
                  <a:srgbClr val="C5000B"/>
                </a:solidFill>
              </a:rPr>
              <a:t> </a:t>
            </a:r>
            <a:r>
              <a:t>– hranol, ktorý nie je kolmý, teda bočné steny zvierajú s podstavami rôzne uhly (iné ako pravé)</a:t>
            </a: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Rovnobežnosten –</a:t>
            </a:r>
            <a:r>
              <a:t> štvorboký hranol, stenami sú rovnobežníky. </a:t>
            </a:r>
          </a:p>
          <a:p>
            <a:pPr defTabSz="457200">
              <a:spcBef>
                <a:spcPts val="0"/>
              </a:spcBef>
              <a:defRPr spc="0" sz="3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5" name="ilo_hranol_bez_popisu_cz.png" descr="ilo_hranol_bez_popisu_c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7251" y="2056824"/>
            <a:ext cx="5735326" cy="50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Unknown-17.png" descr="Unknown-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6869" y="7947170"/>
            <a:ext cx="6539596" cy="257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Unknown-3.jpeg" descr="Unknown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03999" y="2360758"/>
            <a:ext cx="4603045" cy="4325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Unknown-16.png" descr="Unknown-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10101" y="8517877"/>
            <a:ext cx="4603045" cy="349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KOC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>
                    <a:satOff val="15236"/>
                    <a:lumOff val="1767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KOCKA</a:t>
            </a:r>
          </a:p>
        </p:txBody>
      </p:sp>
      <p:sp>
        <p:nvSpPr>
          <p:cNvPr id="181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Kocka je trojrozmerné teleso, ktoré sa skladá zo šiestich rovnakých štvorcov.…"/>
          <p:cNvSpPr txBox="1"/>
          <p:nvPr>
            <p:ph type="body" idx="1"/>
          </p:nvPr>
        </p:nvSpPr>
        <p:spPr>
          <a:xfrm>
            <a:off x="970264" y="2094210"/>
            <a:ext cx="22026731" cy="10568796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             </a:t>
            </a:r>
          </a:p>
          <a:p>
            <a:pPr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Kocka</a:t>
            </a:r>
            <a:r>
              <a:t> </a:t>
            </a:r>
            <a:r>
              <a:rPr>
                <a:solidFill>
                  <a:srgbClr val="000000"/>
                </a:solidFill>
              </a:rPr>
              <a:t>je</a:t>
            </a:r>
            <a:r>
              <a:t> </a:t>
            </a:r>
            <a:r>
              <a:rPr b="1"/>
              <a:t>trojrozmerné teleso, </a:t>
            </a:r>
            <a:r>
              <a:rPr>
                <a:solidFill>
                  <a:srgbClr val="000000"/>
                </a:solidFill>
              </a:rPr>
              <a:t>ktoré sa skladá zo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 b="1"/>
              <a:t>šiestich rovnakých štvorcov.</a:t>
            </a: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TYPY UHLOPRIEČOK </a:t>
            </a: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Stenová uhlopriečka </a:t>
            </a:r>
            <a:r>
              <a:t>– </a:t>
            </a:r>
            <a:r>
              <a:rPr>
                <a:solidFill>
                  <a:srgbClr val="000000"/>
                </a:solidFill>
              </a:rPr>
              <a:t>to je taká, ktorá na jednej stene spája dva vrcholy</a:t>
            </a:r>
            <a:endParaRPr b="1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Telesová uhlopriečka-</a:t>
            </a:r>
            <a:r>
              <a:rPr>
                <a:solidFill>
                  <a:srgbClr val="000000"/>
                </a:solidFill>
              </a:rPr>
              <a:t> to je taká, ktorá spája dva vrcholy, ktoré sa nenachádzajú na jednej stene, pričom ležia oproti sebe v  priestore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rgbClr val="212529"/>
              </a:solidFill>
            </a:endParaRPr>
          </a:p>
          <a:p>
            <a:pPr defTabSz="457200">
              <a:spcBef>
                <a:spcPts val="0"/>
              </a:spcBef>
              <a:defRPr b="1" spc="0" sz="24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 </a:t>
            </a:r>
          </a:p>
        </p:txBody>
      </p:sp>
      <p:pic>
        <p:nvPicPr>
          <p:cNvPr id="183" name="Kocka,učivo,matematika,zš,6_roč_html_33e70f58.png" descr="Kocka,učivo,matematika,zš,6_roč_html_33e70f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4639" y="-102009"/>
            <a:ext cx="4244919" cy="4278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Kocka,učivo,matematika,zš,6_roč_html_6425bcd5.png" descr="Kocka,učivo,matematika,zš,6_roč_html_6425bcd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9691" y="70081"/>
            <a:ext cx="5803901" cy="439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Unknown-3.jpeg" descr="Unknown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57696" y="3700473"/>
            <a:ext cx="5380286" cy="4665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VÁ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>
                    <a:satOff val="15236"/>
                    <a:lumOff val="1767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KVÁDER</a:t>
            </a:r>
          </a:p>
        </p:txBody>
      </p:sp>
      <p:sp>
        <p:nvSpPr>
          <p:cNvPr id="188" name="Kváder je trojrozmerné teleso, ktoré sa skladá zo šiestich obdĺžnikov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Kváder </a:t>
            </a:r>
            <a:r>
              <a:rPr b="0">
                <a:solidFill>
                  <a:srgbClr val="000000"/>
                </a:solidFill>
              </a:rPr>
              <a:t>je</a:t>
            </a:r>
            <a:r>
              <a:t> trojrozmerné teleso, </a:t>
            </a:r>
            <a:r>
              <a:rPr b="0">
                <a:solidFill>
                  <a:srgbClr val="000000"/>
                </a:solidFill>
              </a:rPr>
              <a:t>ktoré sa skladá zo</a:t>
            </a:r>
            <a:r>
              <a:t> šiestich obdĺžnikov. </a:t>
            </a:r>
          </a:p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TYPY UHLOPRIEČOK </a:t>
            </a:r>
          </a:p>
          <a:p>
            <a:pPr marL="457200" indent="-317500" defTabSz="457200">
              <a:spcBef>
                <a:spcPts val="0"/>
              </a:spcBef>
              <a:buClr>
                <a:srgbClr val="5341AF"/>
              </a:buClr>
              <a:buSzPct val="100000"/>
              <a:buFont typeface="Helvetica"/>
              <a:buChar char="◦"/>
              <a:defRPr spc="0" sz="14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Stenová  - </a:t>
            </a:r>
            <a:r>
              <a:t>na jednej stene spája dva vrcholy </a:t>
            </a: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Telesová -</a:t>
            </a:r>
            <a:r>
              <a:t> spája dva vrcholy, ktoré sa nenachádzajú na jednej stene, pričom ležia oproti sebe v  priestore</a:t>
            </a:r>
          </a:p>
          <a:p>
            <a:pPr defTabSz="457200">
              <a:spcBef>
                <a:spcPts val="0"/>
              </a:spcBef>
              <a:defRPr b="1" spc="0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b="1" spc="0" sz="240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9" name="Kváder,učivo,matematika,zš,6_roč_html_1ad9c12b.png" descr="Kváder,učivo,matematika,zš,6_roč_html_1ad9c12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9260" y="429756"/>
            <a:ext cx="4964046" cy="4405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Kváder,učivo,matematika,zš,6_roč_html_1fd1f56f.png" descr="Kváder,učivo,matematika,zš,6_roč_html_1fd1f56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1013" y="88126"/>
            <a:ext cx="3629524" cy="4199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uboid2.png.jpeg" descr="cuboid2.pn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2211" y="4857221"/>
            <a:ext cx="6880823" cy="5590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IETE KOCKY A KVÁD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STIETE KOCKY A KVÁDRA</a:t>
            </a:r>
          </a:p>
        </p:txBody>
      </p:sp>
      <p:sp>
        <p:nvSpPr>
          <p:cNvPr id="194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ieť kocky je tvorená zo 6 rovnakých štvorcov                                                                     Sieť kvádra je tvorená zo 6 pravouhlých odlžníkov…"/>
          <p:cNvSpPr txBox="1"/>
          <p:nvPr>
            <p:ph type="body" idx="1"/>
          </p:nvPr>
        </p:nvSpPr>
        <p:spPr>
          <a:xfrm>
            <a:off x="1269999" y="425360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>
              <a:defRPr spc="-26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Sieť kocky je tvorená zo 6 rovnakých štvorcov                                                                     Sieť kvádra je tvorená zo 6 pravouhlých odlžníkov </a:t>
            </a:r>
          </a:p>
          <a:p>
            <a:pPr>
              <a:defRPr b="1" spc="-35" sz="35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S=6.a.a                                                                                                   S = 2 . a . b + 2 . b . c + 2 . a . c </a:t>
            </a:r>
            <a:endParaRPr spc="-12" sz="1200">
              <a:solidFill>
                <a:srgbClr val="000000"/>
              </a:solidFill>
            </a:endParaRPr>
          </a:p>
        </p:txBody>
      </p:sp>
      <p:pic>
        <p:nvPicPr>
          <p:cNvPr id="196" name="Kváder,učivo,matematika,zš,6_roč_html_1ad9c12b.png" descr="Kváder,učivo,matematika,zš,6_roč_html_1ad9c12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22720" y="3748971"/>
            <a:ext cx="5895080" cy="5231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Unknown-16.png" descr="Unknown-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1827" y="4253837"/>
            <a:ext cx="5895080" cy="4222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OPIS PRVKOV KOCK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9246F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POPIS PRVKOV KOCKY</a:t>
            </a:r>
          </a:p>
        </p:txBody>
      </p:sp>
      <p:sp>
        <p:nvSpPr>
          <p:cNvPr id="200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Kocka má šesť rovnakých stien – skladá sa zo šiestich rovnakých štvorcov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Kocka má šesť rovnakých stien – skladá sa zo šiestich rovnakých štvorcov</a:t>
            </a:r>
          </a:p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- má osem vrcholov = A, B, C, D, E, F, G, H </a:t>
            </a:r>
          </a:p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- má dvanásť hrán rovnakej dĺžky</a:t>
            </a:r>
          </a:p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Každé dve steny sú rovnobežné alebo kolmé </a:t>
            </a:r>
          </a:p>
        </p:txBody>
      </p:sp>
      <p:pic>
        <p:nvPicPr>
          <p:cNvPr id="202" name="Kocka,učivo,matematika,zš,6_roč_html_m3c3a3b7c.png" descr="Kocka,učivo,matematika,zš,6_roč_html_m3c3a3b7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5172" y="4022033"/>
            <a:ext cx="10693567" cy="6759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OPIS PRVKOV KVÁD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POPIS PRVKOV KVÁDRA</a:t>
            </a:r>
          </a:p>
        </p:txBody>
      </p:sp>
      <p:sp>
        <p:nvSpPr>
          <p:cNvPr id="205" name="Podnadpis program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Kváder má osem vrcholov = A, B, C, D, E, F, G, H…"/>
          <p:cNvSpPr txBox="1"/>
          <p:nvPr>
            <p:ph type="body" idx="1"/>
          </p:nvPr>
        </p:nvSpPr>
        <p:spPr>
          <a:xfrm>
            <a:off x="1059389" y="4253607"/>
            <a:ext cx="21844001" cy="843280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Kváder má osem vrcholov = A, B, C, D, E, F, G, H </a:t>
            </a:r>
          </a:p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-má šesť obdĺžnikových stien (3 dvojice rovnakých) </a:t>
            </a:r>
          </a:p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-má dvanásť hrán – štvorice hrán majú rovnakú dĺžku </a:t>
            </a:r>
          </a:p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1200"/>
              </a:spcBef>
              <a:defRPr spc="0"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Každé dve steny sú rovnobežné alebo kolmé</a:t>
            </a:r>
          </a:p>
        </p:txBody>
      </p:sp>
      <p:pic>
        <p:nvPicPr>
          <p:cNvPr id="207" name="Unknown-17.png" descr="Unknown-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9924" y="3796929"/>
            <a:ext cx="5991164" cy="67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