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745FC8-8998-4EC3-9F05-02EB3F1EDCD0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65EE80-8B62-4AEA-833C-0FC4F8EAF5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73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4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65D0-654B-470E-8BA4-127199B9C96A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D654-BB8C-487E-9333-F7BBC826CD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2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3908425" y="2881313"/>
            <a:ext cx="5481637" cy="922338"/>
            <a:chOff x="1815339" y="1381459"/>
            <a:chExt cx="5480154" cy="923330"/>
          </a:xfrm>
        </p:grpSpPr>
        <p:sp>
          <p:nvSpPr>
            <p:cNvPr id="5" name="TextBox 11"/>
            <p:cNvSpPr txBox="1"/>
            <p:nvPr/>
          </p:nvSpPr>
          <p:spPr>
            <a:xfrm>
              <a:off x="4146745" y="1381458"/>
              <a:ext cx="877650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4A7EF-66B1-4FE2-A56F-886F7BE0CE24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42F-3020-46C9-ACCD-A86EF42B9F4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198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5" name="TextBox 12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B6302-0652-4367-9587-EAC91B941D47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E1D1-0D6A-43FF-B785-40E7EA75ACB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163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3163" y="2887663"/>
            <a:ext cx="6778625" cy="923925"/>
            <a:chOff x="1172584" y="1381459"/>
            <a:chExt cx="6779110" cy="923330"/>
          </a:xfrm>
        </p:grpSpPr>
        <p:sp>
          <p:nvSpPr>
            <p:cNvPr id="6" name="TextBox 8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BD5A-45B1-460C-8106-9AE68E74FA06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AFFC-A694-4B2D-9608-D4254A2AE8B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6285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6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28C7-5781-42E2-BB88-ACA52EBEA05A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E5C1-74F0-4D90-8A6B-BD3FB1D6381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3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8" name="TextBox 15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B150B-D614-4712-96DC-B101519DBBE0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A25B-8CA3-411F-B8E7-5F4A1C8FDC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223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73163" y="1392238"/>
            <a:ext cx="6778625" cy="923925"/>
            <a:chOff x="1172584" y="1381459"/>
            <a:chExt cx="6779110" cy="923330"/>
          </a:xfrm>
        </p:grpSpPr>
        <p:sp>
          <p:nvSpPr>
            <p:cNvPr id="4" name="TextBox 13"/>
            <p:cNvSpPr txBox="1"/>
            <p:nvPr/>
          </p:nvSpPr>
          <p:spPr>
            <a:xfrm>
              <a:off x="4147772" y="1381459"/>
              <a:ext cx="87636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  <a:cs typeface="+mn-cs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EE14A-2092-4FD2-B84D-2F9144CB8E58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97B0-20A5-44DB-A087-122635B339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AF94-E36C-479E-9225-D4BF7FBB079C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313B-925F-4E86-AB5B-F248795FFF2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1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FE921-2BF7-4CEC-AF3F-DB6CC1EC9C2C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C7C08-79AB-4244-9726-C05F924981C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93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60DAF-A248-4495-AE78-C5E46204D15C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83A1-AF5F-4696-8049-ECB3D97671B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25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688975" y="569913"/>
            <a:ext cx="77565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štýly predlohy textu</a:t>
            </a:r>
            <a:endParaRPr lang="en-US" altLang="sk-SK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500" y="2247900"/>
            <a:ext cx="77470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Upravte štýl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63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D35543-70EE-4F7E-ACFD-D7597B19166C}" type="datetimeFigureOut">
              <a:rPr lang="sk-SK"/>
              <a:pPr>
                <a:defRPr/>
              </a:pPr>
              <a:t>29.9.2013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0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8925" y="61610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2698E1-E1C1-4F10-8088-4F7D3AA1AA6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42" r:id="rId7"/>
    <p:sldLayoutId id="2147484143" r:id="rId8"/>
    <p:sldLayoutId id="2147484144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Book Antiqu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mg.pauzicka.zoznam.sk/pictures/same-retaze.jpg" TargetMode="External"/><Relationship Id="rId3" Type="http://schemas.openxmlformats.org/officeDocument/2006/relationships/hyperlink" Target="http://diverge.hunter.cuny.edu/~weigang/Images/11-18_streptococcus.jpg" TargetMode="External"/><Relationship Id="rId7" Type="http://schemas.openxmlformats.org/officeDocument/2006/relationships/hyperlink" Target="http://www.mojanitra.sk/images/clanky/vata/c_6540_4.jpg" TargetMode="External"/><Relationship Id="rId2" Type="http://schemas.openxmlformats.org/officeDocument/2006/relationships/hyperlink" Target="http://www.oskole.sk/userfiles/image/2012/januar/Pr%C3%ADrodoveda%209%20-%20Bakt%C3%A9rie,%20huby%20a%20rasltiny%20(2)_html_m2886fc35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les.dvojicazalesakov.webnode.sk/200000006-23bc824b61/kuriatko-jedle.jpg" TargetMode="External"/><Relationship Id="rId11" Type="http://schemas.openxmlformats.org/officeDocument/2006/relationships/hyperlink" Target="http://projektysipvz.gytool.cz/ProjektySIPVZ/Obrazky/Chemie/pivo/puceni.jpg" TargetMode="External"/><Relationship Id="rId5" Type="http://schemas.openxmlformats.org/officeDocument/2006/relationships/hyperlink" Target="http://www.oskole.sk/userfiles/image/biologia/Huby/huby5.jpg" TargetMode="External"/><Relationship Id="rId10" Type="http://schemas.openxmlformats.org/officeDocument/2006/relationships/hyperlink" Target="http://www.nova-scientia.jecool.net/wp-content/uploads/2012/08/plese%C5%88-hlavi%C4%8Dkat%C3%A1.jpg" TargetMode="External"/><Relationship Id="rId4" Type="http://schemas.openxmlformats.org/officeDocument/2006/relationships/hyperlink" Target="http://urban.wbl.sk/m2.jpg" TargetMode="External"/><Relationship Id="rId9" Type="http://schemas.openxmlformats.org/officeDocument/2006/relationships/hyperlink" Target="http://www.oskole.sk/userfiles/image/Zofia/Marec/Biol%C3%B3gia/rozmnozovanie%20rastlin_html_mf07bc06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1556792"/>
            <a:ext cx="6777318" cy="1731982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/>
              <a:t>Rozmnožovanie baktérií a húb - </a:t>
            </a:r>
            <a:r>
              <a:rPr lang="sk-SK" sz="3200" dirty="0" smtClean="0"/>
              <a:t>9.ročník</a:t>
            </a:r>
            <a:endParaRPr lang="sk-SK" sz="3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767138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sk-SK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Mgr. Anna </a:t>
            </a:r>
            <a:r>
              <a:rPr lang="sk-SK" dirty="0" err="1" smtClean="0"/>
              <a:t>Kičková</a:t>
            </a:r>
            <a:endParaRPr lang="sk-SK" dirty="0"/>
          </a:p>
        </p:txBody>
      </p:sp>
      <p:pic>
        <p:nvPicPr>
          <p:cNvPr id="10244" name="Picture 4" descr="E:\CLILL PL,prezentáci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315118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bez plodnice - plesne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sz="quarter" idx="13"/>
          </p:nvPr>
        </p:nvSpPr>
        <p:spPr>
          <a:xfrm>
            <a:off x="685800" y="2239963"/>
            <a:ext cx="3803650" cy="3876675"/>
          </a:xfrm>
        </p:spPr>
        <p:txBody>
          <a:bodyPr/>
          <a:lstStyle/>
          <a:p>
            <a:pPr eaLnBrk="1" hangingPunct="1"/>
            <a:r>
              <a:rPr lang="sk-SK" altLang="sk-SK" smtClean="0"/>
              <a:t>Výtrusmi</a:t>
            </a:r>
          </a:p>
          <a:p>
            <a:pPr eaLnBrk="1" hangingPunct="1"/>
            <a:r>
              <a:rPr lang="sk-SK" altLang="sk-SK" smtClean="0"/>
              <a:t>Výtrusy sú vo výtrusniciach na stopke</a:t>
            </a:r>
          </a:p>
        </p:txBody>
      </p:sp>
      <p:pic>
        <p:nvPicPr>
          <p:cNvPr id="8" name="Zástupný symbol obsahu 7" descr="plesne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3563" y="2205038"/>
            <a:ext cx="1835150" cy="1584325"/>
          </a:xfrm>
        </p:spPr>
      </p:pic>
      <p:pic>
        <p:nvPicPr>
          <p:cNvPr id="5" name="Obrázok 4" descr="PLESE-~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63531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s plodnicou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sz="quarter" idx="13"/>
          </p:nvPr>
        </p:nvSpPr>
        <p:spPr>
          <a:xfrm>
            <a:off x="685800" y="2239963"/>
            <a:ext cx="3803650" cy="3876675"/>
          </a:xfrm>
        </p:spPr>
        <p:txBody>
          <a:bodyPr/>
          <a:lstStyle/>
          <a:p>
            <a:pPr eaLnBrk="1" hangingPunct="1"/>
            <a:r>
              <a:rPr lang="sk-SK" altLang="sk-SK" smtClean="0"/>
              <a:t>Výtrusmi</a:t>
            </a:r>
          </a:p>
          <a:p>
            <a:pPr eaLnBrk="1" hangingPunct="1"/>
            <a:r>
              <a:rPr lang="sk-SK" altLang="sk-SK" smtClean="0"/>
              <a:t>Výtrusnice sú uložené na spodnej strane klobúka</a:t>
            </a:r>
          </a:p>
        </p:txBody>
      </p:sp>
      <p:pic>
        <p:nvPicPr>
          <p:cNvPr id="20484" name="Zástupný symbol obsahu 4" descr="dubák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205038"/>
            <a:ext cx="4103688" cy="3078162"/>
          </a:xfrm>
        </p:spPr>
      </p:pic>
      <p:pic>
        <p:nvPicPr>
          <p:cNvPr id="20485" name="Obrázok 5" descr="kuriatko-jed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05263"/>
            <a:ext cx="3556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Zdroje</a:t>
            </a:r>
          </a:p>
        </p:txBody>
      </p:sp>
      <p:sp>
        <p:nvSpPr>
          <p:cNvPr id="2150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z="1200" smtClean="0">
                <a:hlinkClick r:id="rId2"/>
              </a:rPr>
              <a:t>http://www.zlaticko.sk/sub/zlaticko.sk/images/baby.jpg      </a:t>
            </a:r>
          </a:p>
          <a:p>
            <a:pPr eaLnBrk="1" hangingPunct="1"/>
            <a:r>
              <a:rPr lang="sk-SK" altLang="sk-SK" sz="1200" smtClean="0">
                <a:hlinkClick r:id="rId2"/>
              </a:rPr>
              <a:t>http://nd05.jxs.cz/904/235/730821f839_81550144_o2.png                    </a:t>
            </a:r>
          </a:p>
          <a:p>
            <a:pPr eaLnBrk="1" hangingPunct="1"/>
            <a:r>
              <a:rPr lang="sk-SK" altLang="sk-SK" sz="1200" smtClean="0">
                <a:hlinkClick r:id="rId2"/>
              </a:rPr>
              <a:t>http://www.oskole.sk/userfiles/image/2012/januar/Pr%C3%ADrodoveda%209%20-%20Bakt%C3%A9rie,%20huby%20a%20rasltiny%20(2)_html_m2886fc35.png</a:t>
            </a:r>
            <a:r>
              <a:rPr lang="sk-SK" altLang="sk-SK" sz="1200" smtClean="0"/>
              <a:t> </a:t>
            </a:r>
          </a:p>
          <a:p>
            <a:pPr eaLnBrk="1" hangingPunct="1"/>
            <a:r>
              <a:rPr lang="sk-SK" altLang="sk-SK" sz="1200" smtClean="0">
                <a:hlinkClick r:id="rId3"/>
              </a:rPr>
              <a:t>http://diverge.hunter.cuny.edu/~weigang/Images/11-18_streptococcus.jpg</a:t>
            </a:r>
            <a:r>
              <a:rPr lang="sk-SK" altLang="sk-SK" sz="1200" smtClean="0"/>
              <a:t>    </a:t>
            </a:r>
          </a:p>
          <a:p>
            <a:pPr eaLnBrk="1" hangingPunct="1"/>
            <a:r>
              <a:rPr lang="sk-SK" altLang="sk-SK" sz="1200" smtClean="0">
                <a:hlinkClick r:id="rId4"/>
              </a:rPr>
              <a:t>http://urban.wbl.sk/m2.jpg</a:t>
            </a:r>
            <a:r>
              <a:rPr lang="sk-SK" altLang="sk-SK" sz="1200" smtClean="0"/>
              <a:t>     </a:t>
            </a:r>
          </a:p>
          <a:p>
            <a:pPr eaLnBrk="1" hangingPunct="1"/>
            <a:r>
              <a:rPr lang="sk-SK" altLang="sk-SK" sz="1200" smtClean="0">
                <a:hlinkClick r:id="rId5"/>
              </a:rPr>
              <a:t>http://www.oskole.sk/userfiles/image/biologia/Huby/huby5.jpg</a:t>
            </a:r>
            <a:r>
              <a:rPr lang="sk-SK" altLang="sk-SK" sz="1200" smtClean="0"/>
              <a:t>    </a:t>
            </a:r>
          </a:p>
          <a:p>
            <a:pPr eaLnBrk="1" hangingPunct="1"/>
            <a:r>
              <a:rPr lang="sk-SK" altLang="sk-SK" sz="1200" smtClean="0"/>
              <a:t> </a:t>
            </a:r>
            <a:r>
              <a:rPr lang="sk-SK" altLang="sk-SK" sz="1200" smtClean="0">
                <a:hlinkClick r:id="rId6"/>
              </a:rPr>
              <a:t>http://files.dvojicazalesakov.webnode.sk/200000006-23bc824b61/kuriatko-jedle.jpg</a:t>
            </a:r>
            <a:r>
              <a:rPr lang="sk-SK" altLang="sk-SK" sz="1200" smtClean="0"/>
              <a:t>   </a:t>
            </a:r>
          </a:p>
          <a:p>
            <a:pPr eaLnBrk="1" hangingPunct="1"/>
            <a:r>
              <a:rPr lang="sk-SK" altLang="sk-SK" sz="1200" smtClean="0">
                <a:hlinkClick r:id="rId7"/>
              </a:rPr>
              <a:t>http://www.mojanitra.sk/images/clanky/vata/c_6540_4.jpg</a:t>
            </a:r>
            <a:r>
              <a:rPr lang="sk-SK" altLang="sk-SK" sz="1200" smtClean="0"/>
              <a:t>     </a:t>
            </a:r>
          </a:p>
          <a:p>
            <a:pPr eaLnBrk="1" hangingPunct="1"/>
            <a:r>
              <a:rPr lang="sk-SK" altLang="sk-SK" sz="1200" smtClean="0">
                <a:hlinkClick r:id="rId8"/>
              </a:rPr>
              <a:t>http://img.pauzicka.zoznam.sk/pictures/same-retaze.jpg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9"/>
              </a:rPr>
              <a:t>http://www.oskole.sk/userfiles/image/Zofia/Marec/Biol%C3%B3gia/rozmnozovanie%20rastlin_html_mf07bc06.jpg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10"/>
              </a:rPr>
              <a:t>http://www.nova-scientia.jecool.net/wp-content/uploads/2012/08/plese%C5%88-hlavi%C4%8Dkat%C3%A1.jpg</a:t>
            </a:r>
            <a:endParaRPr lang="sk-SK" altLang="sk-SK" sz="1200" smtClean="0"/>
          </a:p>
          <a:p>
            <a:pPr eaLnBrk="1" hangingPunct="1"/>
            <a:r>
              <a:rPr lang="sk-SK" altLang="sk-SK" sz="1200" smtClean="0">
                <a:hlinkClick r:id="rId11"/>
              </a:rPr>
              <a:t>http://projektysipvz.gytool.cz/ProjektySIPVZ/Obrazky/Chemie/pivo/puceni.jpg</a:t>
            </a:r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u="sng" smtClean="0"/>
          </a:p>
          <a:p>
            <a:pPr eaLnBrk="1" hangingPunct="1"/>
            <a:endParaRPr lang="sk-SK" altLang="sk-SK" sz="1200" smtClean="0"/>
          </a:p>
          <a:p>
            <a:pPr eaLnBrk="1" hangingPunct="1"/>
            <a:endParaRPr lang="sk-SK" altLang="sk-SK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lokTextu 6"/>
          <p:cNvSpPr txBox="1">
            <a:spLocks noChangeArrowheads="1"/>
          </p:cNvSpPr>
          <p:nvPr/>
        </p:nvSpPr>
        <p:spPr bwMode="auto">
          <a:xfrm>
            <a:off x="1908175" y="4437063"/>
            <a:ext cx="5472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k-SK" altLang="sk-SK" sz="4000"/>
              <a:t>Ďakujem za pozornosť.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 = reprodukcia </a:t>
            </a:r>
          </a:p>
          <a:p>
            <a:pPr eaLnBrk="1" hangingPunct="1"/>
            <a:r>
              <a:rPr lang="sk-SK" altLang="sk-SK" smtClean="0"/>
              <a:t>mechanizmus nepretržitého procesu vzniku, vývoja a zániku života</a:t>
            </a:r>
          </a:p>
          <a:p>
            <a:pPr eaLnBrk="1" hangingPunct="1"/>
            <a:r>
              <a:rPr lang="sk-SK" altLang="sk-SK" smtClean="0"/>
              <a:t>základný znak živých organizmov</a:t>
            </a:r>
          </a:p>
          <a:p>
            <a:pPr eaLnBrk="1" hangingPunct="1"/>
            <a:r>
              <a:rPr lang="sk-SK" altLang="sk-SK" smtClean="0"/>
              <a:t>zabezpečuje vznik nových jedincov a zachovanie druhu</a:t>
            </a:r>
          </a:p>
        </p:txBody>
      </p:sp>
      <p:sp>
        <p:nvSpPr>
          <p:cNvPr id="1126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</a:t>
            </a:r>
          </a:p>
        </p:txBody>
      </p:sp>
      <p:pic>
        <p:nvPicPr>
          <p:cNvPr id="11268" name="Obrázok 4" descr="bab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383088"/>
            <a:ext cx="28797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00113" y="2276475"/>
            <a:ext cx="3441700" cy="658813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Pohlavné rozmnožovanie</a:t>
            </a:r>
            <a:endParaRPr lang="sk-SK" dirty="0"/>
          </a:p>
        </p:txBody>
      </p:sp>
      <p:sp>
        <p:nvSpPr>
          <p:cNvPr id="12292" name="Zástupný symbol obsahu 3"/>
          <p:cNvSpPr>
            <a:spLocks noGrp="1"/>
          </p:cNvSpPr>
          <p:nvPr>
            <p:ph sz="half" idx="2"/>
          </p:nvPr>
        </p:nvSpPr>
        <p:spPr>
          <a:xfrm>
            <a:off x="684213" y="3357563"/>
            <a:ext cx="3803650" cy="3171825"/>
          </a:xfrm>
        </p:spPr>
        <p:txBody>
          <a:bodyPr/>
          <a:lstStyle/>
          <a:p>
            <a:pPr eaLnBrk="1" hangingPunct="1"/>
            <a:r>
              <a:rPr lang="sk-SK" altLang="sk-SK" smtClean="0"/>
              <a:t>nový jedinec vzniká splynutím samčej a samičej pohlavnej bunky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932363" y="2205038"/>
            <a:ext cx="3817937" cy="658812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Nepohlavné rozmnožovanie</a:t>
            </a:r>
            <a:endParaRPr lang="sk-SK" dirty="0"/>
          </a:p>
        </p:txBody>
      </p:sp>
      <p:sp>
        <p:nvSpPr>
          <p:cNvPr id="12294" name="Zástupný symbol obsahu 5"/>
          <p:cNvSpPr>
            <a:spLocks noGrp="1"/>
          </p:cNvSpPr>
          <p:nvPr>
            <p:ph sz="quarter" idx="4"/>
          </p:nvPr>
        </p:nvSpPr>
        <p:spPr>
          <a:xfrm>
            <a:off x="4643438" y="3357563"/>
            <a:ext cx="3800475" cy="3171825"/>
          </a:xfrm>
        </p:spPr>
        <p:txBody>
          <a:bodyPr/>
          <a:lstStyle/>
          <a:p>
            <a:pPr eaLnBrk="1" hangingPunct="1"/>
            <a:r>
              <a:rPr lang="sk-SK" altLang="sk-SK" smtClean="0"/>
              <a:t>nový jedinec vzniká z časti tela len jedného organizmu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22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2"/>
          <p:cNvSpPr>
            <a:spLocks noGrp="1"/>
          </p:cNvSpPr>
          <p:nvPr>
            <p:ph idx="1"/>
          </p:nvPr>
        </p:nvSpPr>
        <p:spPr>
          <a:xfrm>
            <a:off x="684213" y="2565400"/>
            <a:ext cx="7747000" cy="3878263"/>
          </a:xfrm>
        </p:spPr>
        <p:txBody>
          <a:bodyPr/>
          <a:lstStyle/>
          <a:p>
            <a:pPr eaLnBrk="1" hangingPunct="1"/>
            <a:r>
              <a:rPr lang="sk-SK" altLang="sk-SK" smtClean="0"/>
              <a:t>Baktérie sa rozmnožujú </a:t>
            </a:r>
            <a:r>
              <a:rPr lang="sk-SK" altLang="sk-SK" b="1" smtClean="0"/>
              <a:t>nepohlavne.</a:t>
            </a:r>
          </a:p>
          <a:p>
            <a:pPr eaLnBrk="1" hangingPunct="1"/>
            <a:r>
              <a:rPr lang="sk-SK" altLang="sk-SK" smtClean="0"/>
              <a:t>Jedinec, ktorý vznikne nepohlavným rozmnožovaním je z hľadiska dedičnosti úplne zhodný s rodičovským jedincom.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331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baktérií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priečnym delením</a:t>
            </a:r>
            <a:r>
              <a:rPr lang="sk-SK" altLang="sk-SK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 najčastejšie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veľmi rýchly spôsob rozmnožovania 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10 - 30 minút</a:t>
            </a:r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433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3 typy rozmnožovania baktérií</a:t>
            </a:r>
          </a:p>
        </p:txBody>
      </p:sp>
      <p:pic>
        <p:nvPicPr>
          <p:cNvPr id="5" name="Obrázok 4" descr="rozmnožovanie baktérií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49500"/>
            <a:ext cx="3875087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pučaním </a:t>
            </a:r>
            <a:r>
              <a:rPr lang="sk-SK" altLang="sk-SK" smtClean="0"/>
              <a:t>– na povrchu baktérie sa vytvorí hrbolček, ten postupne dorastá a odtrhne sa od pôvodnej bunky </a:t>
            </a:r>
          </a:p>
        </p:txBody>
      </p:sp>
      <p:sp>
        <p:nvSpPr>
          <p:cNvPr id="15363" name="Nadpis 1"/>
          <p:cNvSpPr>
            <a:spLocks noGrp="1"/>
          </p:cNvSpPr>
          <p:nvPr>
            <p:ph type="title"/>
          </p:nvPr>
        </p:nvSpPr>
        <p:spPr>
          <a:xfrm>
            <a:off x="688975" y="569913"/>
            <a:ext cx="8131175" cy="1054100"/>
          </a:xfrm>
        </p:spPr>
        <p:txBody>
          <a:bodyPr/>
          <a:lstStyle/>
          <a:p>
            <a:pPr eaLnBrk="1" hangingPunct="1"/>
            <a:r>
              <a:rPr lang="sk-SK" altLang="sk-SK" smtClean="0"/>
              <a:t>Rozmnožovanie  baktérií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357563"/>
            <a:ext cx="2881312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pucanie bakteri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6338"/>
            <a:ext cx="40560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rozpadom vlákien – </a:t>
            </a:r>
            <a:r>
              <a:rPr lang="sk-SK" altLang="sk-SK" smtClean="0"/>
              <a:t>u vláknitých baktérií sa oddelí časť vlákna, ktoré postupne dorastá</a:t>
            </a:r>
          </a:p>
          <a:p>
            <a:pPr eaLnBrk="1" hangingPunct="1"/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</p:txBody>
      </p:sp>
      <p:sp>
        <p:nvSpPr>
          <p:cNvPr id="1638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baktérií</a:t>
            </a:r>
          </a:p>
        </p:txBody>
      </p:sp>
      <p:pic>
        <p:nvPicPr>
          <p:cNvPr id="16388" name="Obrázok 3" descr="_streptococc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1"/>
          <a:stretch>
            <a:fillRect/>
          </a:stretch>
        </p:blipFill>
        <p:spPr bwMode="auto">
          <a:xfrm>
            <a:off x="4284663" y="3068638"/>
            <a:ext cx="40132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retaze bakterií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32559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Huby sa rozmnožujú </a:t>
            </a:r>
            <a:r>
              <a:rPr lang="sk-SK" altLang="sk-SK" b="1" smtClean="0"/>
              <a:t>nepohlavne.</a:t>
            </a:r>
          </a:p>
          <a:p>
            <a:pPr eaLnBrk="1" hangingPunct="1"/>
            <a:endParaRPr lang="sk-SK" altLang="sk-SK" b="1" smtClean="0"/>
          </a:p>
          <a:p>
            <a:pPr eaLnBrk="1" hangingPunct="1">
              <a:buFont typeface="Wingdings 2" pitchFamily="18" charset="2"/>
              <a:buNone/>
            </a:pPr>
            <a:r>
              <a:rPr lang="sk-SK" altLang="sk-SK" b="1" smtClean="0"/>
              <a:t>                         	</a:t>
            </a:r>
            <a:r>
              <a:rPr lang="sk-SK" altLang="sk-SK" smtClean="0"/>
              <a:t>jednobunkové  - kvasinky</a:t>
            </a:r>
            <a:endParaRPr lang="sk-SK" altLang="sk-SK" b="1" smtClean="0"/>
          </a:p>
          <a:p>
            <a:pPr eaLnBrk="1" hangingPunct="1"/>
            <a:r>
              <a:rPr lang="sk-SK" altLang="sk-SK" b="1" smtClean="0"/>
              <a:t>Huby </a:t>
            </a:r>
          </a:p>
          <a:p>
            <a:pPr eaLnBrk="1" hangingPunct="1">
              <a:buFont typeface="Wingdings 2" pitchFamily="18" charset="2"/>
              <a:buNone/>
            </a:pPr>
            <a:r>
              <a:rPr lang="sk-SK" altLang="sk-SK" b="1" smtClean="0"/>
              <a:t>                         	</a:t>
            </a:r>
            <a:r>
              <a:rPr lang="sk-SK" altLang="sk-SK" smtClean="0"/>
              <a:t>mnohobunkové </a:t>
            </a:r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endParaRPr lang="sk-SK" altLang="sk-SK" smtClean="0"/>
          </a:p>
          <a:p>
            <a:pPr eaLnBrk="1" hangingPunct="1">
              <a:buFont typeface="Wingdings 2" pitchFamily="18" charset="2"/>
              <a:buNone/>
            </a:pPr>
            <a:r>
              <a:rPr lang="sk-SK" altLang="sk-SK" smtClean="0"/>
              <a:t>bez plodnice -plesne		s plodnicou</a:t>
            </a:r>
          </a:p>
        </p:txBody>
      </p:sp>
      <p:sp>
        <p:nvSpPr>
          <p:cNvPr id="17411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húb</a:t>
            </a:r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979613" y="3284538"/>
            <a:ext cx="7207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979613" y="3716338"/>
            <a:ext cx="6477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H="1">
            <a:off x="2771775" y="4437063"/>
            <a:ext cx="1368425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140200" y="4437063"/>
            <a:ext cx="1295400" cy="57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obsahu 2"/>
          <p:cNvSpPr>
            <a:spLocks noGrp="1"/>
          </p:cNvSpPr>
          <p:nvPr>
            <p:ph idx="1"/>
          </p:nvPr>
        </p:nvSpPr>
        <p:spPr>
          <a:xfrm>
            <a:off x="698500" y="2247900"/>
            <a:ext cx="3802063" cy="2476500"/>
          </a:xfrm>
        </p:spPr>
        <p:txBody>
          <a:bodyPr/>
          <a:lstStyle/>
          <a:p>
            <a:pPr eaLnBrk="1" hangingPunct="1"/>
            <a:r>
              <a:rPr lang="sk-SK" altLang="sk-SK" smtClean="0"/>
              <a:t>Nepohlavne pučaním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kvasinka vínna</a:t>
            </a:r>
          </a:p>
          <a:p>
            <a:pPr eaLnBrk="1" hangingPunct="1">
              <a:buFont typeface="Wingdings" pitchFamily="2" charset="2"/>
              <a:buNone/>
            </a:pPr>
            <a:r>
              <a:rPr lang="sk-SK" altLang="sk-SK" smtClean="0"/>
              <a:t>kvasinka pivná</a:t>
            </a:r>
          </a:p>
        </p:txBody>
      </p:sp>
      <p:sp>
        <p:nvSpPr>
          <p:cNvPr id="1843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Rozmnožovanie kvasiniek</a:t>
            </a:r>
          </a:p>
        </p:txBody>
      </p:sp>
      <p:pic>
        <p:nvPicPr>
          <p:cNvPr id="7" name="Obrázok 6" descr="pučanie kvasinie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36838"/>
            <a:ext cx="25098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kvasinka piv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363"/>
            <a:ext cx="30956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ív1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zaná kniha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326</TotalTime>
  <Words>221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Wingdings</vt:lpstr>
      <vt:lpstr>Calibri</vt:lpstr>
      <vt:lpstr>Wingdings 2</vt:lpstr>
      <vt:lpstr>Motív1</vt:lpstr>
      <vt:lpstr>Rozmnožovanie baktérií a húb - 9.ročník</vt:lpstr>
      <vt:lpstr>Rozmnožovanie</vt:lpstr>
      <vt:lpstr>Rozmnožovanie</vt:lpstr>
      <vt:lpstr>Rozmnožovanie baktérií</vt:lpstr>
      <vt:lpstr>3 typy rozmnožovania baktérií</vt:lpstr>
      <vt:lpstr>Rozmnožovanie  baktérií</vt:lpstr>
      <vt:lpstr>Rozmnožovanie baktérií</vt:lpstr>
      <vt:lpstr>Rozmnožovanie húb</vt:lpstr>
      <vt:lpstr>Rozmnožovanie kvasiniek</vt:lpstr>
      <vt:lpstr>Huby bez plodnice - plesne</vt:lpstr>
      <vt:lpstr>Huby s plodnicou</vt:lpstr>
      <vt:lpstr>Zdroje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 baktérií a húb</dc:title>
  <dc:creator>Anna</dc:creator>
  <cp:lastModifiedBy>Vlado15</cp:lastModifiedBy>
  <cp:revision>34</cp:revision>
  <dcterms:created xsi:type="dcterms:W3CDTF">2013-08-12T15:47:48Z</dcterms:created>
  <dcterms:modified xsi:type="dcterms:W3CDTF">2013-09-29T19:08:40Z</dcterms:modified>
</cp:coreProperties>
</file>