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6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1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73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2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6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3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4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0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3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4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0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clanok/obvod-a-obsah-rovinnych-utvarov-i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Časti kruhu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50992" y="6082162"/>
            <a:ext cx="10109598" cy="473383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123411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194005" cy="4063927"/>
          </a:xfrm>
        </p:spPr>
        <p:txBody>
          <a:bodyPr>
            <a:normAutofit fontScale="92500" lnSpcReduction="10000"/>
          </a:bodyPr>
          <a:lstStyle/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r + </a:t>
            </a:r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</a:p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20 + 10</a:t>
            </a:r>
          </a:p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30cm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l-G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 (</a:t>
            </a:r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k-SK" b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r</a:t>
            </a:r>
            <a:r>
              <a:rPr lang="sk-SK" b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k-SK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3,14 (30</a:t>
            </a:r>
            <a:r>
              <a:rPr lang="sk-SK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20</a:t>
            </a:r>
            <a:r>
              <a:rPr lang="sk-SK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3,14(900 – 400)</a:t>
            </a:r>
          </a:p>
          <a:p>
            <a:r>
              <a:rPr lang="sk-SK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1570 cm</a:t>
            </a:r>
            <a:r>
              <a:rPr lang="sk-SK" b="1" u="sng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Obsah medzikružia je 1570 cm</a:t>
            </a:r>
            <a:r>
              <a:rPr lang="sk-SK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78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č.3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 daný kruhový odsek s výškou 5 cm. Dĺžka príslušnej tetivy je 16 cm. Vypočítaj polomer daného kruhu a obsah kruhového odseku.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845" y="3178565"/>
            <a:ext cx="3217912" cy="33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9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053883"/>
            <a:ext cx="10264344" cy="4656406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effectLst/>
                <a:latin typeface="Muli"/>
              </a:rPr>
              <a:t>r</a:t>
            </a:r>
            <a:r>
              <a:rPr lang="pt-BR" b="1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pt-BR" b="1" dirty="0">
                <a:solidFill>
                  <a:schemeClr val="bg1"/>
                </a:solidFill>
                <a:effectLst/>
                <a:latin typeface="Muli"/>
              </a:rPr>
              <a:t> = (t/2)</a:t>
            </a:r>
            <a:r>
              <a:rPr lang="pt-BR" b="1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pt-BR" b="1" dirty="0">
                <a:solidFill>
                  <a:schemeClr val="bg1"/>
                </a:solidFill>
                <a:effectLst/>
                <a:latin typeface="Muli"/>
              </a:rPr>
              <a:t> + (r-v)</a:t>
            </a:r>
            <a:r>
              <a:rPr lang="pt-BR" b="1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endParaRPr lang="pt-BR" dirty="0">
              <a:solidFill>
                <a:schemeClr val="bg1"/>
              </a:solidFill>
              <a:effectLst/>
              <a:latin typeface="Muli"/>
            </a:endParaRPr>
          </a:p>
          <a:p>
            <a:r>
              <a:rPr lang="pt-BR" dirty="0">
                <a:solidFill>
                  <a:schemeClr val="bg1"/>
                </a:solidFill>
                <a:effectLst/>
                <a:latin typeface="Muli"/>
              </a:rPr>
              <a:t>r</a:t>
            </a:r>
            <a:r>
              <a:rPr lang="pt-BR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pt-BR" dirty="0">
                <a:solidFill>
                  <a:schemeClr val="bg1"/>
                </a:solidFill>
                <a:effectLst/>
                <a:latin typeface="Muli"/>
              </a:rPr>
              <a:t> = 8</a:t>
            </a:r>
            <a:r>
              <a:rPr lang="pt-BR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pt-BR" dirty="0">
                <a:solidFill>
                  <a:schemeClr val="bg1"/>
                </a:solidFill>
                <a:effectLst/>
                <a:latin typeface="Muli"/>
              </a:rPr>
              <a:t> + (r-5)</a:t>
            </a:r>
            <a:r>
              <a:rPr lang="pt-BR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endParaRPr lang="pt-BR" dirty="0">
              <a:solidFill>
                <a:schemeClr val="bg1"/>
              </a:solidFill>
              <a:effectLst/>
              <a:latin typeface="Muli"/>
            </a:endParaRPr>
          </a:p>
          <a:p>
            <a:r>
              <a:rPr lang="pt-BR" dirty="0">
                <a:solidFill>
                  <a:schemeClr val="bg1"/>
                </a:solidFill>
                <a:effectLst/>
                <a:latin typeface="Muli"/>
              </a:rPr>
              <a:t>r</a:t>
            </a:r>
            <a:r>
              <a:rPr lang="pt-BR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pt-BR" dirty="0">
                <a:solidFill>
                  <a:schemeClr val="bg1"/>
                </a:solidFill>
                <a:effectLst/>
                <a:latin typeface="Muli"/>
              </a:rPr>
              <a:t> = 64 + r</a:t>
            </a:r>
            <a:r>
              <a:rPr lang="pt-BR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pt-BR" dirty="0">
                <a:solidFill>
                  <a:schemeClr val="bg1"/>
                </a:solidFill>
                <a:effectLst/>
                <a:latin typeface="Muli"/>
              </a:rPr>
              <a:t> – 10r + 25</a:t>
            </a:r>
          </a:p>
          <a:p>
            <a:r>
              <a:rPr lang="pt-BR" dirty="0">
                <a:solidFill>
                  <a:schemeClr val="bg1"/>
                </a:solidFill>
                <a:effectLst/>
                <a:latin typeface="Muli"/>
              </a:rPr>
              <a:t>10r = 89</a:t>
            </a:r>
          </a:p>
          <a:p>
            <a:r>
              <a:rPr lang="pt-BR" b="1" u="sng" dirty="0">
                <a:solidFill>
                  <a:schemeClr val="bg1"/>
                </a:solidFill>
                <a:effectLst/>
                <a:latin typeface="Muli"/>
              </a:rPr>
              <a:t>r = 8,9 cm</a:t>
            </a:r>
            <a:endParaRPr lang="pt-BR" dirty="0">
              <a:solidFill>
                <a:schemeClr val="bg1"/>
              </a:solidFill>
              <a:effectLst/>
              <a:latin typeface="Muli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003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912651" cy="3923250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 výpočet obsahu kruhového odseku použijeme vzorec </a:t>
            </a:r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r</a:t>
            </a:r>
            <a:r>
              <a:rPr lang="sk-SK" b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/2 (</a:t>
            </a:r>
            <a:r>
              <a:rPr lang="el-G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π.α/180°- </a:t>
            </a:r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l-G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α).</a:t>
            </a:r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jeho použitie musíme ešte vypočítať veľkosť príslušného stredového uhla. Na jeho výpočet môžeme použiť predchádzajúci pravouhlý trojuholník a pomocou goniometrických funkcií ostrého uhla vypočítame jeho polovičku.</a:t>
            </a:r>
          </a:p>
          <a:p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l-G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α/2 = (</a:t>
            </a:r>
            <a:r>
              <a:rPr lang="sk-SK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t/2) / r</a:t>
            </a:r>
            <a:endParaRPr lang="sk-SK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 </a:t>
            </a:r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α/2 = 8 / 8,9</a:t>
            </a:r>
          </a:p>
          <a:p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α/2 = 64°</a:t>
            </a:r>
          </a:p>
          <a:p>
            <a:r>
              <a:rPr lang="el-G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 </a:t>
            </a:r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2 . 64° = </a:t>
            </a:r>
            <a:r>
              <a:rPr lang="el-G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128°</a:t>
            </a:r>
            <a:endParaRPr lang="el-GR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413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  <a:effectLst/>
                <a:latin typeface="Muli"/>
              </a:rPr>
              <a:t>teraz už môžeme použiť vzorec na výpočet obsahu kruhového odseku.</a:t>
            </a:r>
          </a:p>
          <a:p>
            <a:r>
              <a:rPr lang="sk-SK" b="1" dirty="0">
                <a:solidFill>
                  <a:schemeClr val="bg1"/>
                </a:solidFill>
                <a:effectLst/>
                <a:latin typeface="Muli"/>
              </a:rPr>
              <a:t>S = r</a:t>
            </a:r>
            <a:r>
              <a:rPr lang="sk-SK" b="1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sk-SK" b="1" dirty="0">
                <a:solidFill>
                  <a:schemeClr val="bg1"/>
                </a:solidFill>
                <a:effectLst/>
                <a:latin typeface="Muli"/>
              </a:rPr>
              <a:t>/2 (</a:t>
            </a:r>
            <a:r>
              <a:rPr lang="el-GR" b="1" dirty="0">
                <a:solidFill>
                  <a:schemeClr val="bg1"/>
                </a:solidFill>
                <a:effectLst/>
                <a:latin typeface="Muli"/>
              </a:rPr>
              <a:t>π.α/180°- </a:t>
            </a:r>
            <a:r>
              <a:rPr lang="sk-SK" b="1" dirty="0">
                <a:solidFill>
                  <a:schemeClr val="bg1"/>
                </a:solidFill>
                <a:effectLst/>
                <a:latin typeface="Muli"/>
              </a:rPr>
              <a:t>sin</a:t>
            </a:r>
            <a:r>
              <a:rPr lang="el-GR" b="1" dirty="0">
                <a:solidFill>
                  <a:schemeClr val="bg1"/>
                </a:solidFill>
                <a:effectLst/>
                <a:latin typeface="Muli"/>
              </a:rPr>
              <a:t>α)</a:t>
            </a:r>
            <a:endParaRPr lang="el-GR" dirty="0">
              <a:solidFill>
                <a:schemeClr val="bg1"/>
              </a:solidFill>
              <a:effectLst/>
              <a:latin typeface="Muli"/>
            </a:endParaRPr>
          </a:p>
          <a:p>
            <a:r>
              <a:rPr lang="sk-SK" dirty="0">
                <a:solidFill>
                  <a:schemeClr val="bg1"/>
                </a:solidFill>
                <a:effectLst/>
                <a:latin typeface="Muli"/>
              </a:rPr>
              <a:t>S = 8,9</a:t>
            </a:r>
            <a:r>
              <a:rPr lang="sk-SK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sk-SK" dirty="0">
                <a:solidFill>
                  <a:schemeClr val="bg1"/>
                </a:solidFill>
                <a:effectLst/>
                <a:latin typeface="Muli"/>
              </a:rPr>
              <a:t>/2 . (3,14 . 128°/ 180° - sin 128°)</a:t>
            </a:r>
          </a:p>
          <a:p>
            <a:r>
              <a:rPr lang="sk-SK" dirty="0">
                <a:solidFill>
                  <a:schemeClr val="bg1"/>
                </a:solidFill>
                <a:effectLst/>
                <a:latin typeface="Muli"/>
              </a:rPr>
              <a:t>S = 79,21/2 . (2,2329 – 0,7880)</a:t>
            </a:r>
          </a:p>
          <a:p>
            <a:r>
              <a:rPr lang="sk-SK" b="1" u="sng" dirty="0">
                <a:solidFill>
                  <a:schemeClr val="bg1"/>
                </a:solidFill>
                <a:effectLst/>
                <a:latin typeface="Muli"/>
              </a:rPr>
              <a:t>S = 57,22 cm</a:t>
            </a:r>
            <a:r>
              <a:rPr lang="sk-SK" b="1" u="sng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endParaRPr lang="sk-SK" dirty="0">
              <a:solidFill>
                <a:schemeClr val="bg1"/>
              </a:solidFill>
              <a:effectLst/>
              <a:latin typeface="Muli"/>
            </a:endParaRPr>
          </a:p>
          <a:p>
            <a:r>
              <a:rPr lang="sk-SK" dirty="0">
                <a:solidFill>
                  <a:schemeClr val="bg1"/>
                </a:solidFill>
                <a:effectLst/>
                <a:latin typeface="Muli"/>
              </a:rPr>
              <a:t> Polomer daného kruhu je 8,9 cm a obsah kruhového odseku je 57,22 cm.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924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https://oskole.detiamy.sk/clanok/obvod-a-obsah-rovinnych-utvarov-iv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663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47607" y="2610164"/>
            <a:ext cx="10362817" cy="1244384"/>
          </a:xfrm>
        </p:spPr>
        <p:txBody>
          <a:bodyPr>
            <a:noAutofit/>
          </a:bodyPr>
          <a:lstStyle/>
          <a:p>
            <a:pPr algn="ctr"/>
            <a:r>
              <a:rPr lang="sk-SK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 Vám za pozornosť !</a:t>
            </a:r>
          </a:p>
        </p:txBody>
      </p:sp>
    </p:spTree>
    <p:extLst>
      <p:ext uri="{BB962C8B-B14F-4D97-AF65-F5344CB8AC3E}">
        <p14:creationId xmlns:p14="http://schemas.microsoft.com/office/powerpoint/2010/main" val="225514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Kruhový výsek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49133" y="2097722"/>
            <a:ext cx="10236208" cy="4176469"/>
          </a:xfrm>
        </p:spPr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 prienik kruha a príslušného stredového uhla a. </a:t>
            </a:r>
          </a:p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Obsah kruhového výseku:</a:t>
            </a:r>
          </a:p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π.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sk-SK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/ 360° = </a:t>
            </a:r>
            <a:r>
              <a:rPr lang="sk-SK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l.r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360°</a:t>
            </a:r>
          </a:p>
          <a:p>
            <a:pPr algn="just"/>
            <a:endParaRPr lang="sk-SK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66" y="3355029"/>
            <a:ext cx="2737341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8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Kruhový odsek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 prienik  kruhu  a polroviny, ktorej hraničná priamka má od stredu vzdialenosť menšiu ako polomer kruhu. </a:t>
            </a:r>
          </a:p>
          <a:p>
            <a:endParaRPr lang="sk-SK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60" y="3295208"/>
            <a:ext cx="3068324" cy="306832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80" y="3403748"/>
            <a:ext cx="4219267" cy="29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1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6099" y="2222695"/>
            <a:ext cx="10410092" cy="3235569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Obsah kruhového odseku</a:t>
            </a:r>
            <a:br>
              <a:rPr lang="sk-SK" dirty="0">
                <a:solidFill>
                  <a:schemeClr val="bg1"/>
                </a:solidFill>
              </a:rPr>
            </a:b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Vypočítame ako rozdiel obsahu kruhového výseku a obsahu trojuholníka ASB.</a:t>
            </a:r>
            <a:br>
              <a:rPr lang="sk-SK" dirty="0">
                <a:solidFill>
                  <a:schemeClr val="bg1"/>
                </a:solidFill>
              </a:rPr>
            </a:b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S = r</a:t>
            </a:r>
            <a:r>
              <a:rPr lang="sk-SK" dirty="0">
                <a:solidFill>
                  <a:schemeClr val="bg1"/>
                </a:solidFill>
                <a:latin typeface="Calibri" panose="020F0502020204030204" pitchFamily="34" charset="0"/>
              </a:rPr>
              <a:t>²</a:t>
            </a:r>
            <a:r>
              <a:rPr lang="sk-SK" dirty="0">
                <a:solidFill>
                  <a:schemeClr val="bg1"/>
                </a:solidFill>
              </a:rPr>
              <a:t>/2 (</a:t>
            </a:r>
            <a:r>
              <a:rPr lang="el-GR" dirty="0">
                <a:solidFill>
                  <a:schemeClr val="bg1"/>
                </a:solidFill>
              </a:rPr>
              <a:t>π.α/180°- </a:t>
            </a:r>
            <a:r>
              <a:rPr lang="sk-SK" dirty="0">
                <a:solidFill>
                  <a:schemeClr val="bg1"/>
                </a:solidFill>
              </a:rPr>
              <a:t>sin</a:t>
            </a:r>
            <a:r>
              <a:rPr lang="el-GR" dirty="0">
                <a:solidFill>
                  <a:schemeClr val="bg1"/>
                </a:solidFill>
              </a:rPr>
              <a:t>α)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617" y="4276579"/>
            <a:ext cx="1889325" cy="20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Kružnicový oblúk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DEF: Kružnicový oblúk AB v danej kružnici so stredom S a polomerom r je prienik kružnice a množiny bodov príslušného stredového uhla </a:t>
            </a:r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α. 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A, B sú priesečníky ramien uhla </a:t>
            </a:r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danou kružnicou.</a:t>
            </a:r>
            <a:endParaRPr lang="sk-SK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83" y="3391160"/>
            <a:ext cx="3119392" cy="321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Medzikružie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Medzikružie je množina všetkých bodov v rovine, ktoré sú od pevného bodu S, nazývaného stred medzikružia, vzdialené aspoň r a najviac R.</a:t>
            </a:r>
          </a:p>
          <a:p>
            <a:pPr algn="just"/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– vonkajší polomer medzikružia, r – vnútorný polomer medzikružia</a:t>
            </a:r>
          </a:p>
          <a:p>
            <a:pPr algn="just"/>
            <a:r>
              <a:rPr lang="el-G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 – </a:t>
            </a:r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šírka medzikružia, rozdiel vonkajšieho a vnútorného polomeru</a:t>
            </a:r>
            <a:endParaRPr lang="sk-SK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463" y="4121308"/>
            <a:ext cx="2611857" cy="25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Obsah medzikružia:</a:t>
            </a:r>
          </a:p>
          <a:p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π (R</a:t>
            </a:r>
            <a:r>
              <a:rPr lang="pt-BR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r</a:t>
            </a:r>
            <a:r>
              <a:rPr lang="pt-BR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48" y="2876879"/>
            <a:ext cx="4712823" cy="35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0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č.1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2"/>
            <a:ext cx="10011125" cy="3979521"/>
          </a:xfrm>
        </p:spPr>
        <p:txBody>
          <a:bodyPr/>
          <a:lstStyle/>
          <a:p>
            <a:r>
              <a:rPr lang="sk-SK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Je daný kruh s polomerom 6,28 cm. Vypočítaj jeho obvod a obsah.</a:t>
            </a:r>
          </a:p>
          <a:p>
            <a:r>
              <a:rPr lang="pt-BR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= 2π r </a:t>
            </a:r>
            <a:endParaRPr lang="pt-BR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= 2 . 3,14 . 6,28</a:t>
            </a:r>
          </a:p>
          <a:p>
            <a:r>
              <a:rPr lang="pt-BR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= 39,4384 cm</a:t>
            </a:r>
            <a:endParaRPr lang="pt-BR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π . r</a:t>
            </a:r>
            <a:r>
              <a:rPr lang="pt-BR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3,14 . 6,282</a:t>
            </a:r>
          </a:p>
          <a:p>
            <a:r>
              <a:rPr lang="pt-BR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123,836576 cm</a:t>
            </a:r>
            <a:r>
              <a:rPr lang="pt-BR" b="1" u="sng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Obvod kruhu je 39,4384 cm a jeho obsah je 123,836576 cm</a:t>
            </a:r>
            <a:r>
              <a:rPr lang="pl-PL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²</a:t>
            </a:r>
            <a:r>
              <a:rPr lang="pl-P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č.2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Dve sústredné kružnice tvoria medzikružie šírky 10 cm. Polomer menšej kružnice je 20 cm. Vypočítaj obsah medzikružia.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98" y="3174755"/>
            <a:ext cx="2751450" cy="23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590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159</TotalTime>
  <Words>281</Words>
  <Application>Microsoft Office PowerPoint</Application>
  <PresentationFormat>Širokouhlá</PresentationFormat>
  <Paragraphs>58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Calibri</vt:lpstr>
      <vt:lpstr>Muli</vt:lpstr>
      <vt:lpstr>Times New Roman</vt:lpstr>
      <vt:lpstr>Trebuchet MS</vt:lpstr>
      <vt:lpstr>Berlín</vt:lpstr>
      <vt:lpstr>Časti kruhu </vt:lpstr>
      <vt:lpstr>Kruhový výsek</vt:lpstr>
      <vt:lpstr>Kruhový odsek </vt:lpstr>
      <vt:lpstr>Obsah kruhového odseku  Vypočítame ako rozdiel obsahu kruhového výseku a obsahu trojuholníka ASB.  S = r²/2 (π.α/180°- sinα)</vt:lpstr>
      <vt:lpstr>Kružnicový oblúk </vt:lpstr>
      <vt:lpstr>Medzikružie</vt:lpstr>
      <vt:lpstr>Prezentácia programu PowerPoint</vt:lpstr>
      <vt:lpstr>Príklad č.1</vt:lpstr>
      <vt:lpstr>Príklad č.2</vt:lpstr>
      <vt:lpstr>Prezentácia programu PowerPoint</vt:lpstr>
      <vt:lpstr>Príklad č.3</vt:lpstr>
      <vt:lpstr>Prezentácia programu PowerPoint</vt:lpstr>
      <vt:lpstr>Prezentácia programu PowerPoint</vt:lpstr>
      <vt:lpstr>Prezentácia programu PowerPoint</vt:lpstr>
      <vt:lpstr>Zdroj:</vt:lpstr>
      <vt:lpstr>Ďakujem Vám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Časti kruhu</dc:title>
  <dc:creator>Miroslav Medvec</dc:creator>
  <cp:lastModifiedBy>Miroslav Medvec</cp:lastModifiedBy>
  <cp:revision>10</cp:revision>
  <dcterms:created xsi:type="dcterms:W3CDTF">2020-10-24T13:26:00Z</dcterms:created>
  <dcterms:modified xsi:type="dcterms:W3CDTF">2020-10-28T11:31:29Z</dcterms:modified>
</cp:coreProperties>
</file>