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26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0" autoAdjust="0"/>
  </p:normalViewPr>
  <p:slideViewPr>
    <p:cSldViewPr>
      <p:cViewPr varScale="1">
        <p:scale>
          <a:sx n="91" d="100"/>
          <a:sy n="91" d="100"/>
        </p:scale>
        <p:origin x="9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2B0D2-53A8-43DC-9E5C-4C8CB4EA25FA}" type="datetimeFigureOut">
              <a:rPr lang="sk-SK" smtClean="0"/>
              <a:t>23. 3. 2020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3EE5-7235-46F6-B506-0453C32A706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173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3EE5-7235-46F6-B506-0453C32A7063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822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1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27"/>
            <a:ext cx="8458200" cy="1222375"/>
          </a:xfrm>
        </p:spPr>
        <p:txBody>
          <a:bodyPr anchor="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tx2">
                    <a:shade val="75000"/>
                  </a:schemeClr>
                </a:solidFill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9"/>
            <a:ext cx="1828800" cy="5851525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9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3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5" y="1316053"/>
            <a:ext cx="429055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53"/>
            <a:ext cx="428853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1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3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3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586BD6-53CD-49D4-B712-942A4B33CEC5}" type="datetimeFigureOut">
              <a:rPr lang="sk-SK" smtClean="0"/>
              <a:pPr/>
              <a:t>23. 3. 2020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16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80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27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257168" indent="-25716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57199" indent="-21430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8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0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3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2228795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71686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914577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prava Olomouc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57" y="2996955"/>
            <a:ext cx="2936081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1646810"/>
            <a:ext cx="7398822" cy="135014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4050" b="1" dirty="0"/>
              <a:t>DOPRAVNÁ A PREPRAVNÁ PREVÁDZKA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21857" y="5230938"/>
            <a:ext cx="2936081" cy="5203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2700" b="1" dirty="0"/>
              <a:t>2. ročník</a:t>
            </a:r>
          </a:p>
        </p:txBody>
      </p:sp>
    </p:spTree>
    <p:extLst>
      <p:ext uri="{BB962C8B-B14F-4D97-AF65-F5344CB8AC3E}">
        <p14:creationId xmlns:p14="http://schemas.microsoft.com/office/powerpoint/2010/main" val="37262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20680"/>
          </a:xfrm>
        </p:spPr>
        <p:txBody>
          <a:bodyPr>
            <a:normAutofit/>
          </a:bodyPr>
          <a:lstStyle/>
          <a:p>
            <a:pPr lvl="0"/>
            <a:r>
              <a:rPr lang="sk-SK" sz="3200" dirty="0"/>
              <a:t>vo vozidle piť alkoholické nápoje, požívať drogy, fajčiť vo vozidle a v priestoroch prístrešku zastávky;</a:t>
            </a:r>
          </a:p>
          <a:p>
            <a:pPr lvl="0"/>
            <a:r>
              <a:rPr lang="sk-SK" sz="3200" dirty="0"/>
              <a:t>vyhadzovať odpadky a iné veci z vozidla;</a:t>
            </a:r>
          </a:p>
          <a:p>
            <a:pPr lvl="0"/>
            <a:r>
              <a:rPr lang="sk-SK" sz="3200" dirty="0"/>
              <a:t>odkladať batožinu a domáce zvieratá na sedadlo; nosiť na chrbte batožinu, ktorá by prekážala ostatným cestujúcim v pohybe vo vozidle;</a:t>
            </a:r>
          </a:p>
          <a:p>
            <a:pPr lvl="0"/>
            <a:r>
              <a:rPr lang="sk-SK" sz="3200" dirty="0"/>
              <a:t>pískať, spievať, hlučne sa správať;</a:t>
            </a:r>
          </a:p>
          <a:p>
            <a:pPr lvl="0"/>
            <a:r>
              <a:rPr lang="sk-SK" sz="3200" dirty="0"/>
              <a:t>vstupovať do vozidla s obutými kolieskovými korčuľami alebo so zmrzlinou.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72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628650"/>
          </a:xfrm>
        </p:spPr>
        <p:txBody>
          <a:bodyPr>
            <a:noAutofit/>
          </a:bodyPr>
          <a:lstStyle/>
          <a:p>
            <a:r>
              <a:rPr lang="sk-SK" sz="3200" dirty="0"/>
              <a:t>3.8   preprava batožín a nákladov  v   </a:t>
            </a:r>
            <a:r>
              <a:rPr lang="sk-SK" sz="3200" dirty="0">
                <a:latin typeface="Berlin Sans FB Demi" panose="020E0802020502020306" pitchFamily="34" charset="0"/>
              </a:rPr>
              <a:t>m h d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4856" y="1268761"/>
            <a:ext cx="8686800" cy="4463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u="sng" dirty="0"/>
              <a:t>Cestujúci má právo vziať so sebou do vozidla:</a:t>
            </a:r>
            <a:endParaRPr lang="sk-SK" sz="3200" dirty="0"/>
          </a:p>
          <a:p>
            <a:pPr lvl="0"/>
            <a:r>
              <a:rPr lang="sk-SK" sz="3200" dirty="0"/>
              <a:t>detský kočík,</a:t>
            </a:r>
          </a:p>
          <a:p>
            <a:pPr lvl="0"/>
            <a:r>
              <a:rPr lang="sk-SK" sz="3200" dirty="0"/>
              <a:t>niektoré živé zvieratá,</a:t>
            </a:r>
          </a:p>
          <a:p>
            <a:pPr lvl="0"/>
            <a:r>
              <a:rPr lang="sk-SK" sz="3200" dirty="0"/>
              <a:t>batožinu.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076" name="Picture 4" descr="Súvisiaci obráz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0" y="4041068"/>
            <a:ext cx="4824535" cy="24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ýsledok vyhľadávania obrázkov pre dopyt preprava mh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32856"/>
            <a:ext cx="3277528" cy="437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5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4016"/>
            <a:ext cx="8758808" cy="652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u="sng" dirty="0"/>
              <a:t>U všetkých týchto vecí musia byť pritom splnené ďalej uvedené osobitné podmienky na ich prepravu:</a:t>
            </a:r>
            <a:endParaRPr lang="sk-SK" sz="3000" dirty="0"/>
          </a:p>
          <a:p>
            <a:pPr lvl="0"/>
            <a:r>
              <a:rPr lang="sk-SK" sz="3000" dirty="0"/>
              <a:t>veci, ktoré možno ľahko a rýchle naložiť a umiestniť vo vozidle;</a:t>
            </a:r>
          </a:p>
          <a:p>
            <a:pPr lvl="0"/>
            <a:r>
              <a:rPr lang="sk-SK" sz="3000" dirty="0"/>
              <a:t>cestujúci smie vziať so sebou do vozidla  najviac tri batožiny. </a:t>
            </a:r>
          </a:p>
          <a:p>
            <a:pPr marL="0" indent="0">
              <a:buNone/>
            </a:pPr>
            <a:endParaRPr lang="sk-SK" sz="1600" dirty="0"/>
          </a:p>
          <a:p>
            <a:pPr marL="0" indent="0">
              <a:buNone/>
            </a:pPr>
            <a:r>
              <a:rPr lang="sk-SK" sz="3000" dirty="0"/>
              <a:t>Za batožinu sa nepovažujú drobné predmety, ktoré možno podľa potreby držať v lone alebo v ruke. Batožinu musí cestujúci umiestniť vo vozidle tak, aby nesťažovala výkon služby vodiča, neobmedzovala nastupovanie a vystupovanie cestujúcich a priechod vozidlom.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089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32048"/>
            <a:ext cx="8686800" cy="642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/>
              <a:t>Bicykel</a:t>
            </a:r>
            <a:r>
              <a:rPr lang="sk-SK" sz="3200" dirty="0"/>
              <a:t> (</a:t>
            </a:r>
            <a:r>
              <a:rPr lang="sk-SK" sz="3200" i="1" dirty="0"/>
              <a:t>ako batožina</a:t>
            </a:r>
            <a:r>
              <a:rPr lang="sk-SK" sz="3200" dirty="0"/>
              <a:t>) sa môže prepravovať len so sprievodom cestujúceho. Jeden cestujúci môže prepravovať len jeden bicykel. Cestujúci vo veku do 10 rokov môže prepravovať bicykel len v sprievode osoby staršej ako 18 rokov. Bicykel sa môže vo vozidle prepravovať len v určených spojoch a ich určených úsekoch v zmysle cestovných poriadkov.  Platí, že prednosť pri preprave má cestujúci s detským kočíkom, alebo invalidným vozíkom. Súhlas na prepravu bicykla musí vždy udeliť vodič vozidla. Znečistené bicykle sa neprepravujú.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06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362653"/>
          </a:xfrm>
        </p:spPr>
        <p:txBody>
          <a:bodyPr/>
          <a:lstStyle/>
          <a:p>
            <a:pPr marL="0" indent="0">
              <a:buNone/>
            </a:pPr>
            <a:r>
              <a:rPr lang="sk-SK" sz="3200" u="sng" dirty="0"/>
              <a:t>Bezplatne sa prepravujú príručné batožiny:</a:t>
            </a:r>
            <a:endParaRPr lang="sk-SK" sz="3200" dirty="0"/>
          </a:p>
          <a:p>
            <a:pPr lvl="0"/>
            <a:r>
              <a:rPr lang="sk-SK" sz="3200" dirty="0"/>
              <a:t>príručná batožina alebo schránka so zvieraťom, ktorej rozmery nie sú väčšie ako 30 x 40 x 60 cm;</a:t>
            </a:r>
          </a:p>
          <a:p>
            <a:pPr lvl="0"/>
            <a:r>
              <a:rPr lang="sk-SK" sz="3200" dirty="0"/>
              <a:t>drobné predmety, ktoré cestujúci môže podľa potreby držať v lone alebo v ruke (taška, kabelka, ruksak, hudobný nástroj ...).</a:t>
            </a:r>
          </a:p>
          <a:p>
            <a:endParaRPr lang="sk-SK" dirty="0"/>
          </a:p>
        </p:txBody>
      </p:sp>
      <p:pic>
        <p:nvPicPr>
          <p:cNvPr id="4098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81128"/>
            <a:ext cx="5984825" cy="187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88640"/>
            <a:ext cx="8830816" cy="6525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3000" b="1" dirty="0"/>
              <a:t>Preprava živých zvierat v MHD </a:t>
            </a:r>
            <a:r>
              <a:rPr lang="sk-SK" sz="3000" dirty="0"/>
              <a:t>– cestujúci môže vziať so sebou do vozidla ako batožinu drobné domáce a iné malé zvieratá, ak sú </a:t>
            </a:r>
            <a:r>
              <a:rPr lang="sk-SK" sz="3000" i="1" dirty="0"/>
              <a:t>uzavreté v klietkach, košoch</a:t>
            </a:r>
            <a:r>
              <a:rPr lang="sk-SK" sz="3000" dirty="0"/>
              <a:t>, alebo iných </a:t>
            </a:r>
            <a:r>
              <a:rPr lang="sk-SK" sz="3000" i="1" dirty="0"/>
              <a:t>vhodných schránkach </a:t>
            </a:r>
            <a:r>
              <a:rPr lang="sk-SK" sz="3000" dirty="0"/>
              <a:t>s nepriepustným dnom. Bez schránky možno vziať do vozidla len psa. Cestujúci so psom bez schránky môže nastúpiť do vozidla len s vedomím vodiča.</a:t>
            </a:r>
          </a:p>
          <a:p>
            <a:pPr marL="0" indent="0">
              <a:buNone/>
            </a:pPr>
            <a:r>
              <a:rPr lang="sk-SK" sz="3000" dirty="0"/>
              <a:t>Pre prepravu psov bez schránok sa stanovujú tieto podmienky:</a:t>
            </a:r>
          </a:p>
          <a:p>
            <a:pPr lvl="0"/>
            <a:r>
              <a:rPr lang="sk-SK" sz="3000" dirty="0"/>
              <a:t>pes má bezpečný náhubok </a:t>
            </a:r>
            <a:r>
              <a:rPr lang="sk-SK" sz="3000" i="1" dirty="0"/>
              <a:t>(s výnimkou vodiaceho psa zrakovo postihnutého cestujúceho)</a:t>
            </a:r>
            <a:r>
              <a:rPr lang="sk-SK" sz="3000" dirty="0"/>
              <a:t> a  drží sa na krátkej vôdzke;</a:t>
            </a:r>
          </a:p>
          <a:p>
            <a:pPr lvl="0"/>
            <a:r>
              <a:rPr lang="sk-SK" sz="3000" dirty="0"/>
              <a:t>nejde o špinavého, chorého a psa s agresívnym chovaním;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7603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406925"/>
              </p:ext>
            </p:extLst>
          </p:nvPr>
        </p:nvGraphicFramePr>
        <p:xfrm>
          <a:off x="575556" y="1268760"/>
          <a:ext cx="7938882" cy="424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3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84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Oprávnený zamestnanec môže vylúčiť z prepravy batožinu, nebezpečné veci a zviera cestujúceho, ak je prekážkou bezpečnej a pokojnej prepravy cestujúcich, alebo ohrozuje zdravie cestujúcich, alebo ak to neumožňujú prevádzkové podmienky,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najmä obsaditeľnosť vozidla.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3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36606"/>
            <a:ext cx="8686800" cy="628650"/>
          </a:xfrm>
        </p:spPr>
        <p:txBody>
          <a:bodyPr>
            <a:normAutofit/>
          </a:bodyPr>
          <a:lstStyle/>
          <a:p>
            <a:r>
              <a:rPr lang="sk-SK" sz="3200" dirty="0"/>
              <a:t>3.9   informačné zariadenia  </a:t>
            </a:r>
            <a:r>
              <a:rPr lang="sk-SK" sz="3200" dirty="0">
                <a:latin typeface="Berlin Sans FB Demi" panose="020E0802020502020306" pitchFamily="34" charset="0"/>
              </a:rPr>
              <a:t>m h d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1453" y="1196752"/>
            <a:ext cx="8686800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3200" dirty="0"/>
              <a:t>Informačné zariadenia MHD slúžia podobne pre informácie ako u iných dopráv napr. (ŽD, SAD) a to:</a:t>
            </a:r>
          </a:p>
          <a:p>
            <a:pPr lvl="0"/>
            <a:r>
              <a:rPr lang="sk-SK" sz="3200" b="1" dirty="0"/>
              <a:t>informácie v služobnom styku </a:t>
            </a:r>
            <a:r>
              <a:rPr lang="sk-SK" sz="3200" dirty="0"/>
              <a:t>–</a:t>
            </a:r>
            <a:r>
              <a:rPr lang="sk-SK" sz="3200" b="1" dirty="0"/>
              <a:t> </a:t>
            </a:r>
            <a:r>
              <a:rPr lang="sk-SK" sz="3200" dirty="0"/>
              <a:t>telefóny, vysielačka.</a:t>
            </a:r>
          </a:p>
          <a:p>
            <a:pPr lvl="0"/>
            <a:r>
              <a:rPr lang="sk-SK" sz="3200" b="1" dirty="0"/>
              <a:t>informačné systémy pre cestujúcich</a:t>
            </a:r>
            <a:r>
              <a:rPr lang="sk-SK" sz="3200" dirty="0"/>
              <a:t> – informovať cestujúcich o príchode a odchode (časy, oneskorenie a ďalšie informácie o doprave).</a:t>
            </a:r>
          </a:p>
          <a:p>
            <a:pPr lvl="0"/>
            <a:r>
              <a:rPr lang="sk-SK" sz="3200" b="1" dirty="0"/>
              <a:t>informácie na úrovni služobný styk </a:t>
            </a:r>
            <a:r>
              <a:rPr lang="sk-SK" sz="3200" dirty="0"/>
              <a:t>– cestujúca verejnosť (vývesky na zastávkach, formou letákov, príp. v dennej tlači). </a:t>
            </a:r>
          </a:p>
          <a:p>
            <a:pPr lvl="0"/>
            <a:r>
              <a:rPr lang="sk-SK" sz="3200" b="1" dirty="0"/>
              <a:t>informačné zariadenia </a:t>
            </a:r>
            <a:r>
              <a:rPr lang="sk-SK" sz="3200" dirty="0"/>
              <a:t>pre poskytovanie informácii cestujúcej verejnosti o spojoch vo vizuálnej podobe na zobrazovacích tabuliach.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41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97514" y="2726922"/>
            <a:ext cx="8686800" cy="62865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Koniec tretieho tematického celku</a:t>
            </a:r>
          </a:p>
        </p:txBody>
      </p:sp>
      <p:sp>
        <p:nvSpPr>
          <p:cNvPr id="2" name="Ovál 1">
            <a:hlinkClick r:id="rId2" action="ppaction://hlinksldjump"/>
          </p:cNvPr>
          <p:cNvSpPr/>
          <p:nvPr/>
        </p:nvSpPr>
        <p:spPr>
          <a:xfrm>
            <a:off x="8388424" y="6165304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</p:spTree>
    <p:extLst>
      <p:ext uri="{BB962C8B-B14F-4D97-AF65-F5344CB8AC3E}">
        <p14:creationId xmlns:p14="http://schemas.microsoft.com/office/powerpoint/2010/main" val="34879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4849"/>
            <a:ext cx="8686800" cy="1202736"/>
          </a:xfrm>
        </p:spPr>
        <p:txBody>
          <a:bodyPr>
            <a:noAutofit/>
          </a:bodyPr>
          <a:lstStyle/>
          <a:p>
            <a:pPr algn="ctr"/>
            <a:r>
              <a:rPr lang="sk-SK" sz="4050" b="1" dirty="0">
                <a:effectLst/>
              </a:rPr>
              <a:t>3	Základy cestnej prepravy</a:t>
            </a:r>
            <a:endParaRPr lang="sk-SK" sz="4050" dirty="0"/>
          </a:p>
        </p:txBody>
      </p:sp>
      <p:pic>
        <p:nvPicPr>
          <p:cNvPr id="1026" name="Picture 2" descr="C:\Users\Majitel\Desktop\cestnadoprava-640x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" y="1052736"/>
            <a:ext cx="9045147" cy="578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998730"/>
            <a:ext cx="8686800" cy="628650"/>
          </a:xfrm>
        </p:spPr>
        <p:txBody>
          <a:bodyPr>
            <a:normAutofit/>
          </a:bodyPr>
          <a:lstStyle/>
          <a:p>
            <a:r>
              <a:rPr lang="sk-SK" sz="3000" dirty="0"/>
              <a:t>3.7  základné podmienky pri preprave osôb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2022879"/>
            <a:ext cx="8686800" cy="3620372"/>
          </a:xfrm>
        </p:spPr>
        <p:txBody>
          <a:bodyPr/>
          <a:lstStyle/>
          <a:p>
            <a:pPr marL="0" indent="0">
              <a:buNone/>
            </a:pPr>
            <a:r>
              <a:rPr lang="sk-SK" sz="2700" b="1" dirty="0"/>
              <a:t>3.7.1	Práva a povinnosti dopravcu</a:t>
            </a:r>
            <a:endParaRPr lang="sk-SK" sz="2700" dirty="0"/>
          </a:p>
          <a:p>
            <a:pPr marL="0" indent="0">
              <a:buNone/>
            </a:pPr>
            <a:endParaRPr lang="sk-SK" sz="900" dirty="0"/>
          </a:p>
          <a:p>
            <a:pPr marL="0" indent="0">
              <a:buNone/>
            </a:pPr>
            <a:r>
              <a:rPr lang="sk-SK" sz="2700" b="1" u="sng" dirty="0"/>
              <a:t>Dopravca má právo vylúčiť z prepravy:</a:t>
            </a:r>
            <a:endParaRPr lang="sk-SK" sz="2700" dirty="0"/>
          </a:p>
          <a:p>
            <a:pPr lvl="0"/>
            <a:r>
              <a:rPr lang="sk-SK" sz="2700" dirty="0"/>
              <a:t>osoby bez platného cestovného lístka, ktoré nesplnia povinnosť zaplatiť cestovné a prepravné;</a:t>
            </a:r>
          </a:p>
          <a:p>
            <a:pPr lvl="0"/>
            <a:r>
              <a:rPr lang="sk-SK" sz="2700" dirty="0"/>
              <a:t>osoby, ktoré ohrozujú bezpečnosť prevádzky alebo bezpečnosť cestujúcich a ktoré napriek upozorneniu nedodržujú ustanovenia prepravného poriadku.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851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900" b="1" u="sng" dirty="0"/>
              <a:t>Dopravca je povinný:</a:t>
            </a:r>
            <a:endParaRPr lang="sk-SK" sz="2900" dirty="0"/>
          </a:p>
          <a:p>
            <a:pPr lvl="0"/>
            <a:r>
              <a:rPr lang="sk-SK" sz="2900" dirty="0"/>
              <a:t>prepravovať cestujúcich s odbornou starostlivosťou;</a:t>
            </a:r>
          </a:p>
          <a:p>
            <a:pPr lvl="0"/>
            <a:r>
              <a:rPr lang="sk-SK" sz="2900" dirty="0"/>
              <a:t>pri preprave zaisťovať bezpečnosť cestujúcich, poriadok, a pokoj vo vozidle;</a:t>
            </a:r>
          </a:p>
          <a:p>
            <a:pPr lvl="0"/>
            <a:r>
              <a:rPr lang="sk-SK" sz="2900" dirty="0"/>
              <a:t>vozidlá, musia spĺňať technicko-bezpečnostné podmienky pre prevádzku;</a:t>
            </a:r>
          </a:p>
          <a:p>
            <a:pPr lvl="0"/>
            <a:r>
              <a:rPr lang="sk-SK" sz="2900" dirty="0"/>
              <a:t>udržiavať priestor pre cestujúcich, vrátane schodov vozidla v náležitej čistote a počas jazdy zabezpečiť dostatočné vetranie vozidla;</a:t>
            </a:r>
          </a:p>
        </p:txBody>
      </p:sp>
    </p:spTree>
    <p:extLst>
      <p:ext uri="{BB962C8B-B14F-4D97-AF65-F5344CB8AC3E}">
        <p14:creationId xmlns:p14="http://schemas.microsoft.com/office/powerpoint/2010/main" val="1418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476672"/>
            <a:ext cx="8856984" cy="6192688"/>
          </a:xfrm>
        </p:spPr>
        <p:txBody>
          <a:bodyPr>
            <a:normAutofit/>
          </a:bodyPr>
          <a:lstStyle/>
          <a:p>
            <a:r>
              <a:rPr lang="sk-SK" sz="3200" dirty="0"/>
              <a:t>zaistiť dobrý technický stav vozidiel, čistotu a bezpečnosť vo vozidle;</a:t>
            </a:r>
          </a:p>
          <a:p>
            <a:pPr lvl="0"/>
            <a:r>
              <a:rPr lang="sk-SK" sz="3200" dirty="0"/>
              <a:t>zabezpečiť príslušné označenie vozidla, označenie linky musí byť čitateľné aj za tmy;</a:t>
            </a:r>
          </a:p>
          <a:p>
            <a:pPr lvl="0"/>
            <a:r>
              <a:rPr lang="sk-SK" sz="3200" dirty="0"/>
              <a:t>označiť miesta pre ľudí ŤZP;</a:t>
            </a:r>
          </a:p>
          <a:p>
            <a:pPr lvl="0"/>
            <a:r>
              <a:rPr lang="sk-SK" sz="3200" dirty="0"/>
              <a:t>určiť a vyznačiť podmienky pre prepravu detských kočíkov;</a:t>
            </a:r>
          </a:p>
          <a:p>
            <a:pPr lvl="0"/>
            <a:r>
              <a:rPr lang="sk-SK" sz="3200" dirty="0"/>
              <a:t>vodič je povinný sa presvedčiť, či je ukončený výstup a nástup cestujúcich, dať zvukové a svetelné znamenie o ukončení výstupu a nástupu a dvere bezpečne zatvoriť.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08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76672"/>
            <a:ext cx="8686800" cy="628650"/>
          </a:xfrm>
        </p:spPr>
        <p:txBody>
          <a:bodyPr>
            <a:normAutofit/>
          </a:bodyPr>
          <a:lstStyle/>
          <a:p>
            <a:r>
              <a:rPr lang="sk-SK" sz="3200" dirty="0"/>
              <a:t>3.7.2   práva a povinnosti cestujúcich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484784"/>
            <a:ext cx="8587680" cy="433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u="sng" dirty="0"/>
              <a:t>Cestujúci má právo: </a:t>
            </a:r>
            <a:endParaRPr lang="sk-SK" sz="3200" dirty="0"/>
          </a:p>
          <a:p>
            <a:pPr lvl="0"/>
            <a:r>
              <a:rPr lang="sk-SK" sz="3200" dirty="0"/>
              <a:t>vziať si do vozidla detský kočík, batožinu, niektoré živé zvieratá (sprievodný pes);</a:t>
            </a:r>
          </a:p>
          <a:p>
            <a:pPr lvl="0"/>
            <a:r>
              <a:rPr lang="sk-SK" sz="3200" dirty="0"/>
              <a:t>cestujúci, ktorí splnia tarifné podmienky a podmienky určené  prepravným poriadkom majú právo na bezpečnú a pokojnú prepravu;</a:t>
            </a:r>
          </a:p>
          <a:p>
            <a:pPr marL="0" indent="0">
              <a:buNone/>
            </a:pPr>
            <a:r>
              <a:rPr lang="sk-SK" sz="2700" b="1" dirty="0"/>
              <a:t> </a:t>
            </a:r>
            <a:endParaRPr lang="sk-SK" sz="2700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74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476672"/>
            <a:ext cx="8812088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u="sng" dirty="0"/>
              <a:t>Cestujúci je povinný:</a:t>
            </a:r>
            <a:endParaRPr lang="sk-SK" sz="3200" dirty="0"/>
          </a:p>
          <a:p>
            <a:pPr lvl="0"/>
            <a:r>
              <a:rPr lang="sk-SK" sz="3200" dirty="0"/>
              <a:t>správať sa tak, aby nenarúšal bezpečnú a pokojnú prepravu ostatných cestujúcich; nepoškodzoval vozidlo a zariadenia dopravcu; neznečisťovali vozidlo a priestory dopravcu určené cestujúcim a neobťažovali ostatných cestujúcich a oprávnených zamestnancov;</a:t>
            </a:r>
          </a:p>
          <a:p>
            <a:pPr lvl="0"/>
            <a:r>
              <a:rPr lang="sk-SK" sz="3200" dirty="0"/>
              <a:t>dbať na to, aby na nástupnej zastávke včas nastúpil do vozidla (do zaznenia zvukového signálu ukončujúceho nástup);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48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476672"/>
            <a:ext cx="8740080" cy="6264696"/>
          </a:xfrm>
        </p:spPr>
        <p:txBody>
          <a:bodyPr>
            <a:normAutofit/>
          </a:bodyPr>
          <a:lstStyle/>
          <a:p>
            <a:pPr lvl="0"/>
            <a:r>
              <a:rPr lang="sk-SK" sz="3200" dirty="0"/>
              <a:t>ihneď si označil cestovný lístok, na správnej zastávke prestúpil a v cieľovej zastávke včas vystúpil;</a:t>
            </a:r>
          </a:p>
          <a:p>
            <a:pPr lvl="0"/>
            <a:r>
              <a:rPr lang="sk-SK" sz="3200" dirty="0"/>
              <a:t>zaplatiť cestovné a v prípade výzvy oprávneného pracovníka preukázať sa platným cestovným dokladom zaplatiť úhradu;</a:t>
            </a:r>
          </a:p>
          <a:p>
            <a:pPr lvl="0"/>
            <a:r>
              <a:rPr lang="sk-SK" sz="3200" dirty="0"/>
              <a:t>cestujúci na vyzvanie oprávneného zamestnanca je povinný preukázať svoju totožnosť;</a:t>
            </a:r>
          </a:p>
          <a:p>
            <a:pPr lvl="0"/>
            <a:r>
              <a:rPr lang="sk-SK" sz="3200" dirty="0"/>
              <a:t>cestujúci s detským kočíkom, alebo invalidným vozíkom oznámi vodičovi nástup a to stlačením tlačidla ak je ním vozidlo vybavené zvonku.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30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404664"/>
            <a:ext cx="866807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u="sng" dirty="0"/>
              <a:t>Cestujúci má zakázané:</a:t>
            </a:r>
            <a:endParaRPr lang="sk-SK" sz="3200" dirty="0"/>
          </a:p>
          <a:p>
            <a:pPr lvl="0"/>
            <a:r>
              <a:rPr lang="sk-SK" sz="3200" dirty="0"/>
              <a:t>násilne otvárať dvere, naskakovať a vyskakovať za jazdy a vykláňať sa z vozidla;</a:t>
            </a:r>
          </a:p>
          <a:p>
            <a:pPr lvl="0"/>
            <a:r>
              <a:rPr lang="sk-SK" sz="3200" dirty="0"/>
              <a:t>vystupovať alebo nastupovať, ak vodič dáva zvukové a svetelné znamenie na zatváranie dverí;</a:t>
            </a:r>
          </a:p>
          <a:p>
            <a:pPr lvl="0"/>
            <a:r>
              <a:rPr lang="sk-SK" sz="3200" dirty="0"/>
              <a:t>zdržiavať sa v priestore, ktorý je vyhradený pre vodiča;</a:t>
            </a:r>
          </a:p>
          <a:p>
            <a:pPr lvl="0"/>
            <a:r>
              <a:rPr lang="sk-SK" sz="3200" dirty="0"/>
              <a:t>prihovárať alebo rozprávať sa počas jazdy s vodičom;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90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1473</TotalTime>
  <Words>655</Words>
  <Application>Microsoft Office PowerPoint</Application>
  <PresentationFormat>Prezentácia na obrazovke (4:3)</PresentationFormat>
  <Paragraphs>69</Paragraphs>
  <Slides>18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4" baseType="lpstr">
      <vt:lpstr>Berlin Sans FB Demi</vt:lpstr>
      <vt:lpstr>Calibri</vt:lpstr>
      <vt:lpstr>Franklin Gothic Book</vt:lpstr>
      <vt:lpstr>Franklin Gothic Medium</vt:lpstr>
      <vt:lpstr>Wingdings 2</vt:lpstr>
      <vt:lpstr>Cestovanie</vt:lpstr>
      <vt:lpstr>DOPRAVNÁ A PREPRAVNÁ PREVÁDZKA</vt:lpstr>
      <vt:lpstr>3 Základy cestnej prepravy</vt:lpstr>
      <vt:lpstr>3.7  základné podmienky pri preprave osôb</vt:lpstr>
      <vt:lpstr>Prezentácia programu PowerPoint</vt:lpstr>
      <vt:lpstr>Prezentácia programu PowerPoint</vt:lpstr>
      <vt:lpstr>3.7.2   práva a povinnosti cestujúcich</vt:lpstr>
      <vt:lpstr>Prezentácia programu PowerPoint</vt:lpstr>
      <vt:lpstr>Prezentácia programu PowerPoint</vt:lpstr>
      <vt:lpstr>Prezentácia programu PowerPoint</vt:lpstr>
      <vt:lpstr>Prezentácia programu PowerPoint</vt:lpstr>
      <vt:lpstr>3.8   preprava batožín a nákladov  v   m h d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3.9   informačné zariadenia  m h d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DOPRAVNÁ A PREPRAVNÁ PREVÁDZKA</dc:title>
  <dc:creator>Majitel</dc:creator>
  <cp:lastModifiedBy>Intel</cp:lastModifiedBy>
  <cp:revision>127</cp:revision>
  <dcterms:created xsi:type="dcterms:W3CDTF">2017-10-05T09:26:02Z</dcterms:created>
  <dcterms:modified xsi:type="dcterms:W3CDTF">2020-03-23T10:08:15Z</dcterms:modified>
</cp:coreProperties>
</file>