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5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6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2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4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2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9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4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9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21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315531" cy="2971801"/>
          </a:xfrm>
        </p:spPr>
        <p:txBody>
          <a:bodyPr>
            <a:normAutofit/>
          </a:bodyPr>
          <a:lstStyle/>
          <a:p>
            <a:r>
              <a:rPr lang="sk-SK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Cenová stratégia podniku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31126" y="6119446"/>
            <a:ext cx="3624360" cy="515816"/>
          </a:xfrm>
        </p:spPr>
        <p:txBody>
          <a:bodyPr/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2.KM</a:t>
            </a:r>
          </a:p>
        </p:txBody>
      </p:sp>
    </p:spTree>
    <p:extLst>
      <p:ext uri="{BB962C8B-B14F-4D97-AF65-F5344CB8AC3E}">
        <p14:creationId xmlns:p14="http://schemas.microsoft.com/office/powerpoint/2010/main" val="334379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Dopyt spotrebiteľské vnímanie ceny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konečnom dôsledku o cene rozhodne spotrebiteľ. 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Každý spotrebiteľ prisudzuje produkty určitú hodnotu. Ak spotrebiteľ vníma, že cena je vyššia ako hodnota, ktorú od produktu očakáva, produkt nekúpi. 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Konkurencia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správne stanovenie ceny vyžaduje sledovať ceny konkurencie.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Ostatné faktory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medzi ostatné faktory ovplyvňujúce cenu patrí elasticita dopytu, ďalej ako bude sprostredkovateľ reagovať na cenu, tiež treba poznať zákony týkajúce sa cien a mať istotu, že cenová politika podniku je v súlade so zákonom.  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5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Cenová politika podniku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Cenová politika podniku vychádza z: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Výberu vhodnej metódy tvorby ceny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Pružnej diferencie cien</a:t>
            </a:r>
          </a:p>
          <a:p>
            <a:pPr algn="just"/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5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Výber vhodnej metódy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rozlišujeme tieto základné metódy tvorby ceny: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Podľa nákladov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cena je výslednicou vzájomného pôsobenia ponuky a dopytu, avšak náklady majú pri tvorbe ceny rozhodujúcu úlohu.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Analytické metódy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takouto je metóda analýzy bilancie nákladov a výnosov.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Prirážkové metódy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podstata týchto metód spočíva vo vyčíslení nákladov na jednotku výrobku, ku ktorým sa pripočítava prirážka na zisk ako určité percento nákladov.  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2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Podľa dopytu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  určovaní ceny podľa dopytu musíme poznať:</a:t>
            </a:r>
          </a:p>
          <a:p>
            <a:pPr algn="just"/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Veľkosť dopytu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 raste dopytu môže podnik ceny zvyšovať, pri poklese dopytu podnik znižuje</a:t>
            </a:r>
          </a:p>
          <a:p>
            <a:pPr algn="just"/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Citlivosť podniku na zmenu ceny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 hovoríme o elasticite dopytu, ktorý môže mať dve extrémy, a to: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úplne elastický dopyt,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ktorý znamená, že zmenou ceny možno predať neobmedzené množstvo tovaru.</a:t>
            </a:r>
          </a:p>
          <a:p>
            <a:pPr algn="just"/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Úplne neelastický dopyt,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 ktorom sa zmena ceny neprejaví na množstve predaného tovaru. </a:t>
            </a:r>
          </a:p>
        </p:txBody>
      </p:sp>
    </p:spTree>
    <p:extLst>
      <p:ext uri="{BB962C8B-B14F-4D97-AF65-F5344CB8AC3E}">
        <p14:creationId xmlns:p14="http://schemas.microsoft.com/office/powerpoint/2010/main" val="8998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Elasticita môže byť: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1 Jednotková elasticita dopytu.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Dopyt sa vždy zvýši (zníži) o rovnaké percento, o aké sa zníži resp. zvýši cena.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&gt; 1 dopyt je elastický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dopyt citlivo reaguje na zmenu ceny.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&lt; 1 dopyt je neelastický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dopyt nereaguje pružne na zmenu ceny.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Elasticita dopytu znamená, ako bude reagovať dopyt na zmenu ceny.</a:t>
            </a:r>
          </a:p>
        </p:txBody>
      </p:sp>
    </p:spTree>
    <p:extLst>
      <p:ext uri="{BB962C8B-B14F-4D97-AF65-F5344CB8AC3E}">
        <p14:creationId xmlns:p14="http://schemas.microsoft.com/office/powerpoint/2010/main" val="245420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Podľa konkurencie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správne stanovenie ceny vyžaduje sledovať ceny konkurencie.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Skutočná cena je výsledkom obchodného dohovoru kupujúceho a predávajúceho, pričom metódy tvorby ceny sú iba východiskom pre tento dohovor.  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Pružná diferenciácia cien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patrí k veľmi citlivým problémom cenovej politiky podniku. 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72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Miera jej uplatnenia závisí najmä od: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typu trhu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elasticity dopytu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štádia životného cyklu predávaného výrobku.  </a:t>
            </a:r>
          </a:p>
          <a:p>
            <a:pPr algn="just"/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90577" y="2362964"/>
            <a:ext cx="10554574" cy="3636511"/>
          </a:xfrm>
        </p:spPr>
        <p:txBody>
          <a:bodyPr>
            <a:noAutofit/>
          </a:bodyPr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cenovej politike podniku popri cene veľmi významne ovplyvňujú predaj aj ďalšie obchodné podmienky. Sú to najmä: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Rabaty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poskytovanie rabatov sa zakladá na poskytovaní určitých zliav, cenový rabat je určitou zľavou zo všeobecne platnej ceny, nie je to stanovenie novej ceny, napríklad naturálne, vernostné, sezónne rabaty a pod.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Dodacie podmienky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o prechod nákladov, rizík a vlastníctva z dodávateľa na odberateľa, napríklad prepravné, poistné a pod.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Platobné podmienky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zľavy za rýchlu platbu.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Financovanie odbytu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napríklad dodávateľský úver a pod. 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8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Prístupy k určovaniu cien</a:t>
            </a:r>
          </a:p>
        </p:txBody>
      </p:sp>
      <p:sp>
        <p:nvSpPr>
          <p:cNvPr id="4" name="Ovál 3"/>
          <p:cNvSpPr/>
          <p:nvPr/>
        </p:nvSpPr>
        <p:spPr>
          <a:xfrm>
            <a:off x="191023" y="2475915"/>
            <a:ext cx="2988276" cy="8018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Nízka cena </a:t>
            </a:r>
          </a:p>
        </p:txBody>
      </p:sp>
      <p:sp>
        <p:nvSpPr>
          <p:cNvPr id="5" name="Ovál 4"/>
          <p:cNvSpPr/>
          <p:nvPr/>
        </p:nvSpPr>
        <p:spPr>
          <a:xfrm>
            <a:off x="8201465" y="2475915"/>
            <a:ext cx="3770140" cy="1041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Vysoká cena</a:t>
            </a:r>
          </a:p>
        </p:txBody>
      </p:sp>
      <p:sp>
        <p:nvSpPr>
          <p:cNvPr id="7" name="Obdĺžnik 6"/>
          <p:cNvSpPr/>
          <p:nvPr/>
        </p:nvSpPr>
        <p:spPr>
          <a:xfrm>
            <a:off x="0" y="3672349"/>
            <a:ext cx="2840086" cy="516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Náklady na produkt </a:t>
            </a:r>
          </a:p>
        </p:txBody>
      </p:sp>
      <p:sp>
        <p:nvSpPr>
          <p:cNvPr id="8" name="Obdĺžnik 7"/>
          <p:cNvSpPr/>
          <p:nvPr/>
        </p:nvSpPr>
        <p:spPr>
          <a:xfrm>
            <a:off x="2840086" y="3672349"/>
            <a:ext cx="2988276" cy="516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Ceny konkurencie</a:t>
            </a:r>
          </a:p>
        </p:txBody>
      </p:sp>
      <p:sp>
        <p:nvSpPr>
          <p:cNvPr id="9" name="Obdĺžnik 8"/>
          <p:cNvSpPr/>
          <p:nvPr/>
        </p:nvSpPr>
        <p:spPr>
          <a:xfrm>
            <a:off x="5828362" y="3672349"/>
            <a:ext cx="2548722" cy="516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Vonkajšie a vnútorné faktory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8377083" y="3672349"/>
            <a:ext cx="3594521" cy="516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Spotrebiteľské vnímanie ceny</a:t>
            </a:r>
          </a:p>
        </p:txBody>
      </p:sp>
      <p:sp>
        <p:nvSpPr>
          <p:cNvPr id="11" name="Ovál 10"/>
          <p:cNvSpPr/>
          <p:nvPr/>
        </p:nvSpPr>
        <p:spPr>
          <a:xfrm>
            <a:off x="0" y="4763729"/>
            <a:ext cx="3540319" cy="768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Žiadny zisk</a:t>
            </a:r>
          </a:p>
        </p:txBody>
      </p:sp>
      <p:sp>
        <p:nvSpPr>
          <p:cNvPr id="12" name="Ovál 11"/>
          <p:cNvSpPr/>
          <p:nvPr/>
        </p:nvSpPr>
        <p:spPr>
          <a:xfrm>
            <a:off x="8495901" y="4999703"/>
            <a:ext cx="3475703" cy="7964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Žiadny dopyt</a:t>
            </a:r>
          </a:p>
        </p:txBody>
      </p:sp>
    </p:spTree>
    <p:extLst>
      <p:ext uri="{BB962C8B-B14F-4D97-AF65-F5344CB8AC3E}">
        <p14:creationId xmlns:p14="http://schemas.microsoft.com/office/powerpoint/2010/main" val="39504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18712" y="2222287"/>
            <a:ext cx="10590186" cy="42066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Nákladovo orientovaná tvorba cien</a:t>
            </a:r>
          </a:p>
          <a:p>
            <a:pPr algn="just"/>
            <a:r>
              <a:rPr lang="sk-S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Tvorba cien prirážkou je najjednoduchší spôsob stanovenia ceny, podnik pridá určitú prirážku k nákladom produktu. </a:t>
            </a:r>
          </a:p>
          <a:p>
            <a:pPr algn="just"/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Analýza nulového bodu </a:t>
            </a:r>
            <a:r>
              <a:rPr lang="sk-S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 tejto metóde podnik zisťuje cenu, pri ktorej bude dosiahnutý nulový zisk.</a:t>
            </a:r>
          </a:p>
          <a:p>
            <a:pPr algn="just"/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Cena s cieľovým ziskom </a:t>
            </a:r>
            <a:r>
              <a:rPr lang="sk-S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stanovuje sa kombináciou nulového bodu a orientáciou na dopyt.</a:t>
            </a:r>
          </a:p>
          <a:p>
            <a:pPr algn="just"/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Ceny orientované na zákazníkov </a:t>
            </a:r>
            <a:r>
              <a:rPr lang="sk-S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 tejto metóde sa vychádza z toho, akú hodnotu prisudzuje spotrebiteľ produktu.</a:t>
            </a:r>
          </a:p>
          <a:p>
            <a:pPr algn="just"/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Ceny orientované na konkurenciu</a:t>
            </a:r>
            <a:r>
              <a:rPr lang="sk-S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 cenách orientovaných na konkurenciu sa niekedy využíva aj </a:t>
            </a:r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konkurzné stanovenie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ceny. 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8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Cena ako nástroj v marketingu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Cena je prvkom marketingového mixu, ktorého úlohou je spolu s ostatnými nástrojmi doviesť podnik k jeho marketingovým cieľom. 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Cena je peňažným vyjadrením hodnoty produktu. 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Cena je jedným prvkom marketingového mixu, ktorý vytvára príjmy podniku, všetky ostatné komponenty predstavujú náklady. </a:t>
            </a:r>
          </a:p>
          <a:p>
            <a:pPr marL="0" indent="0" algn="just">
              <a:buNone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9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Tvorba cenovej stratégie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18712" y="2222287"/>
            <a:ext cx="10871540" cy="437546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Určovanie cien nových produktov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spája sa úplne novými výrobkami, nové výrobky sú chránené patentom a podniky si môžu vybrať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ceny buď vysoko výnosné, alebo prienikové.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Ceny vysoko výnosné nazývame aj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ceny zbierania.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Prienikové ceny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niektoré podniky uprednostňujú pred vysokými cenami nízkej ceny, chcú preniknúť na trh rýchlo aby, v čo najkratšom čase prilákali veľký počet kupujúcich a získali tak veľký podiel trhu.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Určovanie cien sortimentu produkcie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o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ceny odstupňované podľa jednotlivých produktov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ceny nepovinného príslušenstva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ceny komplementárnych produktov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ceny výrobných súborov </a:t>
            </a:r>
          </a:p>
          <a:p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2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03386" y="2300069"/>
            <a:ext cx="10480430" cy="4557931"/>
          </a:xfrm>
        </p:spPr>
        <p:txBody>
          <a:bodyPr/>
          <a:lstStyle/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Stratégia cenových úprav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súvisí s diferenciáciou zákazníkov a ide o :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ceny so zľavou 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skonto 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objemový rabat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sezónny rabat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hotovostné zľavy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funkčné zľavy 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odpočty </a:t>
            </a:r>
          </a:p>
          <a:p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03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Cenová diferenciácia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podnik môže uplatňovať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tvorbu cien pre rôzne spotrebiteľské segmenty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Tvorba cien podľa úpravy produktu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Tvorba ceny podľa miesta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Tvorba ceny podľa času </a:t>
            </a:r>
          </a:p>
        </p:txBody>
      </p:sp>
    </p:spTree>
    <p:extLst>
      <p:ext uri="{BB962C8B-B14F-4D97-AF65-F5344CB8AC3E}">
        <p14:creationId xmlns:p14="http://schemas.microsoft.com/office/powerpoint/2010/main" val="339752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Psychologicky orientované ceny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spotrebitelia vnímajú vyššiu cenu tak ,že ju spájajú s vyššou kvalitou produktu.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Geograficky orientované ceny 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podniky stanovujú rôzne ceny pre rôzne oblasti v krajine ten istý produkt je drahší v hlavnom meste ako v iných mestách 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Aktivizujúce ceny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podniky oceňujú niektoré produkty dočasne nižšie napríklad supermarkety stanovenia ceny niektorých tovarov nižšie, aby prilákali spotrebiteľov v nádeji, že spotrebitelia kúpia aj iný tovar, úprava cien v súvislosti s významnými príležitosťami, ako je Veľká noc, Vianoce.  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13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Zmeny cien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súvisia so zvyšovaním alebo znižovaním ceny.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Znižovanie cenný súvisí so zväčšením objemu predaja. 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Zvyšovanie cien súvisí napríklad s nákladovou infláciou, keď sa zvyšujú ceny materiálov vstupov do výroby, v súvislosti so zvýšením cien, vstupov, sa zvýšia aj ceny produktov funguje to aj naopak. </a:t>
            </a:r>
          </a:p>
          <a:p>
            <a:pPr marL="0" indent="0" algn="just">
              <a:buNone/>
            </a:pP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03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7797" y="3429538"/>
            <a:ext cx="10571998" cy="970450"/>
          </a:xfrm>
        </p:spPr>
        <p:txBody>
          <a:bodyPr/>
          <a:lstStyle/>
          <a:p>
            <a:r>
              <a:rPr lang="sk-S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Vám za pozornosť </a:t>
            </a:r>
            <a:r>
              <a:rPr lang="sk-SK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ǃ</a:t>
            </a:r>
            <a:endParaRPr lang="sk-SK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27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350907"/>
          </a:xfrm>
        </p:spPr>
        <p:txBody>
          <a:bodyPr>
            <a:normAutofit/>
          </a:bodyPr>
          <a:lstStyle/>
          <a:p>
            <a:pPr algn="just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Mojím zdrojom bola učebnica z marketingu. </a:t>
            </a:r>
          </a:p>
        </p:txBody>
      </p:sp>
    </p:spTree>
    <p:extLst>
      <p:ext uri="{BB962C8B-B14F-4D97-AF65-F5344CB8AC3E}">
        <p14:creationId xmlns:p14="http://schemas.microsoft.com/office/powerpoint/2010/main" val="296363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Faktory rozhodovania o cenách </a:t>
            </a:r>
          </a:p>
        </p:txBody>
      </p:sp>
      <p:sp>
        <p:nvSpPr>
          <p:cNvPr id="4" name="Obdĺžnik 3"/>
          <p:cNvSpPr/>
          <p:nvPr/>
        </p:nvSpPr>
        <p:spPr>
          <a:xfrm>
            <a:off x="703385" y="2405575"/>
            <a:ext cx="10550769" cy="633046"/>
          </a:xfrm>
          <a:prstGeom prst="rect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rozhodovanie formy o tvorbe ceny vplývajú interné a externé faktory</a:t>
            </a:r>
          </a:p>
        </p:txBody>
      </p:sp>
      <p:sp>
        <p:nvSpPr>
          <p:cNvPr id="5" name="Šípka: nadol 4"/>
          <p:cNvSpPr/>
          <p:nvPr/>
        </p:nvSpPr>
        <p:spPr>
          <a:xfrm>
            <a:off x="1828800" y="3038621"/>
            <a:ext cx="787791" cy="675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0" y="3671668"/>
            <a:ext cx="4149969" cy="281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Ciele marketingu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Stratégia marketingového mixu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Náklady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Spôsob tvorby cien </a:t>
            </a:r>
          </a:p>
        </p:txBody>
      </p:sp>
      <p:cxnSp>
        <p:nvCxnSpPr>
          <p:cNvPr id="10" name="Rovná spojovacia šípka 9"/>
          <p:cNvCxnSpPr>
            <a:stCxn id="8" idx="3"/>
          </p:cNvCxnSpPr>
          <p:nvPr/>
        </p:nvCxnSpPr>
        <p:spPr>
          <a:xfrm flipV="1">
            <a:off x="4149969" y="5078437"/>
            <a:ext cx="478302" cy="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dĺžnik 11"/>
          <p:cNvSpPr/>
          <p:nvPr/>
        </p:nvSpPr>
        <p:spPr>
          <a:xfrm>
            <a:off x="4628271" y="4586068"/>
            <a:ext cx="2883877" cy="928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Rozhodovanie o cenách </a:t>
            </a:r>
          </a:p>
        </p:txBody>
      </p:sp>
      <p:cxnSp>
        <p:nvCxnSpPr>
          <p:cNvPr id="14" name="Rovná spojovacia šípka 13"/>
          <p:cNvCxnSpPr/>
          <p:nvPr/>
        </p:nvCxnSpPr>
        <p:spPr>
          <a:xfrm flipV="1">
            <a:off x="7512148" y="5078437"/>
            <a:ext cx="478302" cy="2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Šípka: nadol 18"/>
          <p:cNvSpPr/>
          <p:nvPr/>
        </p:nvSpPr>
        <p:spPr>
          <a:xfrm>
            <a:off x="9973994" y="3038621"/>
            <a:ext cx="745588" cy="815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/>
          <p:cNvSpPr/>
          <p:nvPr/>
        </p:nvSpPr>
        <p:spPr>
          <a:xfrm>
            <a:off x="7990450" y="3854548"/>
            <a:ext cx="4079630" cy="278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Externé faktory: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Charakter trhu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Dopyt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Konkurencia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Ostatné faktory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9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5422" y="351692"/>
            <a:ext cx="11086576" cy="1065946"/>
          </a:xfrm>
        </p:spPr>
        <p:txBody>
          <a:bodyPr/>
          <a:lstStyle/>
          <a:p>
            <a:r>
              <a:rPr lang="sk-SK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Interné faktory ovplyvňujúce rozhodovanie o cenách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2542" y="2082018"/>
            <a:ext cx="11260744" cy="4557933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Ciele marketingu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ešte pred stanovením ceny podnik musí rozhodnúť s svojej stratégii.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Cena prežitia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podniky určujú prežitie ako svoj hlavný cieľ vtedy, ak majú problém s nevyužitím, chcú udržať chod prevádzky, znižujú ceny a dúfajú, že tým zvýšia dopyt, alebo ak na trh vstúpi silná konkurencia.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Cena maximalizácie zisku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podnik uprednostňuje okamžitý finančný efekt pred dlhodobou prosperitou. 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Cena maximalizácie trhového podielu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podnik sa chce stať trhovým vodcom, preto stanovuje cenu tak, aby bola čo najnižšia a dúfa, že nízkou cenou si zabezpečí najväčší trhový podiel. 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Cena kvality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podnik sa rozhodne, že ponúka produkty najvyššej kvality a tomu a tomu zodpovedajú aj primerane vysoké ceny.</a:t>
            </a:r>
          </a:p>
          <a:p>
            <a:pPr marL="0" indent="0" algn="just">
              <a:buNone/>
            </a:pP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1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Stratégia marketingového mixu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cena je len jedným nástrojom marketingového mixu, ktorý podnik používa pri dosiahnutí marketingových cieľov.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Náklady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dolnú hranicu ceny, ktorú môže podnik žiadať za svoj produkt, určujú náklady. Podnik stanovuje cenu tak, aby pokryla všetky náklady.</a:t>
            </a:r>
          </a:p>
          <a:p>
            <a:pPr algn="just"/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Náklady podniku sa vyskytujú v dvoch podobách, a to ako:</a:t>
            </a:r>
          </a:p>
          <a:p>
            <a:pPr algn="ctr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Fixné </a:t>
            </a:r>
          </a:p>
          <a:p>
            <a:pPr algn="ctr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Variabilné náklady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8839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18712" y="2222287"/>
            <a:ext cx="10632390" cy="4347325"/>
          </a:xfrm>
        </p:spPr>
        <p:txBody>
          <a:bodyPr>
            <a:noAutofit/>
          </a:bodyPr>
          <a:lstStyle/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Fixné náklady (známe ako režijné) 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sú náklady, ktoré sa nemenia so zmenou objemu produkcie alebo predaja. 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Fixné náklady sa vyvíjajú bez ohľadu na úroveň produkcie.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Variabilné náklady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menia priamo so zmenami objemu produkcie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Variabilné náklady sa ako menia podľa počtu vyrobených jednotiek. 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Celkové náklady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sú súčtom fixných a variabilných nákladov a zodpovedajú určitej úrovni produkcie. 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Cenu je nevyhnutné stanoviť aspoň tak, aby sa uhradili celkové výrobné náklady. 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Spôsob tvorby cien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znamená rozhodnúť, kto v rámci podniku bude ceny určovať. 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9488" y="447188"/>
            <a:ext cx="11746523" cy="97045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Externé faktory ovplyvňujúce rozhodovanie o cenách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Charakter trhu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voľnosť predávajúceho pri určovaní cien závisí od typu trhu.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Vychádzame zo štyroch typov trhov: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Čistá konkurencia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Monopolistická konkurencia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Oligopolistická konkurencia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Čistý monopol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6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60915" y="2503641"/>
            <a:ext cx="10554574" cy="3636511"/>
          </a:xfrm>
        </p:spPr>
        <p:txBody>
          <a:bodyPr>
            <a:noAutofit/>
          </a:bodyPr>
          <a:lstStyle/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Čistá konkurencia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trh pozostáva z mnohých kupujúcich s predávajúcich, ktorí obchodujú s rovnakými alebo veľmi podobnými produktmi.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Monopolistická konkurencia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trh sa skladá z mnohých kupujúcich a predávajúcich.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Oligopolistická konkurencia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oligopolistická štruktúra môže byť usporiadaná ako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homogénna oligopolistická štruktúra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o rovnorodé výrobky alebo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heterogénna oligopolistická štruktúra,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kde sa spoja výrobcovia rôznorodých výrobkov.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Čistý monopol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čistý monopol sa vyskytuje väčšinou ako štátny alebo administratívny monopol čiže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regulovaný monopol.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16656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cia">
  <a:themeElements>
    <a:clrScheme name="Citácia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áci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ci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TM03457503[[fn=Citácia]]</Template>
  <TotalTime>977</TotalTime>
  <Words>1349</Words>
  <Application>Microsoft Office PowerPoint</Application>
  <PresentationFormat>Širokouhlá</PresentationFormat>
  <Paragraphs>126</Paragraphs>
  <Slides>26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Wingdings 2</vt:lpstr>
      <vt:lpstr>Citácia</vt:lpstr>
      <vt:lpstr>Cenová stratégia podniku </vt:lpstr>
      <vt:lpstr>Cena ako nástroj v marketingu</vt:lpstr>
      <vt:lpstr>Faktory rozhodovania o cenách </vt:lpstr>
      <vt:lpstr>Interné faktory ovplyvňujúce rozhodovanie o cenách </vt:lpstr>
      <vt:lpstr>Prezentácia programu PowerPoint</vt:lpstr>
      <vt:lpstr>Prezentácia programu PowerPoint</vt:lpstr>
      <vt:lpstr>Prezentácia programu PowerPoint</vt:lpstr>
      <vt:lpstr>Externé faktory ovplyvňujúce rozhodovanie o cenách </vt:lpstr>
      <vt:lpstr>Prezentácia programu PowerPoint</vt:lpstr>
      <vt:lpstr>Prezentácia programu PowerPoint</vt:lpstr>
      <vt:lpstr>Cenová politika podniku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Prístupy k určovaniu cien</vt:lpstr>
      <vt:lpstr>Prezentácia programu PowerPoint</vt:lpstr>
      <vt:lpstr>Tvorba cenovej stratégie</vt:lpstr>
      <vt:lpstr>Prezentácia programu PowerPoint</vt:lpstr>
      <vt:lpstr>Prezentácia programu PowerPoint</vt:lpstr>
      <vt:lpstr>Prezentácia programu PowerPoint</vt:lpstr>
      <vt:lpstr>Prezentácia programu PowerPoint</vt:lpstr>
      <vt:lpstr>Ďakujem Vám za pozornosť ǃ</vt:lpstr>
      <vt:lpstr>Zdroj: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Cenová stratégia podniku</dc:title>
  <dc:creator>Miroslav Medvec</dc:creator>
  <cp:lastModifiedBy>Miroslav Medvec</cp:lastModifiedBy>
  <cp:revision>49</cp:revision>
  <dcterms:created xsi:type="dcterms:W3CDTF">2020-06-01T08:13:21Z</dcterms:created>
  <dcterms:modified xsi:type="dcterms:W3CDTF">2020-06-03T11:09:36Z</dcterms:modified>
</cp:coreProperties>
</file>