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0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27"/>
            <a:ext cx="8458200" cy="1222375"/>
          </a:xfrm>
        </p:spPr>
        <p:txBody>
          <a:bodyPr anchor="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2">
                    <a:shade val="75000"/>
                  </a:schemeClr>
                </a:solidFill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5" y="1316053"/>
            <a:ext cx="429055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53"/>
            <a:ext cx="428853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1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3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586BD6-53CD-49D4-B712-942A4B33CEC5}" type="datetimeFigureOut">
              <a:rPr lang="sk-SK" smtClean="0"/>
              <a:pPr/>
              <a:t>20. 4. 2020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16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80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27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257168" indent="-25716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57199" indent="-21430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8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0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3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795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71686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577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47" y="332656"/>
            <a:ext cx="9199784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544" y="352078"/>
            <a:ext cx="8686800" cy="628650"/>
          </a:xfrm>
        </p:spPr>
        <p:txBody>
          <a:bodyPr>
            <a:noAutofit/>
          </a:bodyPr>
          <a:lstStyle/>
          <a:p>
            <a:pPr algn="ctr"/>
            <a:r>
              <a:rPr lang="sk-SK" sz="4500" dirty="0">
                <a:solidFill>
                  <a:schemeClr val="bg2">
                    <a:lumMod val="25000"/>
                  </a:schemeClr>
                </a:solidFill>
              </a:rPr>
              <a:t>Základy vodnej dopravy</a:t>
            </a:r>
          </a:p>
        </p:txBody>
      </p:sp>
      <p:sp>
        <p:nvSpPr>
          <p:cNvPr id="5" name="Ovál 4">
            <a:hlinkClick r:id="rId3" action="ppaction://hlinksldjump"/>
          </p:cNvPr>
          <p:cNvSpPr/>
          <p:nvPr/>
        </p:nvSpPr>
        <p:spPr>
          <a:xfrm>
            <a:off x="8168205" y="6286648"/>
            <a:ext cx="378042" cy="378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  <p:sp>
        <p:nvSpPr>
          <p:cNvPr id="6" name="Šípka nahor 5">
            <a:hlinkClick r:id="rId4" action="ppaction://hlinksldjump"/>
          </p:cNvPr>
          <p:cNvSpPr/>
          <p:nvPr/>
        </p:nvSpPr>
        <p:spPr>
          <a:xfrm>
            <a:off x="8676456" y="6221242"/>
            <a:ext cx="324036" cy="43204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22294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360943"/>
            <a:ext cx="8686800" cy="722058"/>
          </a:xfrm>
        </p:spPr>
        <p:txBody>
          <a:bodyPr>
            <a:normAutofit/>
          </a:bodyPr>
          <a:lstStyle/>
          <a:p>
            <a:r>
              <a:rPr lang="sk-SK" sz="2800" b="1" dirty="0"/>
              <a:t>4.2	Preprava nákladov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2808312"/>
          </a:xfrm>
        </p:spPr>
        <p:txBody>
          <a:bodyPr>
            <a:normAutofit/>
          </a:bodyPr>
          <a:lstStyle/>
          <a:p>
            <a:r>
              <a:rPr lang="sk-SK" sz="2800" b="1" u="sng" dirty="0"/>
              <a:t>Preprava nákladov po mori</a:t>
            </a:r>
            <a:r>
              <a:rPr lang="sk-SK" sz="2800" dirty="0"/>
              <a:t> je určená vyhláškou o podmienkach prepravy nákladov po mori. </a:t>
            </a:r>
          </a:p>
          <a:p>
            <a:r>
              <a:rPr lang="sk-SK" sz="2800" dirty="0"/>
              <a:t>Dopravca je povinný vydať prepravcovi prepravný doklad </a:t>
            </a:r>
            <a:r>
              <a:rPr lang="sk-SK" sz="2800" b="1" dirty="0"/>
              <a:t>konosament </a:t>
            </a:r>
            <a:r>
              <a:rPr lang="sk-SK" sz="2800" dirty="0"/>
              <a:t>(</a:t>
            </a:r>
            <a:r>
              <a:rPr lang="sk-SK" sz="2800" i="1" u="sng" dirty="0"/>
              <a:t>cenný papier</a:t>
            </a:r>
            <a:r>
              <a:rPr lang="sk-SK" sz="2800" i="1" dirty="0"/>
              <a:t> a dopravný </a:t>
            </a:r>
            <a:r>
              <a:rPr lang="sk-SK" sz="2800" i="1" u="sng" dirty="0"/>
              <a:t>dokument</a:t>
            </a:r>
            <a:r>
              <a:rPr lang="sk-SK" sz="2800" i="1" dirty="0"/>
              <a:t>, používaný pri </a:t>
            </a:r>
            <a:r>
              <a:rPr lang="sk-SK" sz="2800" i="1" u="sng" dirty="0"/>
              <a:t>preprave nákladu po mori</a:t>
            </a:r>
            <a:r>
              <a:rPr lang="sk-SK" sz="2800" u="sng" dirty="0"/>
              <a:t>)</a:t>
            </a:r>
            <a:r>
              <a:rPr lang="sk-SK" sz="2800" dirty="0"/>
              <a:t>,na ktorý potvrdí prevzatie zásielky. </a:t>
            </a:r>
          </a:p>
          <a:p>
            <a:endParaRPr lang="sk-SK" sz="2800" dirty="0"/>
          </a:p>
        </p:txBody>
      </p:sp>
      <p:pic>
        <p:nvPicPr>
          <p:cNvPr id="3076" name="Picture 4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75096"/>
            <a:ext cx="8568952" cy="2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1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9/98/Connaissement_contene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" y="688153"/>
            <a:ext cx="9017056" cy="612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75656" y="188640"/>
            <a:ext cx="2214972" cy="758054"/>
          </a:xfrm>
        </p:spPr>
        <p:txBody>
          <a:bodyPr/>
          <a:lstStyle/>
          <a:p>
            <a:pPr marL="0" indent="0">
              <a:buNone/>
            </a:pPr>
            <a:r>
              <a:rPr lang="sk-SK" b="1" i="1" dirty="0">
                <a:solidFill>
                  <a:srgbClr val="FF0000"/>
                </a:solidFill>
              </a:rPr>
              <a:t>Konosament</a:t>
            </a:r>
          </a:p>
        </p:txBody>
      </p:sp>
    </p:spTree>
    <p:extLst>
      <p:ext uri="{BB962C8B-B14F-4D97-AF65-F5344CB8AC3E}">
        <p14:creationId xmlns:p14="http://schemas.microsoft.com/office/powerpoint/2010/main" val="29927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700" b="1" dirty="0">
                <a:latin typeface="Arial" pitchFamily="34" charset="0"/>
                <a:cs typeface="Arial" pitchFamily="34" charset="0"/>
              </a:rPr>
              <a:t>4.2.1  Prepravné podmienky pri preprave nákladov</a:t>
            </a:r>
          </a:p>
          <a:p>
            <a:pPr marL="0" indent="0">
              <a:buNone/>
            </a:pPr>
            <a:endParaRPr lang="sk-SK" sz="1200" dirty="0"/>
          </a:p>
          <a:p>
            <a:pPr lvl="0"/>
            <a:r>
              <a:rPr lang="sk-SK" sz="2800" b="1" dirty="0"/>
              <a:t>dopravca</a:t>
            </a:r>
            <a:r>
              <a:rPr lang="sk-SK" sz="2800" dirty="0"/>
              <a:t> je povinný vykonať prepravu v dohodnutej lehote a zásielku odovzdať v neporušenom stave;</a:t>
            </a:r>
          </a:p>
          <a:p>
            <a:pPr lvl="0"/>
            <a:r>
              <a:rPr lang="sk-SK" sz="2800" b="1" dirty="0"/>
              <a:t>prepravca</a:t>
            </a:r>
            <a:r>
              <a:rPr lang="sk-SK" sz="2800" dirty="0"/>
              <a:t> je povinný dodať dopravcovi požadované listiny podľa colných, prístavných, zdravotných, veterinárnych, príp. iných predpisov.</a:t>
            </a:r>
          </a:p>
          <a:p>
            <a:pPr lvl="0"/>
            <a:r>
              <a:rPr lang="sk-SK" sz="2800" dirty="0"/>
              <a:t>zásielka má byť</a:t>
            </a:r>
            <a:r>
              <a:rPr lang="sk-SK" sz="2800" b="1" dirty="0"/>
              <a:t> označená podľa druhov tovaru</a:t>
            </a:r>
            <a:r>
              <a:rPr lang="sk-SK" sz="2800" dirty="0"/>
              <a:t>, ak si vyžaduje napr. krehkosť, horľavosť, výbušnosť, ... atď. Ak to </a:t>
            </a:r>
            <a:r>
              <a:rPr lang="sk-SK" sz="2800" b="1" dirty="0"/>
              <a:t>prepravca</a:t>
            </a:r>
            <a:r>
              <a:rPr lang="sk-SK" sz="2800" dirty="0"/>
              <a:t> neurobí, </a:t>
            </a:r>
            <a:r>
              <a:rPr lang="sk-SK" sz="2800" b="1" dirty="0"/>
              <a:t>dopravca</a:t>
            </a:r>
            <a:r>
              <a:rPr lang="sk-SK" sz="2800" dirty="0"/>
              <a:t> má právo zásielku kedykoľvek vyložiť, resp. zlikvidovať bez náhrady;</a:t>
            </a:r>
          </a:p>
          <a:p>
            <a:r>
              <a:rPr lang="sk-SK" sz="2800" b="1" dirty="0"/>
              <a:t>dopravca</a:t>
            </a:r>
            <a:r>
              <a:rPr lang="sk-SK" sz="2800" dirty="0"/>
              <a:t> zásielku vydá v prístave určenia na príslušný druh konosamentu. Pred vydaním zásielky môže prijímateľ (odoberateľ) požiadať o prehliadku na náklady žiadateľa. Ak sa zistí, že došlo k jej poškodeniu alebo k strate, náklady znáša </a:t>
            </a:r>
            <a:r>
              <a:rPr lang="sk-SK" sz="2800" b="1" dirty="0"/>
              <a:t>dopravca</a:t>
            </a:r>
            <a:r>
              <a:rPr lang="sk-SK" sz="2800" dirty="0"/>
              <a:t>.  </a:t>
            </a:r>
          </a:p>
          <a:p>
            <a:pPr lvl="0"/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4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39032"/>
            <a:ext cx="8686800" cy="628650"/>
          </a:xfrm>
        </p:spPr>
        <p:txBody>
          <a:bodyPr>
            <a:noAutofit/>
          </a:bodyPr>
          <a:lstStyle/>
          <a:p>
            <a:r>
              <a:rPr lang="sk-SK" b="1" dirty="0">
                <a:effectLst/>
              </a:rPr>
              <a:t>4.3	Preprava nákladných systémov plávajúcich kontajnerov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96752"/>
            <a:ext cx="8353654" cy="4438589"/>
          </a:xfrm>
        </p:spPr>
        <p:txBody>
          <a:bodyPr>
            <a:normAutofit/>
          </a:bodyPr>
          <a:lstStyle/>
          <a:p>
            <a:r>
              <a:rPr lang="sk-SK" sz="2800" dirty="0"/>
              <a:t>Preprava nákladu v kontajneroch začala ku koncu 2. svetovej vojny, kedy ich použila americká armáda najmä na prepravu zbraní a vojenského materiálu. </a:t>
            </a:r>
          </a:p>
          <a:p>
            <a:r>
              <a:rPr lang="sk-SK" sz="2800" dirty="0"/>
              <a:t>Prvé lode, ktoré sa použili na prepravu kontajnerov, boli prestavané z tankerov, ktoré boli vyrobené ešte počas druhej svetovej vojny.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100" name="Picture 4" descr="Súvisiaci obráz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12" y="3923912"/>
            <a:ext cx="5157175" cy="29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2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5" y="548680"/>
            <a:ext cx="4896544" cy="6264696"/>
          </a:xfrm>
        </p:spPr>
        <p:txBody>
          <a:bodyPr>
            <a:normAutofit/>
          </a:bodyPr>
          <a:lstStyle/>
          <a:p>
            <a:r>
              <a:rPr lang="sk-SK" sz="2800" dirty="0"/>
              <a:t>V súčasnosti sa na námornú prepravu využívajú kontajnery radu ISO 1A, 1B a 1C, t. j. ich dĺžka je 20, 30 a 40 stôp. </a:t>
            </a:r>
          </a:p>
          <a:p>
            <a:r>
              <a:rPr lang="sk-SK" sz="2800" dirty="0"/>
              <a:t>Viac ako v 89 % kontajneroch sa prepravuje suchý náklad. </a:t>
            </a:r>
          </a:p>
          <a:p>
            <a:r>
              <a:rPr lang="sk-SK" sz="2800" dirty="0"/>
              <a:t>Izotermické a chladiarenské kontajnery slúžia na prepravu asi 5% všetkého nákladu a asi 1 % nákladu sa prepravuje cisternovými kontajnermi. </a:t>
            </a:r>
          </a:p>
          <a:p>
            <a:endParaRPr lang="sk-SK" dirty="0"/>
          </a:p>
        </p:txBody>
      </p:sp>
      <p:pic>
        <p:nvPicPr>
          <p:cNvPr id="7170" name="Picture 2" descr="http://img.intermodal.sk/Obrazky/TECH/iso_k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24" y="548680"/>
            <a:ext cx="4093076" cy="54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812360" y="1261584"/>
            <a:ext cx="7020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ISO 1A</a:t>
            </a:r>
          </a:p>
        </p:txBody>
      </p:sp>
      <p:sp>
        <p:nvSpPr>
          <p:cNvPr id="4" name="Obdĺžnik 3"/>
          <p:cNvSpPr/>
          <p:nvPr/>
        </p:nvSpPr>
        <p:spPr>
          <a:xfrm>
            <a:off x="8487043" y="2148970"/>
            <a:ext cx="6832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350" dirty="0"/>
              <a:t>ISO 1B</a:t>
            </a:r>
          </a:p>
          <a:p>
            <a:endParaRPr lang="sk-SK" sz="1350" dirty="0"/>
          </a:p>
        </p:txBody>
      </p:sp>
      <p:sp>
        <p:nvSpPr>
          <p:cNvPr id="5" name="Obdĺžnik 4"/>
          <p:cNvSpPr/>
          <p:nvPr/>
        </p:nvSpPr>
        <p:spPr>
          <a:xfrm>
            <a:off x="8028384" y="4581128"/>
            <a:ext cx="6799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350" dirty="0"/>
              <a:t>ISO 1C</a:t>
            </a:r>
          </a:p>
        </p:txBody>
      </p:sp>
    </p:spTree>
    <p:extLst>
      <p:ext uri="{BB962C8B-B14F-4D97-AF65-F5344CB8AC3E}">
        <p14:creationId xmlns:p14="http://schemas.microsoft.com/office/powerpoint/2010/main" val="12700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23" y="3356992"/>
            <a:ext cx="392043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0670" y="205717"/>
            <a:ext cx="8686800" cy="838200"/>
          </a:xfrm>
        </p:spPr>
        <p:txBody>
          <a:bodyPr>
            <a:normAutofit/>
          </a:bodyPr>
          <a:lstStyle/>
          <a:p>
            <a:r>
              <a:rPr lang="sk-SK" b="1" dirty="0">
                <a:effectLst/>
              </a:rPr>
              <a:t>4.4	Prístavy a ich vybavenie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5526" y="1043916"/>
            <a:ext cx="8317650" cy="5193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Prístavy</a:t>
            </a:r>
            <a:r>
              <a:rPr lang="sk-SK" sz="2800" dirty="0"/>
              <a:t> sú vymedzené územia vrátane vodnej plochy, stavieb a zariadení, ktoré slúžia na prestavenie lodí, prekládka tovaru, skladovanie tovaru,  prepravy tovaru a opravu lodí. </a:t>
            </a:r>
          </a:p>
          <a:p>
            <a:pPr marL="0" indent="0">
              <a:buNone/>
            </a:pPr>
            <a:r>
              <a:rPr lang="sk-SK" sz="2800" u="sng" dirty="0"/>
              <a:t>Vnútrozemské prístavy podľa funkcie delíme na:</a:t>
            </a:r>
            <a:endParaRPr lang="sk-SK" sz="2800" dirty="0"/>
          </a:p>
          <a:p>
            <a:pPr lvl="0"/>
            <a:r>
              <a:rPr lang="sk-SK" sz="2800" b="1" dirty="0"/>
              <a:t>obchodné;</a:t>
            </a:r>
            <a:endParaRPr lang="sk-SK" sz="2800" dirty="0"/>
          </a:p>
          <a:p>
            <a:pPr lvl="0"/>
            <a:r>
              <a:rPr lang="sk-SK" sz="2800" b="1" dirty="0"/>
              <a:t>priemyselné;</a:t>
            </a:r>
            <a:endParaRPr lang="sk-SK" sz="2800" dirty="0"/>
          </a:p>
          <a:p>
            <a:pPr lvl="0"/>
            <a:r>
              <a:rPr lang="sk-SK" sz="2800" b="1" dirty="0"/>
              <a:t>ochranné </a:t>
            </a:r>
            <a:r>
              <a:rPr lang="sk-SK" sz="2800" dirty="0"/>
              <a:t>(zimné);</a:t>
            </a:r>
          </a:p>
          <a:p>
            <a:pPr lvl="0"/>
            <a:r>
              <a:rPr lang="sk-SK" sz="2800" b="1" dirty="0"/>
              <a:t>lodenicové </a:t>
            </a:r>
            <a:r>
              <a:rPr lang="sk-SK" sz="2800" dirty="0"/>
              <a:t>(oprava, výroba);</a:t>
            </a:r>
          </a:p>
          <a:p>
            <a:pPr lvl="0"/>
            <a:r>
              <a:rPr lang="sk-SK" sz="2800" b="1" dirty="0"/>
              <a:t>rekreačné </a:t>
            </a:r>
            <a:r>
              <a:rPr lang="sk-SK" sz="2800" dirty="0"/>
              <a:t>(športové, rybárstvo).</a:t>
            </a:r>
          </a:p>
          <a:p>
            <a:endParaRPr lang="sk-SK" sz="2800" dirty="0"/>
          </a:p>
        </p:txBody>
      </p:sp>
      <p:pic>
        <p:nvPicPr>
          <p:cNvPr id="8194" name="Picture 2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229201"/>
            <a:ext cx="2417082" cy="16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5526" y="116632"/>
            <a:ext cx="831692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Podľa charakteru lodného parku prístavy delíme na:</a:t>
            </a:r>
            <a:endParaRPr lang="sk-SK" sz="2800" dirty="0"/>
          </a:p>
          <a:p>
            <a:pPr lvl="0"/>
            <a:r>
              <a:rPr lang="sk-SK" sz="2800" b="1" dirty="0"/>
              <a:t>riečne</a:t>
            </a:r>
            <a:endParaRPr lang="sk-SK" sz="2800" dirty="0"/>
          </a:p>
          <a:p>
            <a:pPr lvl="0"/>
            <a:r>
              <a:rPr lang="sk-SK" sz="2800" b="1" dirty="0"/>
              <a:t>námorné</a:t>
            </a:r>
            <a:endParaRPr lang="sk-SK" sz="2800" dirty="0"/>
          </a:p>
          <a:p>
            <a:pPr lvl="0"/>
            <a:r>
              <a:rPr lang="sk-SK" sz="2800" b="1" dirty="0"/>
              <a:t>zmiešané </a:t>
            </a:r>
            <a:endParaRPr lang="sk-SK" sz="2800" dirty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r>
              <a:rPr lang="sk-SK" sz="2800" u="sng" dirty="0"/>
              <a:t>Areál prístavu sa člení na:</a:t>
            </a:r>
            <a:endParaRPr lang="sk-SK" sz="2800" dirty="0"/>
          </a:p>
          <a:p>
            <a:pPr lvl="0"/>
            <a:r>
              <a:rPr lang="sk-SK" sz="2800" b="1" dirty="0"/>
              <a:t>vodnú plochu </a:t>
            </a:r>
            <a:r>
              <a:rPr lang="sk-SK" sz="2800" dirty="0"/>
              <a:t>(</a:t>
            </a:r>
            <a:r>
              <a:rPr lang="sk-SK" sz="2800" dirty="0" err="1"/>
              <a:t>aquatórium</a:t>
            </a:r>
            <a:r>
              <a:rPr lang="sk-SK" sz="2800" dirty="0"/>
              <a:t>);</a:t>
            </a:r>
          </a:p>
          <a:p>
            <a:pPr lvl="0"/>
            <a:r>
              <a:rPr lang="sk-SK" sz="2800" b="1" dirty="0"/>
              <a:t>ostatné plochy </a:t>
            </a:r>
            <a:r>
              <a:rPr lang="sk-SK" sz="2800" dirty="0"/>
              <a:t>(teritórium);</a:t>
            </a:r>
          </a:p>
          <a:p>
            <a:pPr lvl="0"/>
            <a:r>
              <a:rPr lang="sk-SK" sz="2800" b="1" dirty="0"/>
              <a:t>prekládkové plochy</a:t>
            </a:r>
            <a:r>
              <a:rPr lang="sk-SK" sz="2800" dirty="0"/>
              <a:t> zodpovedajúce dĺžkou, najväčšej dĺžky lode a sú vybavené zariadením na prekládku. </a:t>
            </a:r>
          </a:p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2328858" y="836712"/>
            <a:ext cx="6707638" cy="2232248"/>
            <a:chOff x="5015880" y="1196752"/>
            <a:chExt cx="6715471" cy="2234854"/>
          </a:xfrm>
        </p:grpSpPr>
        <p:pic>
          <p:nvPicPr>
            <p:cNvPr id="9220" name="Picture 4" descr="Výsledok vyhľadávania obrázkov pre dopyt riečné prístav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880" y="1204640"/>
              <a:ext cx="5148050" cy="222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Výsledok vyhľadávania obrázkov pre dopyt námorné prístav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808" y="1196752"/>
              <a:ext cx="3348543" cy="223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08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620688"/>
            <a:ext cx="838893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Prekládku podľa spôsobu delíme na:</a:t>
            </a:r>
            <a:endParaRPr lang="sk-SK" sz="2800" dirty="0"/>
          </a:p>
          <a:p>
            <a:pPr lvl="0"/>
            <a:r>
              <a:rPr lang="sk-SK" sz="2800" b="1" dirty="0"/>
              <a:t>priamu </a:t>
            </a:r>
            <a:r>
              <a:rPr lang="sk-SK" sz="2800" dirty="0"/>
              <a:t>(loď – vagón, loď – vozidlo a opačne);</a:t>
            </a:r>
          </a:p>
          <a:p>
            <a:pPr lvl="0"/>
            <a:r>
              <a:rPr lang="sk-SK" sz="2800" b="1" dirty="0"/>
              <a:t>nepriamu </a:t>
            </a:r>
            <a:r>
              <a:rPr lang="sk-SK" sz="2800" dirty="0"/>
              <a:t>(dočasné uskladnenie).</a:t>
            </a:r>
          </a:p>
          <a:p>
            <a:pPr marL="0" indent="0">
              <a:buNone/>
            </a:pPr>
            <a:r>
              <a:rPr lang="sk-SK" sz="2800" u="sng" dirty="0"/>
              <a:t>Lodné prístavy sú vybavené aj železničnou sieťou, ktorá sa skladá z:</a:t>
            </a:r>
            <a:endParaRPr lang="sk-SK" sz="2800" dirty="0"/>
          </a:p>
          <a:p>
            <a:pPr lvl="0"/>
            <a:r>
              <a:rPr lang="sk-SK" sz="2800" b="1" dirty="0"/>
              <a:t>prístavnej zriaďovacej stanice </a:t>
            </a:r>
            <a:r>
              <a:rPr lang="sk-SK" sz="2800" dirty="0"/>
              <a:t>(slúži na prísun a </a:t>
            </a:r>
            <a:r>
              <a:rPr lang="sk-SK" sz="2800" dirty="0" err="1"/>
              <a:t>rozposunovanie</a:t>
            </a:r>
            <a:r>
              <a:rPr lang="sk-SK" sz="2800" dirty="0"/>
              <a:t> vlakov);</a:t>
            </a:r>
          </a:p>
          <a:p>
            <a:pPr lvl="0"/>
            <a:r>
              <a:rPr lang="sk-SK" sz="2800" b="1" dirty="0"/>
              <a:t>zásobné koľaje</a:t>
            </a:r>
            <a:r>
              <a:rPr lang="sk-SK" sz="2800" dirty="0"/>
              <a:t> (na pristavovanie vagónov k nábrežiu);</a:t>
            </a:r>
          </a:p>
          <a:p>
            <a:pPr lvl="0"/>
            <a:r>
              <a:rPr lang="sk-SK" sz="2800" b="1" dirty="0"/>
              <a:t>nábrežné koľaje </a:t>
            </a:r>
            <a:r>
              <a:rPr lang="sk-SK" sz="2800" dirty="0"/>
              <a:t>(pozdĺž prekládkových hrán, portálovými žeriavmi).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903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76672"/>
            <a:ext cx="8686800" cy="628650"/>
          </a:xfrm>
        </p:spPr>
        <p:txBody>
          <a:bodyPr>
            <a:normAutofit/>
          </a:bodyPr>
          <a:lstStyle/>
          <a:p>
            <a:r>
              <a:rPr lang="sk-SK" b="1" dirty="0">
                <a:effectLst/>
              </a:rPr>
              <a:t>4.5	Trajekty a kompy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8613" y="1160749"/>
            <a:ext cx="86868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	Trajekt</a:t>
            </a:r>
            <a:r>
              <a:rPr lang="sk-SK" sz="2800" dirty="0"/>
              <a:t>  je loď, ktorá je určená na prepravu osobných aj nákladných automobilov a vlakov s cestujúcimi aj samostatných osôb medzi dvoma prístavmi na kratšiu vzdialenosť. </a:t>
            </a:r>
          </a:p>
        </p:txBody>
      </p:sp>
      <p:pic>
        <p:nvPicPr>
          <p:cNvPr id="10244" name="Picture 4" descr="https://upload.wikimedia.org/wikipedia/commons/thumb/a/a0/Trajekt_Makarska_1.JPG/1280px-Trajekt_Makarska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31" y="2996952"/>
            <a:ext cx="4761182" cy="267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e/e0/Trajekt_Makarska_4.JPG/1280px-Trajekt_Makarska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" y="4077072"/>
            <a:ext cx="4761182" cy="267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32024" y="208398"/>
            <a:ext cx="8686800" cy="5544616"/>
          </a:xfrm>
        </p:spPr>
        <p:txBody>
          <a:bodyPr>
            <a:normAutofit/>
          </a:bodyPr>
          <a:lstStyle/>
          <a:p>
            <a:r>
              <a:rPr lang="sk-SK" sz="2800" dirty="0"/>
              <a:t>Trajekty sú konštruované tak, že do dolnej časti plavidla vojdú autá a motocykle, cestujúci si vystúpia a plavbu trávia na palube a v horných poschodiach lode. </a:t>
            </a:r>
          </a:p>
          <a:p>
            <a:r>
              <a:rPr lang="sk-SK" sz="2800" dirty="0"/>
              <a:t>Pre pobyt cestujúcich býva loď vybavená obchodmi, reštauráciami, kajutami, vyhliadkovými plošinami a pod. Najväčšie trajekty pojmú i stovky áut, desiatky kamiónov a špeciálne linky i osobné vlaky</a:t>
            </a:r>
          </a:p>
          <a:p>
            <a:r>
              <a:rPr lang="sk-SK" sz="2800" b="1" dirty="0"/>
              <a:t>Kompy</a:t>
            </a:r>
            <a:r>
              <a:rPr lang="sk-SK" sz="2800" dirty="0"/>
              <a:t> sú prepravné zariadenia určené na prepravu osôb, zvierat a prepravu rôznych vozidiel, kde dopravnou cestou sú rieky, jazerá a námorné cesty.</a:t>
            </a:r>
          </a:p>
          <a:p>
            <a:endParaRPr lang="sk-SK" sz="3000" dirty="0"/>
          </a:p>
          <a:p>
            <a:endParaRPr lang="sk-SK" dirty="0"/>
          </a:p>
        </p:txBody>
      </p:sp>
      <p:pic>
        <p:nvPicPr>
          <p:cNvPr id="4" name="Obrázok 3" descr="https://upload.wikimedia.org/wikipedia/commons/thumb/7/7f/Ferry_from_Baks.jpg/1024px-Ferry_from_Baks.jpg">
            <a:extLst>
              <a:ext uri="{FF2B5EF4-FFF2-40B4-BE49-F238E27FC236}">
                <a16:creationId xmlns:a16="http://schemas.microsoft.com/office/drawing/2014/main" id="{1B23F022-E00A-4C37-A56E-420BEC441D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9" b="27684"/>
          <a:stretch/>
        </p:blipFill>
        <p:spPr bwMode="auto">
          <a:xfrm>
            <a:off x="2339752" y="4744902"/>
            <a:ext cx="4923855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7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0525" y="404664"/>
            <a:ext cx="8399337" cy="628650"/>
          </a:xfrm>
        </p:spPr>
        <p:txBody>
          <a:bodyPr>
            <a:normAutofit fontScale="90000"/>
          </a:bodyPr>
          <a:lstStyle/>
          <a:p>
            <a:r>
              <a:rPr lang="sk-SK" sz="3100" b="1" dirty="0">
                <a:effectLst/>
              </a:rPr>
              <a:t>4.1 Preprava cestujúcich a batožín v riečnej    a námornej doprave</a:t>
            </a:r>
            <a:br>
              <a:rPr lang="sk-SK" dirty="0">
                <a:effectLst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0526" y="1214753"/>
            <a:ext cx="8399337" cy="2916325"/>
          </a:xfrm>
        </p:spPr>
        <p:txBody>
          <a:bodyPr>
            <a:normAutofit/>
          </a:bodyPr>
          <a:lstStyle/>
          <a:p>
            <a:r>
              <a:rPr lang="sk-SK" sz="2800" b="1" dirty="0"/>
              <a:t>vodná doprava</a:t>
            </a:r>
            <a:r>
              <a:rPr lang="sk-SK" sz="2800" dirty="0"/>
              <a:t> patrí medzi najstaršie druhy dopravy.</a:t>
            </a:r>
          </a:p>
          <a:p>
            <a:r>
              <a:rPr lang="sk-SK" sz="2800" dirty="0"/>
              <a:t>charakterizuje ju predovšetkým využívanie prirodzených vodných tokov v </a:t>
            </a:r>
            <a:r>
              <a:rPr lang="sk-SK" sz="2800" b="1" dirty="0"/>
              <a:t>riečnej doprave</a:t>
            </a:r>
            <a:r>
              <a:rPr lang="sk-SK" sz="2800" dirty="0"/>
              <a:t>, morí a oceánov v </a:t>
            </a:r>
            <a:r>
              <a:rPr lang="sk-SK" sz="2800" b="1" dirty="0"/>
              <a:t>námornej doprave</a:t>
            </a:r>
            <a:r>
              <a:rPr lang="sk-SK" sz="2800" dirty="0"/>
              <a:t>. </a:t>
            </a:r>
          </a:p>
        </p:txBody>
      </p:sp>
      <p:pic>
        <p:nvPicPr>
          <p:cNvPr id="2050" name="Picture 2" descr="Výsledok vyhľadávania obrázkov pre dopyt vodná dopr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21" y="3933056"/>
            <a:ext cx="4360859" cy="29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374136" y="2996952"/>
            <a:ext cx="5169972" cy="25742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charakteristickým znakom sú veľké ložné priestory a nosnosť plavidiel umožňujúca naložiť veľké množstvo tovaru. </a:t>
            </a:r>
          </a:p>
        </p:txBody>
      </p:sp>
    </p:spTree>
    <p:extLst>
      <p:ext uri="{BB962C8B-B14F-4D97-AF65-F5344CB8AC3E}">
        <p14:creationId xmlns:p14="http://schemas.microsoft.com/office/powerpoint/2010/main" val="30784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32656"/>
            <a:ext cx="86868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dirty="0"/>
              <a:t>Koniec štvrtého tematického celku</a:t>
            </a:r>
          </a:p>
        </p:txBody>
      </p:sp>
      <p:sp>
        <p:nvSpPr>
          <p:cNvPr id="5" name="Ovál 4">
            <a:hlinkClick r:id="rId2" action="ppaction://hlinksldjump"/>
          </p:cNvPr>
          <p:cNvSpPr/>
          <p:nvPr/>
        </p:nvSpPr>
        <p:spPr>
          <a:xfrm>
            <a:off x="8591364" y="6240140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  <p:pic>
        <p:nvPicPr>
          <p:cNvPr id="1026" name="Picture 2" descr="Výsledok vyhľadávania obrázkov pre dopyt námorná dopr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6722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91566"/>
            <a:ext cx="8470050" cy="2736304"/>
          </a:xfrm>
        </p:spPr>
        <p:txBody>
          <a:bodyPr/>
          <a:lstStyle/>
          <a:p>
            <a:pPr marL="0" indent="0">
              <a:buNone/>
            </a:pPr>
            <a:r>
              <a:rPr lang="sk-SK" sz="2800" u="sng" dirty="0"/>
              <a:t>Vodná doprava je: </a:t>
            </a:r>
            <a:endParaRPr lang="sk-SK" sz="2800" dirty="0"/>
          </a:p>
          <a:p>
            <a:pPr lvl="0"/>
            <a:r>
              <a:rPr lang="sk-SK" sz="2800" dirty="0"/>
              <a:t>energeticky najmenej náročná, </a:t>
            </a:r>
          </a:p>
          <a:p>
            <a:pPr lvl="0"/>
            <a:r>
              <a:rPr lang="sk-SK" sz="2800" dirty="0"/>
              <a:t>má najlacnejšiu prevádzku</a:t>
            </a:r>
          </a:p>
          <a:p>
            <a:pPr lvl="0"/>
            <a:r>
              <a:rPr lang="sk-SK" sz="2800" dirty="0"/>
              <a:t>vykazuje najvyššiu produktivitu práce (malý počet pracovných síl potrebný na prepravu tovaru). </a:t>
            </a:r>
          </a:p>
          <a:p>
            <a:endParaRPr lang="sk-SK" dirty="0"/>
          </a:p>
        </p:txBody>
      </p:sp>
      <p:pic>
        <p:nvPicPr>
          <p:cNvPr id="3074" name="Picture 2" descr="Súvisiaci obráz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761533" cy="30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vodná dopr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69" y="3717032"/>
            <a:ext cx="4089627" cy="30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88632"/>
          </a:xfrm>
        </p:spPr>
        <p:txBody>
          <a:bodyPr>
            <a:normAutofit/>
          </a:bodyPr>
          <a:lstStyle/>
          <a:p>
            <a:r>
              <a:rPr lang="sk-SK" sz="3000" dirty="0"/>
              <a:t>Svojimi prevádzkovými parametrami je vodná doprava mimoriadne vhodná na prepravu veľmi ťažkých a veľmi veľkých predmetov. </a:t>
            </a:r>
          </a:p>
          <a:p>
            <a:r>
              <a:rPr lang="sk-SK" sz="3000" dirty="0"/>
              <a:t>V </a:t>
            </a:r>
            <a:r>
              <a:rPr lang="sk-SK" sz="3000" b="1" dirty="0"/>
              <a:t>námornej doprave je </a:t>
            </a:r>
            <a:r>
              <a:rPr lang="sk-SK" sz="3000" b="1" dirty="0">
                <a:solidFill>
                  <a:srgbClr val="00B050"/>
                </a:solidFill>
              </a:rPr>
              <a:t>výhodou</a:t>
            </a:r>
            <a:r>
              <a:rPr lang="sk-SK" sz="3000" dirty="0">
                <a:solidFill>
                  <a:srgbClr val="00B050"/>
                </a:solidFill>
              </a:rPr>
              <a:t> </a:t>
            </a:r>
            <a:r>
              <a:rPr lang="sk-SK" sz="3000" dirty="0"/>
              <a:t>fakt, že veľkosť lodí sa nemusí riadiť hĺbkou riek a kanálov. </a:t>
            </a:r>
          </a:p>
          <a:p>
            <a:r>
              <a:rPr lang="sk-SK" sz="3000" dirty="0"/>
              <a:t>Rozmery námorných lodí sú však limitované rozmermi prekladacích hrán a hĺbkou vody v prístavoch. </a:t>
            </a:r>
          </a:p>
          <a:p>
            <a:r>
              <a:rPr lang="sk-SK" sz="3000" b="1" dirty="0">
                <a:solidFill>
                  <a:srgbClr val="FF0000"/>
                </a:solidFill>
              </a:rPr>
              <a:t>Nevýhodou</a:t>
            </a:r>
            <a:r>
              <a:rPr lang="sk-SK" sz="3000" b="1" dirty="0"/>
              <a:t> vodnej dopravy</a:t>
            </a:r>
            <a:r>
              <a:rPr lang="sk-SK" sz="3000" dirty="0"/>
              <a:t> je jej malá rýchlosť, závislosť od poveternostných podmienok a od splavnosti vodných tokov.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33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0178" y="620688"/>
            <a:ext cx="8263644" cy="612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b="1" dirty="0"/>
              <a:t>Riečna doprava</a:t>
            </a:r>
            <a:r>
              <a:rPr lang="sk-SK" sz="3000" dirty="0"/>
              <a:t> sa využíva najmä na vnútroštátnu i medzinárodnú nákladnú prepravu: </a:t>
            </a:r>
          </a:p>
          <a:p>
            <a:pPr lvl="0"/>
            <a:r>
              <a:rPr lang="sk-SK" sz="3000" dirty="0"/>
              <a:t>tovarov, </a:t>
            </a:r>
          </a:p>
          <a:p>
            <a:pPr lvl="0"/>
            <a:r>
              <a:rPr lang="sk-SK" sz="3000" dirty="0"/>
              <a:t>prevažne hromadných substrátov, </a:t>
            </a:r>
          </a:p>
          <a:p>
            <a:pPr lvl="0"/>
            <a:r>
              <a:rPr lang="sk-SK" sz="3000" dirty="0"/>
              <a:t>na prepravu kontajnerov, </a:t>
            </a:r>
          </a:p>
          <a:p>
            <a:pPr lvl="0"/>
            <a:r>
              <a:rPr lang="sk-SK" sz="3000" dirty="0"/>
              <a:t>na prepravu cestných nákladných vozidiel a jazdných súprav. </a:t>
            </a:r>
          </a:p>
          <a:p>
            <a:endParaRPr lang="sk-SK" sz="3000" dirty="0"/>
          </a:p>
          <a:p>
            <a:endParaRPr lang="sk-SK" sz="3000" dirty="0"/>
          </a:p>
          <a:p>
            <a:pPr marL="0" indent="0">
              <a:buNone/>
            </a:pPr>
            <a:r>
              <a:rPr lang="sk-SK" sz="3000" dirty="0"/>
              <a:t>V osobnej doprave sa využíva na </a:t>
            </a:r>
          </a:p>
          <a:p>
            <a:pPr marL="0" indent="0">
              <a:buNone/>
            </a:pPr>
            <a:r>
              <a:rPr lang="sk-SK" sz="3000" dirty="0"/>
              <a:t>prepravu cestujúcich zväčša za rekreáciou.</a:t>
            </a:r>
          </a:p>
          <a:p>
            <a:endParaRPr lang="sk-SK" dirty="0"/>
          </a:p>
        </p:txBody>
      </p:sp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40" y="3933056"/>
            <a:ext cx="3045156" cy="20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46" y="1196752"/>
            <a:ext cx="2708922" cy="20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76672"/>
            <a:ext cx="8316924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000" b="1" dirty="0">
                <a:latin typeface="Arial" pitchFamily="34" charset="0"/>
                <a:cs typeface="Arial" pitchFamily="34" charset="0"/>
              </a:rPr>
              <a:t>4.1.1	Prepravný poriadok</a:t>
            </a:r>
          </a:p>
          <a:p>
            <a:pPr marL="0" indent="0">
              <a:buNone/>
            </a:pPr>
            <a:endParaRPr lang="sk-SK" sz="3000" dirty="0"/>
          </a:p>
          <a:p>
            <a:pPr marL="0" indent="0">
              <a:buNone/>
            </a:pPr>
            <a:r>
              <a:rPr lang="sk-SK" sz="3000" dirty="0"/>
              <a:t>	Základné práva a povinnosti cestujúcich v súvislosti </a:t>
            </a:r>
            <a:r>
              <a:rPr lang="sk-SK" sz="3000" b="1" dirty="0"/>
              <a:t>s vodnou dopravou sú upravené v tzv. Prepravnom poriadku</a:t>
            </a:r>
            <a:r>
              <a:rPr lang="sk-SK" sz="3000" dirty="0"/>
              <a:t>, ktorý by mal mať každý vodný dopravca schválený a ku ktorému by mal mať každý cestujúci prístup. </a:t>
            </a:r>
          </a:p>
          <a:p>
            <a:pPr marL="0" indent="0">
              <a:buNone/>
            </a:pPr>
            <a:r>
              <a:rPr lang="sk-SK" sz="3000" b="1" dirty="0"/>
              <a:t>	Prepravný poriadok vodnej dopravy (PPVD)</a:t>
            </a:r>
            <a:r>
              <a:rPr lang="sk-SK" sz="3000" dirty="0"/>
              <a:t> platí pre vnútroštátnu, riečnu prepravu a pod. aj pre medzinárodnú prepravu. </a:t>
            </a:r>
          </a:p>
        </p:txBody>
      </p:sp>
    </p:spTree>
    <p:extLst>
      <p:ext uri="{BB962C8B-B14F-4D97-AF65-F5344CB8AC3E}">
        <p14:creationId xmlns:p14="http://schemas.microsoft.com/office/powerpoint/2010/main" val="33518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602686"/>
            <a:ext cx="8686800" cy="5274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000" b="1" u="sng" dirty="0"/>
              <a:t>P</a:t>
            </a:r>
            <a:r>
              <a:rPr lang="sk-SK" sz="3000" u="sng" dirty="0"/>
              <a:t>repravný </a:t>
            </a:r>
            <a:r>
              <a:rPr lang="sk-SK" sz="3000" b="1" u="sng" dirty="0"/>
              <a:t>P</a:t>
            </a:r>
            <a:r>
              <a:rPr lang="sk-SK" sz="3000" u="sng" dirty="0"/>
              <a:t>oriadok osobnej </a:t>
            </a:r>
            <a:r>
              <a:rPr lang="sk-SK" sz="3000" b="1" u="sng" dirty="0"/>
              <a:t>V</a:t>
            </a:r>
            <a:r>
              <a:rPr lang="sk-SK" sz="3000" u="sng" dirty="0"/>
              <a:t>odnej </a:t>
            </a:r>
            <a:r>
              <a:rPr lang="sk-SK" sz="3000" b="1" u="sng" dirty="0"/>
              <a:t>D</a:t>
            </a:r>
            <a:r>
              <a:rPr lang="sk-SK" sz="3000" u="sng" dirty="0"/>
              <a:t>opravy by mal obsahovať:</a:t>
            </a:r>
            <a:endParaRPr lang="sk-SK" sz="3000" dirty="0"/>
          </a:p>
          <a:p>
            <a:pPr lvl="0"/>
            <a:r>
              <a:rPr lang="sk-SK" sz="3000" b="1" i="1" dirty="0"/>
              <a:t>rozsah vykonávanej prepravy</a:t>
            </a:r>
            <a:r>
              <a:rPr lang="sk-SK" sz="3000" dirty="0"/>
              <a:t>, ktorú dopravca vykonáva (vnútroštátna alebo medzinárodná lodná doprava, po ktorých vodných cestách je doprava vykonávaná, základné charakteristiky plavidiel s ktorými sa preprava vykonáva, maximálny prípustný počet cestujúcich, cestovná rýchlosť, rozsah poskytovaných služieb a podobne);</a:t>
            </a:r>
          </a:p>
          <a:p>
            <a:pPr lvl="0"/>
            <a:r>
              <a:rPr lang="sk-SK" sz="3000" b="1" i="1" dirty="0"/>
              <a:t>vymedzenie</a:t>
            </a:r>
            <a:r>
              <a:rPr lang="sk-SK" sz="3000" dirty="0"/>
              <a:t> </a:t>
            </a:r>
            <a:r>
              <a:rPr lang="sk-SK" sz="3000" b="1" i="1" dirty="0"/>
              <a:t>podmienok potrebných na uzavretie prepravnej zmluvy medzi dopravcom a cestujúcim</a:t>
            </a:r>
            <a:r>
              <a:rPr lang="sk-SK" sz="3000" dirty="0"/>
              <a:t>, najmä vznik a rozsah povinností pri odstúpení od prepravnej zmluvy;</a:t>
            </a:r>
          </a:p>
        </p:txBody>
      </p:sp>
    </p:spTree>
    <p:extLst>
      <p:ext uri="{BB962C8B-B14F-4D97-AF65-F5344CB8AC3E}">
        <p14:creationId xmlns:p14="http://schemas.microsoft.com/office/powerpoint/2010/main" val="28752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9"/>
            <a:ext cx="8686800" cy="6048671"/>
          </a:xfrm>
        </p:spPr>
        <p:txBody>
          <a:bodyPr>
            <a:noAutofit/>
          </a:bodyPr>
          <a:lstStyle/>
          <a:p>
            <a:pPr lvl="0"/>
            <a:r>
              <a:rPr lang="sk-SK" sz="3000" b="1" i="1" dirty="0"/>
              <a:t>rozsah prepravy príručnej batožiny, cestovnej batožiny, domácich zvierat </a:t>
            </a:r>
            <a:r>
              <a:rPr lang="sk-SK" sz="3000" b="1" dirty="0"/>
              <a:t> </a:t>
            </a:r>
            <a:r>
              <a:rPr lang="sk-SK" sz="3000" dirty="0"/>
              <a:t>a podmienky, za ktorých ich možno z prepravy vylúčiť;</a:t>
            </a:r>
          </a:p>
          <a:p>
            <a:pPr lvl="0"/>
            <a:r>
              <a:rPr lang="sk-SK" sz="3000" b="1" i="1" dirty="0"/>
              <a:t>postavenie cestujúceho</a:t>
            </a:r>
            <a:r>
              <a:rPr lang="sk-SK" sz="3000" b="1" dirty="0"/>
              <a:t> </a:t>
            </a:r>
            <a:r>
              <a:rPr lang="sk-SK" sz="3000" dirty="0"/>
              <a:t>v pravidelnej i nepravidelnej osobnej vodnej doprave, (</a:t>
            </a:r>
            <a:r>
              <a:rPr lang="sk-SK" sz="3000" u="sng" dirty="0"/>
              <a:t>jeho práva a povinnosti);</a:t>
            </a:r>
            <a:endParaRPr lang="sk-SK" sz="3000" dirty="0"/>
          </a:p>
          <a:p>
            <a:pPr lvl="0"/>
            <a:r>
              <a:rPr lang="sk-SK" sz="3000" b="1" i="1" dirty="0"/>
              <a:t>úprava vzťahu cestujúceho a členov posádky plavidla</a:t>
            </a:r>
            <a:r>
              <a:rPr lang="sk-SK" sz="3000" dirty="0"/>
              <a:t> počas prepravy, najmä pravidlá správania sa cestujúcich pri vzniku mimoriadnych udalostí, najmä plavebných nehôd;</a:t>
            </a:r>
          </a:p>
          <a:p>
            <a:pPr lvl="0"/>
            <a:r>
              <a:rPr lang="sk-SK" sz="3000" b="1" i="1" dirty="0"/>
              <a:t>cestovný poriadok</a:t>
            </a:r>
            <a:r>
              <a:rPr lang="sk-SK" sz="3000" b="1" dirty="0"/>
              <a:t>.</a:t>
            </a:r>
            <a:endParaRPr lang="sk-SK" sz="3000" dirty="0"/>
          </a:p>
          <a:p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2792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84684"/>
            <a:ext cx="8524056" cy="5796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u="sng" dirty="0"/>
              <a:t>Cestovný poriadok vodnej dopravy by mal obsahovať:</a:t>
            </a:r>
            <a:endParaRPr lang="sk-SK" sz="2800" dirty="0"/>
          </a:p>
          <a:p>
            <a:pPr lvl="0"/>
            <a:r>
              <a:rPr lang="sk-SK" sz="2800" dirty="0"/>
              <a:t>údaje potrebné na </a:t>
            </a:r>
            <a:r>
              <a:rPr lang="sk-SK" sz="2800" b="1" dirty="0"/>
              <a:t>informovanie verejnosti o jednotlivých prepravných linkách</a:t>
            </a:r>
            <a:r>
              <a:rPr lang="sk-SK" sz="2800" dirty="0"/>
              <a:t>;</a:t>
            </a:r>
            <a:r>
              <a:rPr lang="sk-SK" sz="2800" b="1" dirty="0"/>
              <a:t> </a:t>
            </a:r>
            <a:endParaRPr lang="sk-SK" sz="2800" dirty="0"/>
          </a:p>
          <a:p>
            <a:pPr lvl="0"/>
            <a:r>
              <a:rPr lang="sk-SK" sz="2800" b="1" u="sng" dirty="0"/>
              <a:t>údaje o cestovnom, príplatkoch a zľavách</a:t>
            </a:r>
            <a:r>
              <a:rPr lang="sk-SK" sz="2800" i="1" dirty="0"/>
              <a:t>,</a:t>
            </a:r>
            <a:r>
              <a:rPr lang="sk-SK" sz="2800" dirty="0"/>
              <a:t> ako aj o iných úhradách a službách súvisiacich s prepravou cestujúcich;</a:t>
            </a:r>
          </a:p>
          <a:p>
            <a:pPr lvl="0"/>
            <a:r>
              <a:rPr lang="sk-SK" sz="2800" b="1" dirty="0"/>
              <a:t>údaje o čase príchodov a odchodov </a:t>
            </a:r>
            <a:r>
              <a:rPr lang="sk-SK" sz="2800" dirty="0"/>
              <a:t>z miest a do miest na jednotlivých prepravných linkách;</a:t>
            </a:r>
          </a:p>
          <a:p>
            <a:pPr lvl="0"/>
            <a:r>
              <a:rPr lang="sk-SK" sz="2800" b="1" dirty="0"/>
              <a:t>údaje o čase nástupu cestujúcich na plavidlo</a:t>
            </a:r>
            <a:r>
              <a:rPr lang="sk-SK" sz="2800" dirty="0"/>
              <a:t>;</a:t>
            </a:r>
          </a:p>
          <a:p>
            <a:pPr lvl="0"/>
            <a:r>
              <a:rPr lang="sk-SK" sz="2800" b="1" dirty="0"/>
              <a:t>prepravný poriadok </a:t>
            </a:r>
            <a:r>
              <a:rPr lang="sk-SK" sz="2800" dirty="0"/>
              <a:t>a iné podmienky prepravy cestujúcich</a:t>
            </a:r>
          </a:p>
          <a:p>
            <a:pPr lvl="0"/>
            <a:r>
              <a:rPr lang="sk-SK" sz="2800" b="1" u="sng" dirty="0"/>
              <a:t>kúpa palubných lístkov cez internet</a:t>
            </a: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4608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1471</TotalTime>
  <Words>1061</Words>
  <Application>Microsoft Office PowerPoint</Application>
  <PresentationFormat>Prezentácia na obrazovke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Franklin Gothic Book</vt:lpstr>
      <vt:lpstr>Franklin Gothic Medium</vt:lpstr>
      <vt:lpstr>Wingdings 2</vt:lpstr>
      <vt:lpstr>Cestovanie</vt:lpstr>
      <vt:lpstr>Základy vodnej dopravy</vt:lpstr>
      <vt:lpstr>4.1 Preprava cestujúcich a batožín v riečnej    a námornej doprave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4.2 Preprava nákladov</vt:lpstr>
      <vt:lpstr>Prezentácia programu PowerPoint</vt:lpstr>
      <vt:lpstr>Prezentácia programu PowerPoint</vt:lpstr>
      <vt:lpstr>4.3 Preprava nákladných systémov plávajúcich kontajnerov</vt:lpstr>
      <vt:lpstr>Prezentácia programu PowerPoint</vt:lpstr>
      <vt:lpstr>4.4 Prístavy a ich vybavenie</vt:lpstr>
      <vt:lpstr>Prezentácia programu PowerPoint</vt:lpstr>
      <vt:lpstr>Prezentácia programu PowerPoint</vt:lpstr>
      <vt:lpstr>4.5 Trajekty a kompy</vt:lpstr>
      <vt:lpstr>Prezentácia programu PowerPoint</vt:lpstr>
      <vt:lpstr>Koniec štvrtého tematického celku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A PREPRAVNÁ PREVÁDZKA</dc:title>
  <dc:creator>Majitel</dc:creator>
  <cp:lastModifiedBy>Stanislav Ondrus</cp:lastModifiedBy>
  <cp:revision>128</cp:revision>
  <dcterms:created xsi:type="dcterms:W3CDTF">2017-10-05T09:26:02Z</dcterms:created>
  <dcterms:modified xsi:type="dcterms:W3CDTF">2020-04-20T08:25:49Z</dcterms:modified>
</cp:coreProperties>
</file>