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sk-SK"/>
              <a:t>Upravte štýly predlohy textu</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podnadpisov</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695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sk-SK"/>
              <a:t>Upravte štýly predlohy textu</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042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Upravte štýly predlohy textu</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7837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sk-SK"/>
              <a:t>Upravte štýly predlohy textu</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798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Upravte štýly predlohy textu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smtClean="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334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sk-SK"/>
              <a:t>Upravte štýly predlohy textu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smtClean="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440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Vertical Text Placeholder 2"/>
          <p:cNvSpPr>
            <a:spLocks noGrp="1"/>
          </p:cNvSpPr>
          <p:nvPr>
            <p:ph type="body" orient="vert" idx="1"/>
          </p:nvPr>
        </p:nvSpPr>
        <p:spPr/>
        <p:txBody>
          <a:bodyPr vert="eaVert" ancho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094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sk-SK"/>
              <a:t>Upravte štýly predlohy textu</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sk-SK"/>
              <a:t>Upravte štýly predlohy textu</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371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sk-SK"/>
              <a:t>Upravte štýly predlohy textu</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186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k-SK"/>
              <a:t>Upravte štýly predlohy textu</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623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a:t>Upravte štýly predlohy textu</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45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Upravte štýly predlohy textu</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901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78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sk-SK"/>
              <a:t>Upravte štýly predlohy textu</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861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sk-SK"/>
              <a:t>Upravte štýly predlohy textu</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Ak chcete pridať obrázok, kliknite na ikonu</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977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sk-SK"/>
              <a:t>Upravte štýly predlohy textu</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10/18/2020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539784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www.sketchreklama.sk/post/z-historie-reklamy-1" TargetMode="External"/><Relationship Id="rId2" Type="http://schemas.openxmlformats.org/officeDocument/2006/relationships/hyperlink" Target="https://4memedia.sk/blogy/vznik-reklamy-v-kock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998370" y="1825283"/>
            <a:ext cx="8915399" cy="1354015"/>
          </a:xfrm>
        </p:spPr>
        <p:txBody>
          <a:bodyPr/>
          <a:lstStyle/>
          <a:p>
            <a:r>
              <a:rPr lang="sk-SK" dirty="0">
                <a:latin typeface="Times New Roman" panose="02020603050405020304" pitchFamily="18" charset="0"/>
                <a:cs typeface="Times New Roman" panose="02020603050405020304" pitchFamily="18" charset="0"/>
              </a:rPr>
              <a:t>História a vznik reklamy</a:t>
            </a:r>
          </a:p>
        </p:txBody>
      </p:sp>
      <p:sp>
        <p:nvSpPr>
          <p:cNvPr id="3" name="Podnadpis 2"/>
          <p:cNvSpPr>
            <a:spLocks noGrp="1"/>
          </p:cNvSpPr>
          <p:nvPr>
            <p:ph type="subTitle" idx="1"/>
          </p:nvPr>
        </p:nvSpPr>
        <p:spPr>
          <a:xfrm>
            <a:off x="2828364" y="5731717"/>
            <a:ext cx="8915399" cy="1126283"/>
          </a:xfrm>
        </p:spPr>
        <p:txBody>
          <a:bodyPr/>
          <a:lstStyle/>
          <a:p>
            <a:r>
              <a:rPr lang="sk-SK" dirty="0">
                <a:solidFill>
                  <a:schemeClr val="tx1"/>
                </a:solidFill>
                <a:latin typeface="Times New Roman" panose="02020603050405020304" pitchFamily="18" charset="0"/>
                <a:cs typeface="Times New Roman" panose="02020603050405020304" pitchFamily="18" charset="0"/>
              </a:rPr>
              <a:t>                                                                                                               Anna Medvecová 3.KM</a:t>
            </a:r>
          </a:p>
        </p:txBody>
      </p:sp>
    </p:spTree>
    <p:extLst>
      <p:ext uri="{BB962C8B-B14F-4D97-AF65-F5344CB8AC3E}">
        <p14:creationId xmlns:p14="http://schemas.microsoft.com/office/powerpoint/2010/main" val="415016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379391" y="1113465"/>
            <a:ext cx="8915400" cy="3777622"/>
          </a:xfrm>
        </p:spPr>
        <p:txBody>
          <a:bodyPr/>
          <a:lstStyle/>
          <a:p>
            <a:pPr algn="just"/>
            <a:r>
              <a:rPr lang="sk-SK" sz="2200" dirty="0">
                <a:latin typeface="Times New Roman" panose="02020603050405020304" pitchFamily="18" charset="0"/>
                <a:cs typeface="Times New Roman" panose="02020603050405020304" pitchFamily="18" charset="0"/>
              </a:rPr>
              <a:t>Taktiež začali vznikať prvotné značky tovaru a produktov. Ľudia začali vnímať odlišnosť a kvalitu produktov vyrobených rôznymi výrobcami. Spotrebitelia začali vyhľadávať produkt určitého výrobcu, ktorý si označoval svoj tovar či dielňu štítkami a symbolmi. A tu sa začala zmena podstaty reklamy. Ľudia začali vnímať tovar ako značku. Tovar sa začal úzko viazať na názvy výrobcov a obchodníkov.</a:t>
            </a:r>
          </a:p>
          <a:p>
            <a:endParaRPr lang="sk-SK" dirty="0"/>
          </a:p>
          <a:p>
            <a:endParaRPr lang="sk-SK" dirty="0"/>
          </a:p>
        </p:txBody>
      </p:sp>
      <p:pic>
        <p:nvPicPr>
          <p:cNvPr id="4" name="Obrázok 3"/>
          <p:cNvPicPr>
            <a:picLocks noChangeAspect="1"/>
          </p:cNvPicPr>
          <p:nvPr/>
        </p:nvPicPr>
        <p:blipFill>
          <a:blip r:embed="rId2"/>
          <a:stretch>
            <a:fillRect/>
          </a:stretch>
        </p:blipFill>
        <p:spPr>
          <a:xfrm>
            <a:off x="3376246" y="3167509"/>
            <a:ext cx="5540204" cy="3690491"/>
          </a:xfrm>
          <a:prstGeom prst="rect">
            <a:avLst/>
          </a:prstGeom>
        </p:spPr>
      </p:pic>
    </p:spTree>
    <p:extLst>
      <p:ext uri="{BB962C8B-B14F-4D97-AF65-F5344CB8AC3E}">
        <p14:creationId xmlns:p14="http://schemas.microsoft.com/office/powerpoint/2010/main" val="330130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Zástupný objekt pre obsah 3"/>
          <p:cNvPicPr>
            <a:picLocks noGrp="1" noChangeAspect="1"/>
          </p:cNvPicPr>
          <p:nvPr>
            <p:ph idx="1"/>
          </p:nvPr>
        </p:nvPicPr>
        <p:blipFill>
          <a:blip r:embed="rId2"/>
          <a:stretch>
            <a:fillRect/>
          </a:stretch>
        </p:blipFill>
        <p:spPr>
          <a:xfrm>
            <a:off x="258015" y="864624"/>
            <a:ext cx="5671949" cy="3778250"/>
          </a:xfrm>
          <a:prstGeom prst="rect">
            <a:avLst/>
          </a:prstGeom>
        </p:spPr>
      </p:pic>
      <p:pic>
        <p:nvPicPr>
          <p:cNvPr id="5" name="Obrázok 4"/>
          <p:cNvPicPr>
            <a:picLocks noChangeAspect="1"/>
          </p:cNvPicPr>
          <p:nvPr/>
        </p:nvPicPr>
        <p:blipFill>
          <a:blip r:embed="rId3"/>
          <a:stretch>
            <a:fillRect/>
          </a:stretch>
        </p:blipFill>
        <p:spPr>
          <a:xfrm>
            <a:off x="6397421" y="1027161"/>
            <a:ext cx="5174722" cy="3446365"/>
          </a:xfrm>
          <a:prstGeom prst="rect">
            <a:avLst/>
          </a:prstGeom>
        </p:spPr>
      </p:pic>
      <p:pic>
        <p:nvPicPr>
          <p:cNvPr id="6" name="Obrázok 5"/>
          <p:cNvPicPr>
            <a:picLocks noChangeAspect="1"/>
          </p:cNvPicPr>
          <p:nvPr/>
        </p:nvPicPr>
        <p:blipFill>
          <a:blip r:embed="rId4"/>
          <a:stretch>
            <a:fillRect/>
          </a:stretch>
        </p:blipFill>
        <p:spPr>
          <a:xfrm>
            <a:off x="5418589" y="4811151"/>
            <a:ext cx="3075866" cy="2046849"/>
          </a:xfrm>
          <a:prstGeom prst="rect">
            <a:avLst/>
          </a:prstGeom>
        </p:spPr>
      </p:pic>
    </p:spTree>
    <p:extLst>
      <p:ext uri="{BB962C8B-B14F-4D97-AF65-F5344CB8AC3E}">
        <p14:creationId xmlns:p14="http://schemas.microsoft.com/office/powerpoint/2010/main" val="191500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76999" y="638178"/>
            <a:ext cx="8911687" cy="768592"/>
          </a:xfrm>
        </p:spPr>
        <p:txBody>
          <a:bodyPr/>
          <a:lstStyle/>
          <a:p>
            <a:r>
              <a:rPr lang="sk-SK" dirty="0">
                <a:latin typeface="Times New Roman" panose="02020603050405020304" pitchFamily="18" charset="0"/>
                <a:cs typeface="Times New Roman" panose="02020603050405020304" pitchFamily="18" charset="0"/>
              </a:rPr>
              <a:t>Zdroje:</a:t>
            </a:r>
          </a:p>
        </p:txBody>
      </p:sp>
      <p:sp>
        <p:nvSpPr>
          <p:cNvPr id="3" name="Zástupný objekt pre obsah 2"/>
          <p:cNvSpPr>
            <a:spLocks noGrp="1"/>
          </p:cNvSpPr>
          <p:nvPr>
            <p:ph idx="1"/>
          </p:nvPr>
        </p:nvSpPr>
        <p:spPr>
          <a:xfrm>
            <a:off x="1534135" y="1725637"/>
            <a:ext cx="8915400" cy="3777622"/>
          </a:xfrm>
        </p:spPr>
        <p:txBody>
          <a:bodyPr/>
          <a:lstStyle/>
          <a:p>
            <a:r>
              <a:rPr lang="sk-SK" sz="2200" dirty="0">
                <a:latin typeface="Times New Roman" panose="02020603050405020304" pitchFamily="18" charset="0"/>
                <a:cs typeface="Times New Roman" panose="02020603050405020304" pitchFamily="18" charset="0"/>
                <a:hlinkClick r:id="rId2"/>
              </a:rPr>
              <a:t>https://4memedia.sk/blogy/vznik-reklamy-v-kocke</a:t>
            </a:r>
            <a:endParaRPr lang="sk-SK" sz="2200" dirty="0">
              <a:latin typeface="Times New Roman" panose="02020603050405020304" pitchFamily="18" charset="0"/>
              <a:cs typeface="Times New Roman" panose="02020603050405020304" pitchFamily="18" charset="0"/>
            </a:endParaRPr>
          </a:p>
          <a:p>
            <a:r>
              <a:rPr lang="sk-SK" sz="2200" dirty="0">
                <a:latin typeface="Times New Roman" panose="02020603050405020304" pitchFamily="18" charset="0"/>
                <a:cs typeface="Times New Roman" panose="02020603050405020304" pitchFamily="18" charset="0"/>
                <a:hlinkClick r:id="rId3"/>
              </a:rPr>
              <a:t>https://www.sketchreklama.sk/post/z-historie-reklamy-1</a:t>
            </a:r>
            <a:endParaRPr lang="sk-SK" sz="2200" dirty="0">
              <a:latin typeface="Times New Roman" panose="02020603050405020304" pitchFamily="18" charset="0"/>
              <a:cs typeface="Times New Roman" panose="02020603050405020304" pitchFamily="18" charset="0"/>
            </a:endParaRPr>
          </a:p>
          <a:p>
            <a:pPr marL="0" indent="0">
              <a:buNone/>
            </a:pPr>
            <a:endParaRPr lang="sk-SK" dirty="0"/>
          </a:p>
        </p:txBody>
      </p:sp>
    </p:spTree>
    <p:extLst>
      <p:ext uri="{BB962C8B-B14F-4D97-AF65-F5344CB8AC3E}">
        <p14:creationId xmlns:p14="http://schemas.microsoft.com/office/powerpoint/2010/main" val="244446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650389" y="2115286"/>
            <a:ext cx="9449020" cy="1280890"/>
          </a:xfrm>
        </p:spPr>
        <p:txBody>
          <a:bodyPr>
            <a:noAutofit/>
          </a:bodyPr>
          <a:lstStyle/>
          <a:p>
            <a:pPr algn="ctr"/>
            <a:r>
              <a:rPr lang="sk-SK" sz="6000" dirty="0">
                <a:latin typeface="Times New Roman" panose="02020603050405020304" pitchFamily="18" charset="0"/>
                <a:cs typeface="Times New Roman" panose="02020603050405020304" pitchFamily="18" charset="0"/>
              </a:rPr>
              <a:t>Ďakujem Vám za pozornosť !</a:t>
            </a:r>
          </a:p>
        </p:txBody>
      </p:sp>
    </p:spTree>
    <p:extLst>
      <p:ext uri="{BB962C8B-B14F-4D97-AF65-F5344CB8AC3E}">
        <p14:creationId xmlns:p14="http://schemas.microsoft.com/office/powerpoint/2010/main" val="240531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973946" y="595975"/>
            <a:ext cx="8911687" cy="838930"/>
          </a:xfrm>
        </p:spPr>
        <p:txBody>
          <a:bodyPr/>
          <a:lstStyle/>
          <a:p>
            <a:r>
              <a:rPr lang="sk-SK" dirty="0">
                <a:latin typeface="Times New Roman" panose="02020603050405020304" pitchFamily="18" charset="0"/>
                <a:cs typeface="Times New Roman" panose="02020603050405020304" pitchFamily="18" charset="0"/>
              </a:rPr>
              <a:t>História</a:t>
            </a:r>
          </a:p>
        </p:txBody>
      </p:sp>
      <p:sp>
        <p:nvSpPr>
          <p:cNvPr id="3" name="Zástupný objekt pre obsah 2"/>
          <p:cNvSpPr>
            <a:spLocks noGrp="1"/>
          </p:cNvSpPr>
          <p:nvPr>
            <p:ph idx="1"/>
          </p:nvPr>
        </p:nvSpPr>
        <p:spPr>
          <a:xfrm>
            <a:off x="1970233" y="1852247"/>
            <a:ext cx="8915400" cy="3777622"/>
          </a:xfrm>
        </p:spPr>
        <p:txBody>
          <a:bodyPr>
            <a:normAutofit/>
          </a:bodyPr>
          <a:lstStyle/>
          <a:p>
            <a:pPr algn="just"/>
            <a:r>
              <a:rPr lang="sk-SK" sz="2200" dirty="0">
                <a:latin typeface="Times New Roman" panose="02020603050405020304" pitchFamily="18" charset="0"/>
                <a:cs typeface="Times New Roman" panose="02020603050405020304" pitchFamily="18" charset="0"/>
              </a:rPr>
              <a:t>Iste ste sa už niekedy v živote zamýšľali nad tým, kedy, kde či ako vôbec vznikla reklama. Stretávame sa s ňou denno-denne, a niekedy ju už takmer ani nevnímame. Aké sú jej počiatky a vývoj až do dnešnej podoby, si môžete prečítať v nasledujúcich riadkoch.</a:t>
            </a:r>
          </a:p>
          <a:p>
            <a:pPr marL="0" indent="0" algn="just">
              <a:buNone/>
            </a:pPr>
            <a:endParaRPr lang="sk-SK" sz="2200" dirty="0">
              <a:latin typeface="Times New Roman" panose="02020603050405020304" pitchFamily="18" charset="0"/>
              <a:cs typeface="Times New Roman" panose="02020603050405020304" pitchFamily="18" charset="0"/>
            </a:endParaRPr>
          </a:p>
          <a:p>
            <a:pPr algn="just"/>
            <a:r>
              <a:rPr lang="sk-SK" sz="2200" dirty="0">
                <a:latin typeface="Times New Roman" panose="02020603050405020304" pitchFamily="18" charset="0"/>
                <a:cs typeface="Times New Roman" panose="02020603050405020304" pitchFamily="18" charset="0"/>
              </a:rPr>
              <a:t>V minulosti ľudia vyrábali toľko produktov a poskytovali toľko služieb, koľko potrebovali a koľko spotrebovali. Dnes produkcia niekoľkonásobne predbehla spotrebu. Toto množstvo výrobkov si hľadá svojho zákazníka pomocou rôznych nástrojov. Najčastejšie je to prostredníctvom reklamy. </a:t>
            </a:r>
          </a:p>
          <a:p>
            <a:pPr algn="just"/>
            <a:endParaRPr lang="sk-SK"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73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674812" y="825304"/>
            <a:ext cx="8915400" cy="3777622"/>
          </a:xfrm>
        </p:spPr>
        <p:txBody>
          <a:bodyPr/>
          <a:lstStyle/>
          <a:p>
            <a:pPr algn="just"/>
            <a:r>
              <a:rPr lang="sk-SK" sz="2200" dirty="0">
                <a:latin typeface="Times New Roman" panose="02020603050405020304" pitchFamily="18" charset="0"/>
                <a:cs typeface="Times New Roman" panose="02020603050405020304" pitchFamily="18" charset="0"/>
              </a:rPr>
              <a:t>História reklamy siaha až do antiky a starovekého Ríma, kedy obchodníci propagovali svoje výrobky pomocou reklamy. Pred svojimi stánkami vystavovali svoje výrobky, a čo najhlasnejšie a hrdo ich vychvaľovali pred ostatnými a snažili sa ich vymeniť za iný tovar, či predať. Vždy však za účelom zisku. Iní svoje lákavé ponuky písali na rôzne tabule, výrazné oznamy, či pútavé nápisy. Všetko zmenil vynález kníhtlače (Johann Gutenberg, r. 1443), kedy sa objavili prvé tlačené </a:t>
            </a:r>
            <a:r>
              <a:rPr lang="sk-SK" sz="2200" b="1" dirty="0">
                <a:latin typeface="Times New Roman" panose="02020603050405020304" pitchFamily="18" charset="0"/>
                <a:cs typeface="Times New Roman" panose="02020603050405020304" pitchFamily="18" charset="0"/>
              </a:rPr>
              <a:t>reklamné inzeráty</a:t>
            </a:r>
            <a:r>
              <a:rPr lang="sk-SK" sz="2200" dirty="0">
                <a:latin typeface="Times New Roman" panose="02020603050405020304" pitchFamily="18" charset="0"/>
                <a:cs typeface="Times New Roman" panose="02020603050405020304" pitchFamily="18" charset="0"/>
              </a:rPr>
              <a:t>.</a:t>
            </a:r>
          </a:p>
          <a:p>
            <a:pPr marL="0" indent="0">
              <a:buNone/>
            </a:pPr>
            <a:br>
              <a:rPr lang="sk-SK" dirty="0"/>
            </a:br>
            <a:endParaRPr lang="sk-SK" dirty="0"/>
          </a:p>
        </p:txBody>
      </p:sp>
      <p:pic>
        <p:nvPicPr>
          <p:cNvPr id="5" name="Obrázok 4"/>
          <p:cNvPicPr>
            <a:picLocks noChangeAspect="1"/>
          </p:cNvPicPr>
          <p:nvPr/>
        </p:nvPicPr>
        <p:blipFill>
          <a:blip r:embed="rId2"/>
          <a:stretch>
            <a:fillRect/>
          </a:stretch>
        </p:blipFill>
        <p:spPr>
          <a:xfrm>
            <a:off x="1674812" y="3536025"/>
            <a:ext cx="3206531" cy="2133801"/>
          </a:xfrm>
          <a:prstGeom prst="rect">
            <a:avLst/>
          </a:prstGeom>
        </p:spPr>
      </p:pic>
      <p:pic>
        <p:nvPicPr>
          <p:cNvPr id="6" name="Obrázok 5"/>
          <p:cNvPicPr>
            <a:picLocks noChangeAspect="1"/>
          </p:cNvPicPr>
          <p:nvPr/>
        </p:nvPicPr>
        <p:blipFill>
          <a:blip r:embed="rId3"/>
          <a:stretch>
            <a:fillRect/>
          </a:stretch>
        </p:blipFill>
        <p:spPr>
          <a:xfrm>
            <a:off x="5778858" y="3454016"/>
            <a:ext cx="2069192" cy="2630262"/>
          </a:xfrm>
          <a:prstGeom prst="rect">
            <a:avLst/>
          </a:prstGeom>
        </p:spPr>
      </p:pic>
      <p:sp>
        <p:nvSpPr>
          <p:cNvPr id="7" name="Obdĺžnik 6"/>
          <p:cNvSpPr/>
          <p:nvPr/>
        </p:nvSpPr>
        <p:spPr>
          <a:xfrm>
            <a:off x="5326214" y="6189786"/>
            <a:ext cx="3742006" cy="5486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sk-SK" dirty="0">
                <a:ln w="0"/>
                <a:solidFill>
                  <a:schemeClr val="tx1"/>
                </a:solidFill>
                <a:effectLst>
                  <a:outerShdw blurRad="38100" dist="19050" dir="2700000" algn="tl" rotWithShape="0">
                    <a:schemeClr val="dk1">
                      <a:alpha val="40000"/>
                    </a:schemeClr>
                  </a:outerShdw>
                </a:effectLst>
              </a:rPr>
              <a:t>Tu je spomínaní Johann Gutenberg.</a:t>
            </a:r>
          </a:p>
        </p:txBody>
      </p:sp>
    </p:spTree>
    <p:extLst>
      <p:ext uri="{BB962C8B-B14F-4D97-AF65-F5344CB8AC3E}">
        <p14:creationId xmlns:p14="http://schemas.microsoft.com/office/powerpoint/2010/main" val="319900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534135" y="1148861"/>
            <a:ext cx="8915400" cy="3777622"/>
          </a:xfrm>
        </p:spPr>
        <p:txBody>
          <a:bodyPr>
            <a:noAutofit/>
          </a:bodyPr>
          <a:lstStyle/>
          <a:p>
            <a:pPr algn="just"/>
            <a:r>
              <a:rPr lang="sk-SK" sz="2200" dirty="0">
                <a:latin typeface="Times New Roman" panose="02020603050405020304" pitchFamily="18" charset="0"/>
                <a:cs typeface="Times New Roman" panose="02020603050405020304" pitchFamily="18" charset="0"/>
              </a:rPr>
              <a:t>V 19. storočí sa v európskych mestách začali objavovať stĺpy, určené na polep </a:t>
            </a:r>
            <a:r>
              <a:rPr lang="sk-SK" sz="2200" b="1" dirty="0">
                <a:latin typeface="Times New Roman" panose="02020603050405020304" pitchFamily="18" charset="0"/>
                <a:cs typeface="Times New Roman" panose="02020603050405020304" pitchFamily="18" charset="0"/>
              </a:rPr>
              <a:t>reklamných plagátov</a:t>
            </a:r>
            <a:r>
              <a:rPr lang="sk-SK" sz="2200" dirty="0">
                <a:latin typeface="Times New Roman" panose="02020603050405020304" pitchFamily="18" charset="0"/>
                <a:cs typeface="Times New Roman" panose="02020603050405020304" pitchFamily="18" charset="0"/>
              </a:rPr>
              <a:t>. Snažili sa tak usmerniť silnú vlnu vylepovania plagátov na steny domov, či verejných priestranstiev. Po prvýkrát sa objavili v roku 1855 v Berlíne a podľa ich objaviteľa sa aj dodnes nazývajú Litfassove stĺpy.</a:t>
            </a:r>
          </a:p>
          <a:p>
            <a:pPr algn="just"/>
            <a:r>
              <a:rPr lang="sk-SK" sz="2200" dirty="0">
                <a:latin typeface="Times New Roman" panose="02020603050405020304" pitchFamily="18" charset="0"/>
                <a:cs typeface="Times New Roman" panose="02020603050405020304" pitchFamily="18" charset="0"/>
              </a:rPr>
              <a:t>Neskôr už veľa výrobcov používalo </a:t>
            </a:r>
            <a:r>
              <a:rPr lang="sk-SK" sz="2200" b="1" dirty="0">
                <a:latin typeface="Times New Roman" panose="02020603050405020304" pitchFamily="18" charset="0"/>
                <a:cs typeface="Times New Roman" panose="02020603050405020304" pitchFamily="18" charset="0"/>
              </a:rPr>
              <a:t>obchodnú značku</a:t>
            </a:r>
            <a:r>
              <a:rPr lang="sk-SK" sz="2200" dirty="0">
                <a:latin typeface="Times New Roman" panose="02020603050405020304" pitchFamily="18" charset="0"/>
                <a:cs typeface="Times New Roman" panose="02020603050405020304" pitchFamily="18" charset="0"/>
              </a:rPr>
              <a:t>, ktorá mala uľahčiť identifikáciu výrobkov a vylepšiť ich odbyt. V 20. storočí objavili reklamu taktiež umelci a reklamné plagáty sa tak stali aj umeleckým médiom. V 50.tych rokoch sa do reklamy v Amerike zapojili i známe filmové hviezdy. Americká reklama sa do Európy dostala hlavne so značkami </a:t>
            </a:r>
            <a:r>
              <a:rPr lang="sk-SK" sz="2200" b="1" dirty="0">
                <a:latin typeface="Times New Roman" panose="02020603050405020304" pitchFamily="18" charset="0"/>
                <a:cs typeface="Times New Roman" panose="02020603050405020304" pitchFamily="18" charset="0"/>
              </a:rPr>
              <a:t>Coca-Cola</a:t>
            </a:r>
            <a:r>
              <a:rPr lang="sk-SK" sz="2200" dirty="0">
                <a:latin typeface="Times New Roman" panose="02020603050405020304" pitchFamily="18" charset="0"/>
                <a:cs typeface="Times New Roman" panose="02020603050405020304" pitchFamily="18" charset="0"/>
              </a:rPr>
              <a:t> alebo Marlboro.</a:t>
            </a:r>
          </a:p>
        </p:txBody>
      </p:sp>
    </p:spTree>
    <p:extLst>
      <p:ext uri="{BB962C8B-B14F-4D97-AF65-F5344CB8AC3E}">
        <p14:creationId xmlns:p14="http://schemas.microsoft.com/office/powerpoint/2010/main" val="325834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632609" y="1345809"/>
            <a:ext cx="8915400" cy="3777622"/>
          </a:xfrm>
        </p:spPr>
        <p:txBody>
          <a:bodyPr>
            <a:normAutofit/>
          </a:bodyPr>
          <a:lstStyle/>
          <a:p>
            <a:pPr algn="just"/>
            <a:r>
              <a:rPr lang="sk-SK" sz="2200" dirty="0">
                <a:latin typeface="Times New Roman" panose="02020603050405020304" pitchFamily="18" charset="0"/>
                <a:cs typeface="Times New Roman" panose="02020603050405020304" pitchFamily="18" charset="0"/>
              </a:rPr>
              <a:t>Dnes je pre nás reklama súčasťou každodenného života. Nájdeme ju v tlači, na ulici, na internete, v rádiu, či v televízii. Rôzne druhy a nástroje reklamy nás sprevádzajú všade okolo nás. Konzumná spoločnosť 21. storočia úplne zmenila vnímanie reklamy. </a:t>
            </a:r>
          </a:p>
          <a:p>
            <a:pPr algn="just"/>
            <a:r>
              <a:rPr lang="sk-SK" sz="2200" dirty="0">
                <a:latin typeface="Times New Roman" panose="02020603050405020304" pitchFamily="18" charset="0"/>
                <a:cs typeface="Times New Roman" panose="02020603050405020304" pitchFamily="18" charset="0"/>
              </a:rPr>
              <a:t>Jej cieľom je predovšetkým uspokojenie potrieb zákazníka (kvalita, vzhľad, chuť, farba, tvar a pod..), preto nám už nestačia doterajšie "tradičné" formy propagácie. Musíme rozmýšľať vždy inovatívne, kreatívne, strategicky a rôznorodo. Pre každého podnikateľa je dnes nevyhnutné dbať na dôležitosť marketingu a reklamy. Myslite na to.</a:t>
            </a:r>
          </a:p>
        </p:txBody>
      </p:sp>
    </p:spTree>
    <p:extLst>
      <p:ext uri="{BB962C8B-B14F-4D97-AF65-F5344CB8AC3E}">
        <p14:creationId xmlns:p14="http://schemas.microsoft.com/office/powerpoint/2010/main" val="67276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p:cNvPicPr>
            <a:picLocks noChangeAspect="1"/>
          </p:cNvPicPr>
          <p:nvPr/>
        </p:nvPicPr>
        <p:blipFill>
          <a:blip r:embed="rId2"/>
          <a:stretch>
            <a:fillRect/>
          </a:stretch>
        </p:blipFill>
        <p:spPr>
          <a:xfrm>
            <a:off x="821571" y="1209821"/>
            <a:ext cx="4866387" cy="1609651"/>
          </a:xfrm>
          <a:prstGeom prst="rect">
            <a:avLst/>
          </a:prstGeom>
        </p:spPr>
      </p:pic>
      <p:pic>
        <p:nvPicPr>
          <p:cNvPr id="5" name="Obrázok 4"/>
          <p:cNvPicPr>
            <a:picLocks noChangeAspect="1"/>
          </p:cNvPicPr>
          <p:nvPr/>
        </p:nvPicPr>
        <p:blipFill>
          <a:blip r:embed="rId3"/>
          <a:stretch>
            <a:fillRect/>
          </a:stretch>
        </p:blipFill>
        <p:spPr>
          <a:xfrm>
            <a:off x="6260122" y="3641663"/>
            <a:ext cx="5200357" cy="3014700"/>
          </a:xfrm>
          <a:prstGeom prst="rect">
            <a:avLst/>
          </a:prstGeom>
        </p:spPr>
      </p:pic>
      <p:pic>
        <p:nvPicPr>
          <p:cNvPr id="6" name="Obrázok 5"/>
          <p:cNvPicPr>
            <a:picLocks noChangeAspect="1"/>
          </p:cNvPicPr>
          <p:nvPr/>
        </p:nvPicPr>
        <p:blipFill>
          <a:blip r:embed="rId4"/>
          <a:stretch>
            <a:fillRect/>
          </a:stretch>
        </p:blipFill>
        <p:spPr>
          <a:xfrm>
            <a:off x="1401860" y="3413773"/>
            <a:ext cx="3676577" cy="2753884"/>
          </a:xfrm>
          <a:prstGeom prst="rect">
            <a:avLst/>
          </a:prstGeom>
        </p:spPr>
      </p:pic>
    </p:spTree>
    <p:extLst>
      <p:ext uri="{BB962C8B-B14F-4D97-AF65-F5344CB8AC3E}">
        <p14:creationId xmlns:p14="http://schemas.microsoft.com/office/powerpoint/2010/main" val="390168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720728" y="553771"/>
            <a:ext cx="8911687" cy="951472"/>
          </a:xfrm>
        </p:spPr>
        <p:txBody>
          <a:bodyPr/>
          <a:lstStyle/>
          <a:p>
            <a:r>
              <a:rPr lang="sk-SK" dirty="0">
                <a:latin typeface="Times New Roman" panose="02020603050405020304" pitchFamily="18" charset="0"/>
                <a:cs typeface="Times New Roman" panose="02020603050405020304" pitchFamily="18" charset="0"/>
              </a:rPr>
              <a:t>Vznik reklamy </a:t>
            </a:r>
          </a:p>
        </p:txBody>
      </p:sp>
      <p:sp>
        <p:nvSpPr>
          <p:cNvPr id="3" name="Zástupný objekt pre obsah 2"/>
          <p:cNvSpPr>
            <a:spLocks noGrp="1"/>
          </p:cNvSpPr>
          <p:nvPr>
            <p:ph idx="1"/>
          </p:nvPr>
        </p:nvSpPr>
        <p:spPr>
          <a:xfrm>
            <a:off x="1720728" y="1392701"/>
            <a:ext cx="8915400" cy="3777622"/>
          </a:xfrm>
        </p:spPr>
        <p:txBody>
          <a:bodyPr>
            <a:normAutofit/>
          </a:bodyPr>
          <a:lstStyle/>
          <a:p>
            <a:pPr algn="just"/>
            <a:r>
              <a:rPr lang="sk-SK" sz="2200" dirty="0">
                <a:latin typeface="Times New Roman" panose="02020603050405020304" pitchFamily="18" charset="0"/>
                <a:cs typeface="Times New Roman" panose="02020603050405020304" pitchFamily="18" charset="0"/>
              </a:rPr>
              <a:t>Už ste sa niekedy zamýšľali nad tým ako vznikla reklama? Nie? Nasledujúcimi riadkami sa vám pokúsim popísať niečo o vzniku reklamy, ktorá už v dnešnej dobe predstavuje samostatnú vednú disciplínu.</a:t>
            </a:r>
          </a:p>
          <a:p>
            <a:pPr algn="just"/>
            <a:endParaRPr lang="sk-SK" sz="2200" dirty="0">
              <a:latin typeface="Times New Roman" panose="02020603050405020304" pitchFamily="18" charset="0"/>
              <a:cs typeface="Times New Roman" panose="02020603050405020304" pitchFamily="18" charset="0"/>
            </a:endParaRPr>
          </a:p>
          <a:p>
            <a:pPr algn="just"/>
            <a:r>
              <a:rPr lang="sk-SK" sz="2200" dirty="0">
                <a:latin typeface="Times New Roman" panose="02020603050405020304" pitchFamily="18" charset="0"/>
                <a:cs typeface="Times New Roman" panose="02020603050405020304" pitchFamily="18" charset="0"/>
              </a:rPr>
              <a:t>Celý proces a myšlienka reklamy sa píše už od nepamäti, čiže od vzniku produktov, výrobkov a služieb, ktoré poznali už aj starovekí Feničania či Egypťania. Určite ste sa v škole učili, ako vznikal samostatný obchod. Výmena tovaru za tovar, produktu za službu a pod.</a:t>
            </a:r>
          </a:p>
        </p:txBody>
      </p:sp>
      <p:pic>
        <p:nvPicPr>
          <p:cNvPr id="4" name="Obrázok 3"/>
          <p:cNvPicPr>
            <a:picLocks noChangeAspect="1"/>
          </p:cNvPicPr>
          <p:nvPr/>
        </p:nvPicPr>
        <p:blipFill>
          <a:blip r:embed="rId2"/>
          <a:stretch>
            <a:fillRect/>
          </a:stretch>
        </p:blipFill>
        <p:spPr>
          <a:xfrm>
            <a:off x="4246977" y="4431323"/>
            <a:ext cx="3659906" cy="2426677"/>
          </a:xfrm>
          <a:prstGeom prst="rect">
            <a:avLst/>
          </a:prstGeom>
        </p:spPr>
      </p:pic>
    </p:spTree>
    <p:extLst>
      <p:ext uri="{BB962C8B-B14F-4D97-AF65-F5344CB8AC3E}">
        <p14:creationId xmlns:p14="http://schemas.microsoft.com/office/powerpoint/2010/main" val="290350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273505" y="1148861"/>
            <a:ext cx="9635612" cy="4548554"/>
          </a:xfrm>
        </p:spPr>
        <p:txBody>
          <a:bodyPr>
            <a:normAutofit/>
          </a:bodyPr>
          <a:lstStyle/>
          <a:p>
            <a:pPr algn="just"/>
            <a:r>
              <a:rPr lang="sk-SK" sz="2200" dirty="0">
                <a:latin typeface="Times New Roman" panose="02020603050405020304" pitchFamily="18" charset="0"/>
                <a:cs typeface="Times New Roman" panose="02020603050405020304" pitchFamily="18" charset="0"/>
              </a:rPr>
              <a:t>Ľudia poskytovali a vyrábali toľko produktov a služieb, koľko spotrebovali. Dnes už produkcia samozrejme niekoľkonásobne predbehla spotrebu a dopyt. Tento presah produktov a služieb si dnes hľadá svojho spotrebiteľa pomocou rôznych cielených marketingových nástrojov.</a:t>
            </a:r>
          </a:p>
          <a:p>
            <a:pPr algn="just"/>
            <a:r>
              <a:rPr lang="sk-SK" sz="2200" dirty="0">
                <a:latin typeface="Times New Roman" panose="02020603050405020304" pitchFamily="18" charset="0"/>
                <a:cs typeface="Times New Roman" panose="02020603050405020304" pitchFamily="18" charset="0"/>
              </a:rPr>
              <a:t>Za základ vzniku reklamy sa považuje deľba práce, čiže špecializácia a samozrejme motivácia po zisku. Už pred pár storočiami existovali rôzne špecializácie a profesie ako pekár, kováč, tkáč, rezbár, obuvník, krajčír, hrnčiar a množstvo ďalších.</a:t>
            </a:r>
          </a:p>
        </p:txBody>
      </p:sp>
      <p:pic>
        <p:nvPicPr>
          <p:cNvPr id="4" name="Obrázok 3"/>
          <p:cNvPicPr>
            <a:picLocks noChangeAspect="1"/>
          </p:cNvPicPr>
          <p:nvPr/>
        </p:nvPicPr>
        <p:blipFill>
          <a:blip r:embed="rId2"/>
          <a:stretch>
            <a:fillRect/>
          </a:stretch>
        </p:blipFill>
        <p:spPr>
          <a:xfrm>
            <a:off x="5430130" y="3739776"/>
            <a:ext cx="4681110" cy="3118224"/>
          </a:xfrm>
          <a:prstGeom prst="rect">
            <a:avLst/>
          </a:prstGeom>
        </p:spPr>
      </p:pic>
    </p:spTree>
    <p:extLst>
      <p:ext uri="{BB962C8B-B14F-4D97-AF65-F5344CB8AC3E}">
        <p14:creationId xmlns:p14="http://schemas.microsoft.com/office/powerpoint/2010/main" val="3084385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1393458" y="1570893"/>
            <a:ext cx="8915400" cy="3777622"/>
          </a:xfrm>
        </p:spPr>
        <p:txBody>
          <a:bodyPr/>
          <a:lstStyle/>
          <a:p>
            <a:pPr algn="just"/>
            <a:r>
              <a:rPr lang="sk-SK" sz="2200" dirty="0">
                <a:latin typeface="Times New Roman" panose="02020603050405020304" pitchFamily="18" charset="0"/>
                <a:cs typeface="Times New Roman" panose="02020603050405020304" pitchFamily="18" charset="0"/>
              </a:rPr>
              <a:t>A ako inak ako rôznymi vývesnými štítkami, vystavenými produktmi, označením svojho predajného miesta atď. Napr. obuvník si zavesil nad svoju dielňu čižmu, kováč podkovu, pekár postavil pred svoju pekáreň zástup čerstvých, voňavých bochníkov, hrnčiar vystavoval svoje hrnčiarske diela a pod. Postupom času zastúpili originálne tovary atrapy, symboly, reklamné nápisy, ktoré boli väčšie, viditeľnejšie a pútavejšie.</a:t>
            </a:r>
          </a:p>
          <a:p>
            <a:endParaRPr lang="sk-SK" dirty="0"/>
          </a:p>
        </p:txBody>
      </p:sp>
    </p:spTree>
    <p:extLst>
      <p:ext uri="{BB962C8B-B14F-4D97-AF65-F5344CB8AC3E}">
        <p14:creationId xmlns:p14="http://schemas.microsoft.com/office/powerpoint/2010/main" val="646000183"/>
      </p:ext>
    </p:extLst>
  </p:cSld>
  <p:clrMapOvr>
    <a:masterClrMapping/>
  </p:clrMapOvr>
</p:sld>
</file>

<file path=ppt/theme/theme1.xml><?xml version="1.0" encoding="utf-8"?>
<a:theme xmlns:a="http://schemas.openxmlformats.org/drawingml/2006/main" name="Dym">
  <a:themeElements>
    <a:clrScheme name="Dym">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y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ym">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184</TotalTime>
  <Words>630</Words>
  <Application>Microsoft Office PowerPoint</Application>
  <PresentationFormat>Širokouhlá</PresentationFormat>
  <Paragraphs>25</Paragraphs>
  <Slides>13</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13</vt:i4>
      </vt:variant>
    </vt:vector>
  </HeadingPairs>
  <TitlesOfParts>
    <vt:vector size="18" baseType="lpstr">
      <vt:lpstr>Arial</vt:lpstr>
      <vt:lpstr>Century Gothic</vt:lpstr>
      <vt:lpstr>Times New Roman</vt:lpstr>
      <vt:lpstr>Wingdings 3</vt:lpstr>
      <vt:lpstr>Dym</vt:lpstr>
      <vt:lpstr>História a vznik reklamy</vt:lpstr>
      <vt:lpstr>História</vt:lpstr>
      <vt:lpstr>Prezentácia programu PowerPoint</vt:lpstr>
      <vt:lpstr>Prezentácia programu PowerPoint</vt:lpstr>
      <vt:lpstr>Prezentácia programu PowerPoint</vt:lpstr>
      <vt:lpstr>Prezentácia programu PowerPoint</vt:lpstr>
      <vt:lpstr>Vznik reklamy </vt:lpstr>
      <vt:lpstr>Prezentácia programu PowerPoint</vt:lpstr>
      <vt:lpstr>Prezentácia programu PowerPoint</vt:lpstr>
      <vt:lpstr>Prezentácia programu PowerPoint</vt:lpstr>
      <vt:lpstr>Prezentácia programu PowerPoint</vt:lpstr>
      <vt:lpstr>Zdroje:</vt:lpstr>
      <vt:lpstr>Ďakujem Vám za pozornosť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História a vznik reklamy</dc:title>
  <dc:creator>Miroslav Medvec</dc:creator>
  <cp:lastModifiedBy>Miroslav Medvec</cp:lastModifiedBy>
  <cp:revision>12</cp:revision>
  <dcterms:created xsi:type="dcterms:W3CDTF">2020-10-16T14:19:44Z</dcterms:created>
  <dcterms:modified xsi:type="dcterms:W3CDTF">2020-10-18T09:01:29Z</dcterms:modified>
</cp:coreProperties>
</file>