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1080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27E53-5EA0-4515-BE99-056EF91DE721}" type="datetimeFigureOut">
              <a:rPr lang="sk-SK" smtClean="0"/>
              <a:t>25. 10. 2021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D506-E6A6-4F1A-A07F-CC4AAAC26A76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27E53-5EA0-4515-BE99-056EF91DE721}" type="datetimeFigureOut">
              <a:rPr lang="sk-SK" smtClean="0"/>
              <a:t>25. 10. 2021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D506-E6A6-4F1A-A07F-CC4AAAC26A76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27E53-5EA0-4515-BE99-056EF91DE721}" type="datetimeFigureOut">
              <a:rPr lang="sk-SK" smtClean="0"/>
              <a:t>25. 10. 2021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D506-E6A6-4F1A-A07F-CC4AAAC26A76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27E53-5EA0-4515-BE99-056EF91DE721}" type="datetimeFigureOut">
              <a:rPr lang="sk-SK" smtClean="0"/>
              <a:t>25. 10. 2021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D506-E6A6-4F1A-A07F-CC4AAAC26A76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27E53-5EA0-4515-BE99-056EF91DE721}" type="datetimeFigureOut">
              <a:rPr lang="sk-SK" smtClean="0"/>
              <a:t>25. 10. 2021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D506-E6A6-4F1A-A07F-CC4AAAC26A76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27E53-5EA0-4515-BE99-056EF91DE721}" type="datetimeFigureOut">
              <a:rPr lang="sk-SK" smtClean="0"/>
              <a:t>25. 10. 2021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D506-E6A6-4F1A-A07F-CC4AAAC26A76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27E53-5EA0-4515-BE99-056EF91DE721}" type="datetimeFigureOut">
              <a:rPr lang="sk-SK" smtClean="0"/>
              <a:t>25. 10. 2021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D506-E6A6-4F1A-A07F-CC4AAAC26A76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27E53-5EA0-4515-BE99-056EF91DE721}" type="datetimeFigureOut">
              <a:rPr lang="sk-SK" smtClean="0"/>
              <a:t>25. 10. 2021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D506-E6A6-4F1A-A07F-CC4AAAC26A76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27E53-5EA0-4515-BE99-056EF91DE721}" type="datetimeFigureOut">
              <a:rPr lang="sk-SK" smtClean="0"/>
              <a:t>25. 10. 2021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D506-E6A6-4F1A-A07F-CC4AAAC26A76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27E53-5EA0-4515-BE99-056EF91DE721}" type="datetimeFigureOut">
              <a:rPr lang="sk-SK" smtClean="0"/>
              <a:t>25. 10. 2021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D506-E6A6-4F1A-A07F-CC4AAAC26A76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27E53-5EA0-4515-BE99-056EF91DE721}" type="datetimeFigureOut">
              <a:rPr lang="sk-SK" smtClean="0"/>
              <a:t>25. 10. 2021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D506-E6A6-4F1A-A07F-CC4AAAC26A76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27E53-5EA0-4515-BE99-056EF91DE721}" type="datetimeFigureOut">
              <a:rPr lang="sk-SK" smtClean="0"/>
              <a:t>25. 10. 2021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FD506-E6A6-4F1A-A07F-CC4AAAC26A76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Matematické dôkazy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0" y="6215082"/>
            <a:ext cx="6400800" cy="49528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sk-SK" dirty="0" smtClean="0">
                <a:solidFill>
                  <a:srgbClr val="00B0F0"/>
                </a:solidFill>
              </a:rPr>
              <a:t>RNDr. Anna </a:t>
            </a:r>
            <a:r>
              <a:rPr lang="sk-SK" dirty="0" err="1" smtClean="0">
                <a:solidFill>
                  <a:srgbClr val="00B0F0"/>
                </a:solidFill>
              </a:rPr>
              <a:t>Slovenkaiová</a:t>
            </a:r>
            <a:endParaRPr lang="sk-SK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Dôkaz antigénu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600200"/>
            <a:ext cx="864235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i="1" dirty="0"/>
              <a:t>PRIAMY DÔKAZ</a:t>
            </a:r>
          </a:p>
          <a:p>
            <a:pPr>
              <a:buFontTx/>
              <a:buNone/>
            </a:pPr>
            <a:r>
              <a:rPr lang="en-US" sz="2000" i="1" dirty="0" err="1"/>
              <a:t>protilátka</a:t>
            </a:r>
            <a:r>
              <a:rPr lang="sk-SK" sz="2000" i="1" dirty="0"/>
              <a:t> </a:t>
            </a:r>
            <a:r>
              <a:rPr lang="en-US" sz="2000" i="1" dirty="0"/>
              <a:t>+</a:t>
            </a:r>
            <a:r>
              <a:rPr lang="sk-SK" sz="2000" i="1" dirty="0"/>
              <a:t> </a:t>
            </a:r>
            <a:r>
              <a:rPr lang="en-US" sz="2000" i="1" dirty="0" err="1"/>
              <a:t>imunogén</a:t>
            </a:r>
            <a:r>
              <a:rPr lang="en-US" sz="2000" i="1" dirty="0"/>
              <a:t> =</a:t>
            </a:r>
            <a:r>
              <a:rPr lang="sk-SK" sz="2000" i="1" dirty="0"/>
              <a:t> </a:t>
            </a:r>
            <a:r>
              <a:rPr lang="en-US" sz="2000" i="1" dirty="0" err="1"/>
              <a:t>pozitívna</a:t>
            </a:r>
            <a:r>
              <a:rPr lang="en-US" sz="2000" i="1" dirty="0"/>
              <a:t> </a:t>
            </a:r>
            <a:r>
              <a:rPr lang="en-US" sz="2000" i="1" dirty="0" err="1"/>
              <a:t>reakcia</a:t>
            </a:r>
            <a:endParaRPr lang="en-US" sz="2000" i="1" dirty="0"/>
          </a:p>
          <a:p>
            <a:pPr>
              <a:buFontTx/>
              <a:buNone/>
            </a:pPr>
            <a:r>
              <a:rPr lang="sk-SK" sz="2000" i="1" dirty="0"/>
              <a:t>		kompletný </a:t>
            </a:r>
            <a:r>
              <a:rPr lang="sk-SK" sz="2000" i="1" dirty="0" err="1"/>
              <a:t>haptén</a:t>
            </a:r>
            <a:endParaRPr lang="en-US" sz="2000" i="1" dirty="0"/>
          </a:p>
          <a:p>
            <a:pPr>
              <a:buFontTx/>
              <a:buNone/>
            </a:pPr>
            <a:r>
              <a:rPr lang="en-US" sz="2000" i="1" dirty="0"/>
              <a:t>NEPRIAMY DÔKAZ</a:t>
            </a:r>
          </a:p>
          <a:p>
            <a:pPr>
              <a:buFontTx/>
              <a:buNone/>
            </a:pPr>
            <a:r>
              <a:rPr lang="en-US" sz="2000" i="1" dirty="0" err="1"/>
              <a:t>protilátka</a:t>
            </a:r>
            <a:r>
              <a:rPr lang="sk-SK" sz="2000" i="1" dirty="0"/>
              <a:t> </a:t>
            </a:r>
            <a:r>
              <a:rPr lang="en-US" sz="2000" i="1" dirty="0"/>
              <a:t>+</a:t>
            </a:r>
            <a:r>
              <a:rPr lang="sk-SK" sz="2000" i="1" dirty="0"/>
              <a:t> </a:t>
            </a:r>
            <a:r>
              <a:rPr lang="en-US" sz="2000" i="1" dirty="0" err="1"/>
              <a:t>imunogén</a:t>
            </a:r>
            <a:r>
              <a:rPr lang="sk-SK" sz="2000" i="1" dirty="0"/>
              <a:t> </a:t>
            </a:r>
            <a:r>
              <a:rPr lang="en-US" sz="2000" i="1" dirty="0"/>
              <a:t>+</a:t>
            </a:r>
            <a:r>
              <a:rPr lang="sk-SK" sz="2000" i="1" dirty="0"/>
              <a:t> </a:t>
            </a:r>
            <a:r>
              <a:rPr lang="en-US" sz="2000" i="1" dirty="0" err="1"/>
              <a:t>semihaptén</a:t>
            </a:r>
            <a:r>
              <a:rPr lang="sk-SK" sz="2000" i="1" dirty="0"/>
              <a:t> </a:t>
            </a:r>
            <a:r>
              <a:rPr lang="en-US" sz="2000" i="1" dirty="0"/>
              <a:t>=</a:t>
            </a:r>
            <a:r>
              <a:rPr lang="sk-SK" sz="2000" i="1" dirty="0"/>
              <a:t> </a:t>
            </a:r>
            <a:r>
              <a:rPr lang="en-US" sz="2000" i="1" dirty="0" err="1"/>
              <a:t>negatívna</a:t>
            </a:r>
            <a:r>
              <a:rPr lang="en-US" sz="2000" i="1" dirty="0"/>
              <a:t> </a:t>
            </a:r>
            <a:r>
              <a:rPr lang="en-US" sz="2000" i="1" dirty="0" err="1"/>
              <a:t>reakcia</a:t>
            </a:r>
            <a:endParaRPr lang="en-US" sz="2000" i="1" dirty="0"/>
          </a:p>
          <a:p>
            <a:pPr>
              <a:buFontTx/>
              <a:buNone/>
            </a:pPr>
            <a:r>
              <a:rPr lang="sk-SK" sz="2000" i="1" dirty="0"/>
              <a:t>		</a:t>
            </a:r>
            <a:r>
              <a:rPr lang="en-US" sz="2000" i="1" dirty="0" err="1"/>
              <a:t>kompletný</a:t>
            </a:r>
            <a:r>
              <a:rPr lang="en-US" sz="2000" i="1" dirty="0"/>
              <a:t> </a:t>
            </a:r>
            <a:r>
              <a:rPr lang="en-US" sz="2000" i="1" dirty="0" err="1"/>
              <a:t>haptén</a:t>
            </a:r>
            <a:r>
              <a:rPr lang="en-US" sz="2000" i="1" dirty="0"/>
              <a:t>	</a:t>
            </a:r>
            <a:r>
              <a:rPr lang="sk-SK" sz="2000" i="1" dirty="0"/>
              <a:t>	</a:t>
            </a:r>
            <a:r>
              <a:rPr lang="en-US" sz="2000" i="1" dirty="0"/>
              <a:t>(</a:t>
            </a:r>
            <a:r>
              <a:rPr lang="en-US" sz="2000" i="1" dirty="0" err="1"/>
              <a:t>inhibícia</a:t>
            </a:r>
            <a:r>
              <a:rPr lang="en-US" sz="2000" i="1" dirty="0"/>
              <a:t>)</a:t>
            </a:r>
            <a:endParaRPr lang="sk-SK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143000"/>
          </a:xfrm>
        </p:spPr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Matematická veta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14282" y="1214422"/>
            <a:ext cx="8572560" cy="5429288"/>
          </a:xfrm>
        </p:spPr>
        <p:txBody>
          <a:bodyPr>
            <a:normAutofit fontScale="92500"/>
          </a:bodyPr>
          <a:lstStyle/>
          <a:p>
            <a:pPr algn="just"/>
            <a:r>
              <a:rPr lang="sk-SK" dirty="0" smtClean="0"/>
              <a:t>je </a:t>
            </a:r>
            <a:r>
              <a:rPr lang="sk-SK" dirty="0" smtClean="0">
                <a:solidFill>
                  <a:srgbClr val="FF0000"/>
                </a:solidFill>
              </a:rPr>
              <a:t>pravdivý matematický výrok</a:t>
            </a:r>
            <a:r>
              <a:rPr lang="sk-SK" dirty="0" smtClean="0"/>
              <a:t>, </a:t>
            </a:r>
            <a:r>
              <a:rPr lang="sk-SK" b="1" i="1" dirty="0" smtClean="0"/>
              <a:t>ktorý sa dá logicky odôvodniť</a:t>
            </a:r>
            <a:r>
              <a:rPr lang="sk-SK" dirty="0" smtClean="0"/>
              <a:t> z axióm, definícií a už dokázaných viet. Vety slúžia na budovanie matematickej teórie aj na využitie matematických poznatkov v praxi.</a:t>
            </a:r>
          </a:p>
          <a:p>
            <a:r>
              <a:rPr lang="sk-SK" b="1" dirty="0" smtClean="0"/>
              <a:t>Typy:</a:t>
            </a:r>
          </a:p>
          <a:p>
            <a:pPr lvl="1"/>
            <a:r>
              <a:rPr lang="sk-SK" dirty="0" smtClean="0"/>
              <a:t> </a:t>
            </a:r>
            <a:r>
              <a:rPr lang="sk-SK" b="1" dirty="0" smtClean="0"/>
              <a:t>existenčné</a:t>
            </a:r>
            <a:r>
              <a:rPr lang="sk-SK" dirty="0" smtClean="0"/>
              <a:t> - Existuje záporné reálne číslo, ktoré je menšie ako -5.</a:t>
            </a:r>
          </a:p>
          <a:p>
            <a:pPr lvl="1"/>
            <a:r>
              <a:rPr lang="sk-SK" b="1" dirty="0"/>
              <a:t>v</a:t>
            </a:r>
            <a:r>
              <a:rPr lang="sk-SK" b="1" dirty="0" smtClean="0"/>
              <a:t>šeobecné</a:t>
            </a:r>
            <a:r>
              <a:rPr lang="sk-SK" dirty="0" smtClean="0"/>
              <a:t> - V každom rovnobežníku sa uhlopriečky navzájom rozpoľujú.</a:t>
            </a:r>
          </a:p>
          <a:p>
            <a:pPr marL="285750" lvl="1">
              <a:buFont typeface="Arial" pitchFamily="34" charset="0"/>
              <a:buChar char="•"/>
            </a:pPr>
            <a:r>
              <a:rPr lang="sk-SK" b="1" dirty="0" smtClean="0"/>
              <a:t>Tvar vety</a:t>
            </a:r>
            <a:r>
              <a:rPr lang="sk-SK" dirty="0" smtClean="0"/>
              <a:t>:  - implikácia    ( A(x) ⇒ B(x) )</a:t>
            </a:r>
          </a:p>
          <a:p>
            <a:pPr marL="2057400" lvl="5">
              <a:buNone/>
            </a:pPr>
            <a:r>
              <a:rPr lang="sk-SK" dirty="0" smtClean="0"/>
              <a:t> </a:t>
            </a:r>
            <a:r>
              <a:rPr lang="sk-SK" dirty="0" smtClean="0"/>
              <a:t>- </a:t>
            </a:r>
            <a:r>
              <a:rPr lang="sk-SK" sz="2800" dirty="0" smtClean="0"/>
              <a:t>ekvivalencia </a:t>
            </a:r>
            <a:r>
              <a:rPr lang="sk-SK" sz="2800" dirty="0"/>
              <a:t>( A(x) ⇔ B(x)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Dôkaz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857784"/>
          </a:xfrm>
        </p:spPr>
        <p:txBody>
          <a:bodyPr/>
          <a:lstStyle/>
          <a:p>
            <a:pPr algn="just"/>
            <a:r>
              <a:rPr lang="sk-SK" b="1" dirty="0" smtClean="0"/>
              <a:t>postupnosť logických úvah</a:t>
            </a:r>
            <a:r>
              <a:rPr lang="sk-SK" dirty="0" smtClean="0"/>
              <a:t>, ktoré ukazujú, že platnosť tvrdenia </a:t>
            </a:r>
            <a:r>
              <a:rPr lang="sk-SK" b="1" dirty="0" smtClean="0"/>
              <a:t>V</a:t>
            </a:r>
            <a:r>
              <a:rPr lang="sk-SK" dirty="0" smtClean="0"/>
              <a:t> logicky vyplýva z platnosti prijatých axióm a z tvrdení, ktoré už boli skôr dokázané. </a:t>
            </a:r>
          </a:p>
          <a:p>
            <a:pPr algn="just"/>
            <a:r>
              <a:rPr lang="sk-SK" dirty="0" smtClean="0"/>
              <a:t>výstavba matematických teórií je v tom, že každé tvrdenie (vetu), ktoré chceme do teórie začleniť, musí byť najskôr dokázané (jedinou výnimkou sú axiómy).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Typy dôkazov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Priamy dôkaz</a:t>
            </a:r>
          </a:p>
          <a:p>
            <a:r>
              <a:rPr lang="sk-SK" dirty="0" smtClean="0"/>
              <a:t>Nepriamy dôkaz</a:t>
            </a:r>
          </a:p>
          <a:p>
            <a:r>
              <a:rPr lang="sk-SK" dirty="0" smtClean="0"/>
              <a:t>Dôkaz sporom </a:t>
            </a:r>
          </a:p>
          <a:p>
            <a:r>
              <a:rPr lang="sk-SK" dirty="0" smtClean="0"/>
              <a:t>Dôkaz matematickou indukciou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Priamy dôkaz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1285860"/>
            <a:ext cx="8401080" cy="4525963"/>
          </a:xfrm>
        </p:spPr>
        <p:txBody>
          <a:bodyPr/>
          <a:lstStyle/>
          <a:p>
            <a:pPr algn="just"/>
            <a:r>
              <a:rPr lang="sk-SK" dirty="0" smtClean="0"/>
              <a:t>spočíva vo vytváraní sledu pravdivých implikácií tvaru:  A⇒A1⇒A2⇒A3⇒...⇒B</a:t>
            </a:r>
            <a:endParaRPr lang="sk-SK" dirty="0"/>
          </a:p>
        </p:txBody>
      </p:sp>
      <p:cxnSp>
        <p:nvCxnSpPr>
          <p:cNvPr id="5" name="Rovná spojovacia šípka 4"/>
          <p:cNvCxnSpPr/>
          <p:nvPr/>
        </p:nvCxnSpPr>
        <p:spPr>
          <a:xfrm rot="10800000" flipV="1">
            <a:off x="1285852" y="2214554"/>
            <a:ext cx="928694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BlokTextu 5"/>
          <p:cNvSpPr txBox="1"/>
          <p:nvPr/>
        </p:nvSpPr>
        <p:spPr>
          <a:xfrm>
            <a:off x="714348" y="3143248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/>
              <a:t>predpoklad</a:t>
            </a:r>
            <a:endParaRPr lang="sk-SK" b="1" dirty="0"/>
          </a:p>
        </p:txBody>
      </p:sp>
      <p:cxnSp>
        <p:nvCxnSpPr>
          <p:cNvPr id="7" name="Rovná spojovacia šípka 6"/>
          <p:cNvCxnSpPr/>
          <p:nvPr/>
        </p:nvCxnSpPr>
        <p:spPr>
          <a:xfrm rot="16200000" flipH="1">
            <a:off x="5607851" y="2464587"/>
            <a:ext cx="1428760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lokTextu 8"/>
          <p:cNvSpPr txBox="1"/>
          <p:nvPr/>
        </p:nvSpPr>
        <p:spPr>
          <a:xfrm>
            <a:off x="6643702" y="3786190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/>
              <a:t>záver</a:t>
            </a:r>
            <a:endParaRPr lang="sk-SK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191</Words>
  <Application>Microsoft Office PowerPoint</Application>
  <PresentationFormat>Prezentácia na obrazovke (4:3)</PresentationFormat>
  <Paragraphs>28</Paragraphs>
  <Slides>6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7" baseType="lpstr">
      <vt:lpstr>Motív Office</vt:lpstr>
      <vt:lpstr>Matematické dôkazy</vt:lpstr>
      <vt:lpstr>Dôkaz antigénu</vt:lpstr>
      <vt:lpstr>Matematická veta</vt:lpstr>
      <vt:lpstr>Dôkaz</vt:lpstr>
      <vt:lpstr>Typy dôkazov</vt:lpstr>
      <vt:lpstr>Priamy dôkaz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Matematické dôkazy</dc:title>
  <dc:creator>Pc</dc:creator>
  <cp:lastModifiedBy>Pc</cp:lastModifiedBy>
  <cp:revision>5</cp:revision>
  <dcterms:created xsi:type="dcterms:W3CDTF">2021-10-25T18:08:24Z</dcterms:created>
  <dcterms:modified xsi:type="dcterms:W3CDTF">2021-10-25T18:51:21Z</dcterms:modified>
</cp:coreProperties>
</file>