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4"/>
  </p:notesMasterIdLst>
  <p:handoutMasterIdLst>
    <p:handoutMasterId r:id="rId25"/>
  </p:handoutMasterIdLst>
  <p:sldIdLst>
    <p:sldId id="256" r:id="rId5"/>
    <p:sldId id="258" r:id="rId6"/>
    <p:sldId id="260" r:id="rId7"/>
    <p:sldId id="264" r:id="rId8"/>
    <p:sldId id="275" r:id="rId9"/>
    <p:sldId id="276" r:id="rId10"/>
    <p:sldId id="277" r:id="rId11"/>
    <p:sldId id="278" r:id="rId12"/>
    <p:sldId id="279" r:id="rId13"/>
    <p:sldId id="280" r:id="rId14"/>
    <p:sldId id="281" r:id="rId15"/>
    <p:sldId id="282" r:id="rId16"/>
    <p:sldId id="283" r:id="rId17"/>
    <p:sldId id="286" r:id="rId18"/>
    <p:sldId id="284" r:id="rId19"/>
    <p:sldId id="285" r:id="rId20"/>
    <p:sldId id="287" r:id="rId21"/>
    <p:sldId id="288" r:id="rId22"/>
    <p:sldId id="274" r:id="rId23"/>
  </p:sldIdLst>
  <p:sldSz cx="12192000" cy="6858000"/>
  <p:notesSz cx="6858000" cy="9144000"/>
  <p:defaultTextStyle>
    <a:defPPr rtl="0">
      <a:defRPr lang="sk-s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1" autoAdjust="0"/>
  </p:normalViewPr>
  <p:slideViewPr>
    <p:cSldViewPr snapToGrid="0" snapToObjects="1">
      <p:cViewPr varScale="1">
        <p:scale>
          <a:sx n="68" d="100"/>
          <a:sy n="68" d="100"/>
        </p:scale>
        <p:origin x="816" y="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5" d="100"/>
          <a:sy n="75" d="100"/>
        </p:scale>
        <p:origin x="40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a:extLst>
              <a:ext uri="{FF2B5EF4-FFF2-40B4-BE49-F238E27FC236}">
                <a16:creationId xmlns:a16="http://schemas.microsoft.com/office/drawing/2014/main" id="{76EF5108-0B91-45AB-8F74-155BB6271D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a:extLst>
              <a:ext uri="{FF2B5EF4-FFF2-40B4-BE49-F238E27FC236}">
                <a16:creationId xmlns:a16="http://schemas.microsoft.com/office/drawing/2014/main" id="{7694C480-76D9-4849-89FF-68B08693D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F35C70-9C88-4082-BAA2-84FB62945E0A}" type="datetime1">
              <a:rPr lang="sk-SK" smtClean="0"/>
              <a:t>6.6.2020</a:t>
            </a:fld>
            <a:endParaRPr lang="sk-SK"/>
          </a:p>
        </p:txBody>
      </p:sp>
      <p:sp>
        <p:nvSpPr>
          <p:cNvPr id="4" name="Zástupný objekt pre pätu 3">
            <a:extLst>
              <a:ext uri="{FF2B5EF4-FFF2-40B4-BE49-F238E27FC236}">
                <a16:creationId xmlns:a16="http://schemas.microsoft.com/office/drawing/2014/main" id="{E515BEAB-A655-4FCB-B7D1-9290719439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Zástupný objekt pre číslo snímky 4">
            <a:extLst>
              <a:ext uri="{FF2B5EF4-FFF2-40B4-BE49-F238E27FC236}">
                <a16:creationId xmlns:a16="http://schemas.microsoft.com/office/drawing/2014/main" id="{CE850753-CC99-40D8-9E04-41D6FC1CA2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68F27E-8F1B-40B6-822F-E4E14509AEB5}" type="slidenum">
              <a:rPr lang="sk-SK" smtClean="0"/>
              <a:t>‹#›</a:t>
            </a:fld>
            <a:endParaRPr lang="sk-SK"/>
          </a:p>
        </p:txBody>
      </p:sp>
    </p:spTree>
    <p:extLst>
      <p:ext uri="{BB962C8B-B14F-4D97-AF65-F5344CB8AC3E}">
        <p14:creationId xmlns:p14="http://schemas.microsoft.com/office/powerpoint/2010/main" val="2385119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noProof="0"/>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15D6F-AC76-4B06-A369-BE9E92DCD5EB}" type="datetime1">
              <a:rPr lang="sk-SK" smtClean="0"/>
              <a:pPr/>
              <a:t>6.6.2020</a:t>
            </a:fld>
            <a:endParaRPr lang="sk-SK" dirty="0"/>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noProof="0"/>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noProof="0" dirty="0"/>
              <a:t>Upraviť štýly predlohy textu</a:t>
            </a:r>
          </a:p>
          <a:p>
            <a:pPr lvl="1"/>
            <a:r>
              <a:rPr lang="sk-SK" noProof="0" dirty="0"/>
              <a:t>Druhá úroveň</a:t>
            </a:r>
          </a:p>
          <a:p>
            <a:pPr lvl="2"/>
            <a:r>
              <a:rPr lang="sk-SK" noProof="0" dirty="0"/>
              <a:t>Tretia úroveň</a:t>
            </a:r>
          </a:p>
          <a:p>
            <a:pPr lvl="3"/>
            <a:r>
              <a:rPr lang="sk-SK" noProof="0" dirty="0"/>
              <a:t>Štvrtá úroveň</a:t>
            </a:r>
          </a:p>
          <a:p>
            <a:pPr lvl="4"/>
            <a:r>
              <a:rPr lang="sk-SK" noProof="0" dirty="0"/>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noProof="0"/>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B95CD-D565-4268-AA97-7FEBB36B1575}" type="slidenum">
              <a:rPr lang="sk-SK" noProof="0" smtClean="0"/>
              <a:t>‹#›</a:t>
            </a:fld>
            <a:endParaRPr lang="sk-SK" noProof="0"/>
          </a:p>
        </p:txBody>
      </p:sp>
    </p:spTree>
    <p:extLst>
      <p:ext uri="{BB962C8B-B14F-4D97-AF65-F5344CB8AC3E}">
        <p14:creationId xmlns:p14="http://schemas.microsoft.com/office/powerpoint/2010/main" val="423203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5D2B95CD-D565-4268-AA97-7FEBB36B1575}" type="slidenum">
              <a:rPr lang="sk-SK" smtClean="0"/>
              <a:t>1</a:t>
            </a:fld>
            <a:endParaRPr lang="sk-SK"/>
          </a:p>
        </p:txBody>
      </p:sp>
    </p:spTree>
    <p:extLst>
      <p:ext uri="{BB962C8B-B14F-4D97-AF65-F5344CB8AC3E}">
        <p14:creationId xmlns:p14="http://schemas.microsoft.com/office/powerpoint/2010/main" val="352032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5D2B95CD-D565-4268-AA97-7FEBB36B1575}" type="slidenum">
              <a:rPr lang="sk-SK" smtClean="0"/>
              <a:t>2</a:t>
            </a:fld>
            <a:endParaRPr lang="sk-SK"/>
          </a:p>
        </p:txBody>
      </p:sp>
    </p:spTree>
    <p:extLst>
      <p:ext uri="{BB962C8B-B14F-4D97-AF65-F5344CB8AC3E}">
        <p14:creationId xmlns:p14="http://schemas.microsoft.com/office/powerpoint/2010/main" val="87981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5D2B95CD-D565-4268-AA97-7FEBB36B1575}" type="slidenum">
              <a:rPr lang="sk-SK" smtClean="0"/>
              <a:t>3</a:t>
            </a:fld>
            <a:endParaRPr lang="sk-SK"/>
          </a:p>
        </p:txBody>
      </p:sp>
    </p:spTree>
    <p:extLst>
      <p:ext uri="{BB962C8B-B14F-4D97-AF65-F5344CB8AC3E}">
        <p14:creationId xmlns:p14="http://schemas.microsoft.com/office/powerpoint/2010/main" val="260613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5D2B95CD-D565-4268-AA97-7FEBB36B1575}" type="slidenum">
              <a:rPr lang="sk-SK" smtClean="0"/>
              <a:t>4</a:t>
            </a:fld>
            <a:endParaRPr lang="sk-SK"/>
          </a:p>
        </p:txBody>
      </p:sp>
    </p:spTree>
    <p:extLst>
      <p:ext uri="{BB962C8B-B14F-4D97-AF65-F5344CB8AC3E}">
        <p14:creationId xmlns:p14="http://schemas.microsoft.com/office/powerpoint/2010/main" val="298695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5D2B95CD-D565-4268-AA97-7FEBB36B1575}" type="slidenum">
              <a:rPr lang="sk-SK" smtClean="0"/>
              <a:t>19</a:t>
            </a:fld>
            <a:endParaRPr lang="sk-SK"/>
          </a:p>
        </p:txBody>
      </p:sp>
    </p:spTree>
    <p:extLst>
      <p:ext uri="{BB962C8B-B14F-4D97-AF65-F5344CB8AC3E}">
        <p14:creationId xmlns:p14="http://schemas.microsoft.com/office/powerpoint/2010/main" val="2046111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bg>
      <p:bgRef idx="1003">
        <a:schemeClr val="bg2"/>
      </p:bgRef>
    </p:bg>
    <p:spTree>
      <p:nvGrpSpPr>
        <p:cNvPr id="1" name=""/>
        <p:cNvGrpSpPr/>
        <p:nvPr/>
      </p:nvGrpSpPr>
      <p:grpSpPr>
        <a:xfrm>
          <a:off x="0" y="0"/>
          <a:ext cx="0" cy="0"/>
          <a:chOff x="0" y="0"/>
          <a:chExt cx="0" cy="0"/>
        </a:xfrm>
      </p:grpSpPr>
      <p:pic>
        <p:nvPicPr>
          <p:cNvPr id="7" name="Obrázok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ctrTitle" hasCustomPrompt="1"/>
          </p:nvPr>
        </p:nvSpPr>
        <p:spPr>
          <a:xfrm>
            <a:off x="3962399" y="1964267"/>
            <a:ext cx="7197726" cy="2421464"/>
          </a:xfrm>
        </p:spPr>
        <p:txBody>
          <a:bodyPr rtlCol="0" anchor="b">
            <a:normAutofit/>
          </a:bodyPr>
          <a:lstStyle>
            <a:lvl1pPr algn="r">
              <a:defRPr sz="4800">
                <a:effectLst/>
              </a:defRPr>
            </a:lvl1pPr>
          </a:lstStyle>
          <a:p>
            <a:pPr rtl="0"/>
            <a:r>
              <a:rPr lang="sk-SK" noProof="0"/>
              <a:t>Kliknite sem a upravte štýl predlohy nadpisov</a:t>
            </a:r>
          </a:p>
        </p:txBody>
      </p:sp>
      <p:sp>
        <p:nvSpPr>
          <p:cNvPr id="3" name="Podnadpis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sk-SK" noProof="0"/>
              <a:t>Kliknite sem a upravte štýl predlohy podnadpisov</a:t>
            </a:r>
          </a:p>
        </p:txBody>
      </p:sp>
      <p:sp>
        <p:nvSpPr>
          <p:cNvPr id="4" name="Zástupný dátum 3"/>
          <p:cNvSpPr>
            <a:spLocks noGrp="1"/>
          </p:cNvSpPr>
          <p:nvPr>
            <p:ph type="dt" sz="half" idx="10"/>
          </p:nvPr>
        </p:nvSpPr>
        <p:spPr>
          <a:xfrm>
            <a:off x="8932558" y="5870575"/>
            <a:ext cx="1600200" cy="377825"/>
          </a:xfrm>
        </p:spPr>
        <p:txBody>
          <a:bodyPr rtlCol="0"/>
          <a:lstStyle/>
          <a:p>
            <a:pPr rtl="0"/>
            <a:fld id="{3C6DFD78-F46C-4698-A76B-568F06577B50}" type="datetime1">
              <a:rPr lang="sk-SK" noProof="0" smtClean="0"/>
              <a:t>6.6.2020</a:t>
            </a:fld>
            <a:endParaRPr lang="sk-SK" noProof="0"/>
          </a:p>
        </p:txBody>
      </p:sp>
      <p:sp>
        <p:nvSpPr>
          <p:cNvPr id="5" name="Zástupná päta 4"/>
          <p:cNvSpPr>
            <a:spLocks noGrp="1"/>
          </p:cNvSpPr>
          <p:nvPr>
            <p:ph type="ftr" sz="quarter" idx="11"/>
          </p:nvPr>
        </p:nvSpPr>
        <p:spPr>
          <a:xfrm>
            <a:off x="3962399" y="5870575"/>
            <a:ext cx="4893958" cy="377825"/>
          </a:xfrm>
        </p:spPr>
        <p:txBody>
          <a:bodyPr rtlCol="0"/>
          <a:lstStyle/>
          <a:p>
            <a:pPr rtl="0"/>
            <a:endParaRPr lang="sk-SK" noProof="0"/>
          </a:p>
        </p:txBody>
      </p:sp>
      <p:sp>
        <p:nvSpPr>
          <p:cNvPr id="6" name="Zástupné číslo snímky 5"/>
          <p:cNvSpPr>
            <a:spLocks noGrp="1"/>
          </p:cNvSpPr>
          <p:nvPr>
            <p:ph type="sldNum" sz="quarter" idx="12"/>
          </p:nvPr>
        </p:nvSpPr>
        <p:spPr>
          <a:xfrm>
            <a:off x="10608958" y="5870575"/>
            <a:ext cx="551167" cy="377825"/>
          </a:xfrm>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4732865"/>
            <a:ext cx="10131427" cy="566738"/>
          </a:xfrm>
        </p:spPr>
        <p:txBody>
          <a:bodyPr rtlCol="0" anchor="b">
            <a:normAutofit/>
          </a:bodyPr>
          <a:lstStyle>
            <a:lvl1pPr algn="l">
              <a:defRPr sz="2400" b="0"/>
            </a:lvl1pPr>
          </a:lstStyle>
          <a:p>
            <a:pPr rtl="0"/>
            <a:r>
              <a:rPr lang="sk-SK" noProof="0"/>
              <a:t>Kliknite sem a upravte štýl predlohy nadpisov</a:t>
            </a:r>
          </a:p>
        </p:txBody>
      </p:sp>
      <p:sp>
        <p:nvSpPr>
          <p:cNvPr id="3" name="Zástupný symbol obrázka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Ak chcete pridať obrázok, kliknite na ikonu</a:t>
            </a:r>
          </a:p>
        </p:txBody>
      </p:sp>
      <p:sp>
        <p:nvSpPr>
          <p:cNvPr id="4" name="Zástupný objekt textu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dátum 4"/>
          <p:cNvSpPr>
            <a:spLocks noGrp="1"/>
          </p:cNvSpPr>
          <p:nvPr>
            <p:ph type="dt" sz="half" idx="10"/>
          </p:nvPr>
        </p:nvSpPr>
        <p:spPr/>
        <p:txBody>
          <a:bodyPr rtlCol="0"/>
          <a:lstStyle/>
          <a:p>
            <a:pPr rtl="0"/>
            <a:fld id="{08FCE6D8-5202-4A19-8065-98B515E1A69F}" type="datetime1">
              <a:rPr lang="sk-SK" noProof="0" smtClean="0"/>
              <a:t>6.6.2020</a:t>
            </a:fld>
            <a:endParaRPr lang="sk-SK" noProof="0"/>
          </a:p>
        </p:txBody>
      </p:sp>
      <p:sp>
        <p:nvSpPr>
          <p:cNvPr id="6" name="Zástupná päta 5"/>
          <p:cNvSpPr>
            <a:spLocks noGrp="1"/>
          </p:cNvSpPr>
          <p:nvPr>
            <p:ph type="ftr" sz="quarter" idx="11"/>
          </p:nvPr>
        </p:nvSpPr>
        <p:spPr/>
        <p:txBody>
          <a:bodyPr rtlCol="0"/>
          <a:lstStyle/>
          <a:p>
            <a:pPr rtl="0"/>
            <a:endParaRPr lang="sk-SK" noProof="0"/>
          </a:p>
        </p:txBody>
      </p:sp>
      <p:sp>
        <p:nvSpPr>
          <p:cNvPr id="7" name="Zástupný objekt čísla snímky 6"/>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dpis a popis">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1" y="609601"/>
            <a:ext cx="10131427" cy="3124199"/>
          </a:xfrm>
        </p:spPr>
        <p:txBody>
          <a:bodyPr rtlCol="0" anchor="ctr">
            <a:normAutofit/>
          </a:bodyPr>
          <a:lstStyle>
            <a:lvl1pPr algn="l">
              <a:defRPr sz="3200" b="0" cap="none"/>
            </a:lvl1pPr>
          </a:lstStyle>
          <a:p>
            <a:pPr rtl="0"/>
            <a:r>
              <a:rPr lang="sk-SK" noProof="0"/>
              <a:t>Kliknite sem a upravte štýl predlohy nadpisov</a:t>
            </a:r>
          </a:p>
        </p:txBody>
      </p:sp>
      <p:sp>
        <p:nvSpPr>
          <p:cNvPr id="3" name="Zástupný objekt textu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CCD555BA-7A86-4AF5-A88F-93CB874D5488}"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ácia s popisom">
    <p:spTree>
      <p:nvGrpSpPr>
        <p:cNvPr id="1" name=""/>
        <p:cNvGrpSpPr/>
        <p:nvPr/>
      </p:nvGrpSpPr>
      <p:grpSpPr>
        <a:xfrm>
          <a:off x="0" y="0"/>
          <a:ext cx="0" cy="0"/>
          <a:chOff x="0" y="0"/>
          <a:chExt cx="0" cy="0"/>
        </a:xfrm>
      </p:grpSpPr>
      <p:pic>
        <p:nvPicPr>
          <p:cNvPr id="11" name="Obrázok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ové pol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4" name="Textové pol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6" name="Nadpis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sk-SK" noProof="0"/>
              <a:t>Kliknite sem a upravte štýl predlohy nadpisov</a:t>
            </a:r>
          </a:p>
        </p:txBody>
      </p:sp>
      <p:sp>
        <p:nvSpPr>
          <p:cNvPr id="10" name="Zástupný text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sk-SK" noProof="0"/>
              <a:t>Upraviť štýly predlohy textu</a:t>
            </a:r>
          </a:p>
        </p:txBody>
      </p:sp>
      <p:sp>
        <p:nvSpPr>
          <p:cNvPr id="3" name="Zástupný objekt textu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9EAE7051-5977-4234-A0EF-4A325410C5BA}"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2" y="3308581"/>
            <a:ext cx="10131425" cy="1468800"/>
          </a:xfrm>
        </p:spPr>
        <p:txBody>
          <a:bodyPr rtlCol="0" anchor="b">
            <a:normAutofit/>
          </a:bodyPr>
          <a:lstStyle>
            <a:lvl1pPr algn="l">
              <a:defRPr sz="3200" b="0" cap="none"/>
            </a:lvl1pPr>
          </a:lstStyle>
          <a:p>
            <a:pPr rtl="0"/>
            <a:r>
              <a:rPr lang="sk-SK" noProof="0"/>
              <a:t>Kliknite sem a upravte štýl predlohy nadpisov</a:t>
            </a:r>
          </a:p>
        </p:txBody>
      </p:sp>
      <p:sp>
        <p:nvSpPr>
          <p:cNvPr id="3" name="Zástupný objekt textu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DE818FE6-7EA5-4CE1-944A-F6F4BF1D7CF7}"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enovka s citáciou">
    <p:spTree>
      <p:nvGrpSpPr>
        <p:cNvPr id="1" name=""/>
        <p:cNvGrpSpPr/>
        <p:nvPr/>
      </p:nvGrpSpPr>
      <p:grpSpPr>
        <a:xfrm>
          <a:off x="0" y="0"/>
          <a:ext cx="0" cy="0"/>
          <a:chOff x="0" y="0"/>
          <a:chExt cx="0" cy="0"/>
        </a:xfrm>
      </p:grpSpPr>
      <p:pic>
        <p:nvPicPr>
          <p:cNvPr id="11" name="Obrázok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ové pol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4" name="Textové pol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6" name="Nadpis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sk-SK" noProof="0"/>
              <a:t>Kliknite sem a upravte štýl predlohy nadpisov</a:t>
            </a:r>
          </a:p>
        </p:txBody>
      </p:sp>
      <p:sp>
        <p:nvSpPr>
          <p:cNvPr id="10" name="Zástupný text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sk-SK" noProof="0"/>
              <a:t>Upraviť štýly predlohy textu</a:t>
            </a:r>
          </a:p>
        </p:txBody>
      </p:sp>
      <p:sp>
        <p:nvSpPr>
          <p:cNvPr id="3" name="Zástupný objekt textu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AD1C828A-F2B0-43FF-A010-7334E0C1F540}"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sk-SK" noProof="0"/>
              <a:t>Kliknite sem a upravte štýl predlohy nadpisov</a:t>
            </a:r>
          </a:p>
        </p:txBody>
      </p:sp>
      <p:sp>
        <p:nvSpPr>
          <p:cNvPr id="10" name="Zástupný objekt textu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sk-SK" noProof="0"/>
              <a:t>Upraviť štýly predlohy textu</a:t>
            </a:r>
          </a:p>
        </p:txBody>
      </p:sp>
      <p:sp>
        <p:nvSpPr>
          <p:cNvPr id="3" name="Zástupný objekt textu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713C2FE2-46EC-4AC8-BF36-1556735A3BE2}"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Nadpis 1"/>
          <p:cNvSpPr>
            <a:spLocks noGrp="1"/>
          </p:cNvSpPr>
          <p:nvPr>
            <p:ph type="title" hasCustomPrompt="1"/>
          </p:nvPr>
        </p:nvSpPr>
        <p:spPr>
          <a:xfrm>
            <a:off x="685801" y="609600"/>
            <a:ext cx="10131425" cy="1456267"/>
          </a:xfrm>
        </p:spPr>
        <p:txBody>
          <a:bodyPr rtlCol="0"/>
          <a:lstStyle/>
          <a:p>
            <a:pPr rtl="0"/>
            <a:r>
              <a:rPr lang="sk-SK" noProof="0"/>
              <a:t>Kliknite sem a upravte štýl predlohy nadpisov</a:t>
            </a:r>
          </a:p>
        </p:txBody>
      </p:sp>
      <p:sp>
        <p:nvSpPr>
          <p:cNvPr id="3" name="Zástupný zvislý text 2"/>
          <p:cNvSpPr>
            <a:spLocks noGrp="1"/>
          </p:cNvSpPr>
          <p:nvPr>
            <p:ph type="body" orient="vert" idx="1" hasCustomPrompt="1"/>
          </p:nvPr>
        </p:nvSpPr>
        <p:spPr/>
        <p:txBody>
          <a:bodyPr vert="eaVert" rtlCol="0" anchor="t"/>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dátum 3"/>
          <p:cNvSpPr>
            <a:spLocks noGrp="1"/>
          </p:cNvSpPr>
          <p:nvPr>
            <p:ph type="dt" sz="half" idx="10"/>
          </p:nvPr>
        </p:nvSpPr>
        <p:spPr/>
        <p:txBody>
          <a:bodyPr rtlCol="0"/>
          <a:lstStyle/>
          <a:p>
            <a:pPr rtl="0"/>
            <a:fld id="{F982D327-7B58-4B77-9E93-E23C02BA749D}"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Zvislý nadpis 1"/>
          <p:cNvSpPr>
            <a:spLocks noGrp="1"/>
          </p:cNvSpPr>
          <p:nvPr>
            <p:ph type="title" orient="vert" hasCustomPrompt="1"/>
          </p:nvPr>
        </p:nvSpPr>
        <p:spPr>
          <a:xfrm>
            <a:off x="8658675" y="609599"/>
            <a:ext cx="2158552" cy="5181601"/>
          </a:xfrm>
        </p:spPr>
        <p:txBody>
          <a:bodyPr vert="eaVert" rtlCol="0"/>
          <a:lstStyle/>
          <a:p>
            <a:pPr rtl="0"/>
            <a:r>
              <a:rPr lang="sk-SK" noProof="0"/>
              <a:t>Kliknite sem a upravte štýl predlohy nadpisov</a:t>
            </a:r>
          </a:p>
        </p:txBody>
      </p:sp>
      <p:sp>
        <p:nvSpPr>
          <p:cNvPr id="3" name="Zástupný objekt pre zvislý text 2"/>
          <p:cNvSpPr>
            <a:spLocks noGrp="1"/>
          </p:cNvSpPr>
          <p:nvPr>
            <p:ph type="body" orient="vert" idx="1" hasCustomPrompt="1"/>
          </p:nvPr>
        </p:nvSpPr>
        <p:spPr>
          <a:xfrm>
            <a:off x="685800" y="609600"/>
            <a:ext cx="7832116" cy="5181600"/>
          </a:xfrm>
        </p:spPr>
        <p:txBody>
          <a:bodyPr vert="eaVert" rtlCol="0" anchor="t"/>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dátum 3"/>
          <p:cNvSpPr>
            <a:spLocks noGrp="1"/>
          </p:cNvSpPr>
          <p:nvPr>
            <p:ph type="dt" sz="half" idx="10"/>
          </p:nvPr>
        </p:nvSpPr>
        <p:spPr/>
        <p:txBody>
          <a:bodyPr rtlCol="0"/>
          <a:lstStyle/>
          <a:p>
            <a:pPr rtl="0"/>
            <a:fld id="{2CBB9403-7965-4454-9C24-98D7675FEB5C}"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objekt obsahu 2"/>
          <p:cNvSpPr>
            <a:spLocks noGrp="1"/>
          </p:cNvSpPr>
          <p:nvPr>
            <p:ph idx="1" hasCustomPrompt="1"/>
          </p:nvPr>
        </p:nvSpPr>
        <p:spPr/>
        <p:txBody>
          <a:bodyPr rtlCol="0" anchor="ct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dátum 3"/>
          <p:cNvSpPr>
            <a:spLocks noGrp="1"/>
          </p:cNvSpPr>
          <p:nvPr>
            <p:ph type="dt" sz="half" idx="10"/>
          </p:nvPr>
        </p:nvSpPr>
        <p:spPr/>
        <p:txBody>
          <a:bodyPr rtlCol="0"/>
          <a:lstStyle/>
          <a:p>
            <a:pPr rtl="0"/>
            <a:fld id="{BCA22781-4601-4B79-B114-5F645E0DAB19}"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3308581"/>
            <a:ext cx="10131427" cy="1468800"/>
          </a:xfrm>
        </p:spPr>
        <p:txBody>
          <a:bodyPr rtlCol="0" anchor="b"/>
          <a:lstStyle>
            <a:lvl1pPr algn="l">
              <a:defRPr sz="4000" b="0" cap="all"/>
            </a:lvl1pPr>
          </a:lstStyle>
          <a:p>
            <a:pPr rtl="0"/>
            <a:r>
              <a:rPr lang="sk-SK" noProof="0"/>
              <a:t>Kliknite sem a upravte štýl predlohy nadpisov</a:t>
            </a:r>
          </a:p>
        </p:txBody>
      </p:sp>
      <p:sp>
        <p:nvSpPr>
          <p:cNvPr id="3" name="Zástupný objekt textu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dátum 3"/>
          <p:cNvSpPr>
            <a:spLocks noGrp="1"/>
          </p:cNvSpPr>
          <p:nvPr>
            <p:ph type="dt" sz="half" idx="10"/>
          </p:nvPr>
        </p:nvSpPr>
        <p:spPr/>
        <p:txBody>
          <a:bodyPr rtlCol="0"/>
          <a:lstStyle/>
          <a:p>
            <a:pPr rtl="0"/>
            <a:fld id="{7836B080-59DF-4E04-B5FA-9435EB3F7A38}" type="datetime1">
              <a:rPr lang="sk-SK" noProof="0" smtClean="0"/>
              <a:t>6.6.2020</a:t>
            </a:fld>
            <a:endParaRPr lang="sk-SK" noProof="0"/>
          </a:p>
        </p:txBody>
      </p:sp>
      <p:sp>
        <p:nvSpPr>
          <p:cNvPr id="5" name="Zástupná päta 4"/>
          <p:cNvSpPr>
            <a:spLocks noGrp="1"/>
          </p:cNvSpPr>
          <p:nvPr>
            <p:ph type="ftr" sz="quarter" idx="11"/>
          </p:nvPr>
        </p:nvSpPr>
        <p:spPr/>
        <p:txBody>
          <a:bodyPr rtlCol="0"/>
          <a:lstStyle/>
          <a:p>
            <a:pPr rtl="0"/>
            <a:endParaRPr lang="sk-SK" noProof="0"/>
          </a:p>
        </p:txBody>
      </p:sp>
      <p:sp>
        <p:nvSpPr>
          <p:cNvPr id="6" name="Zástupný objekt čísla snímky 5"/>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typy obsahu">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objekt obsahu 2"/>
          <p:cNvSpPr>
            <a:spLocks noGrp="1"/>
          </p:cNvSpPr>
          <p:nvPr>
            <p:ph sz="half" idx="1" hasCustomPrompt="1"/>
          </p:nvPr>
        </p:nvSpPr>
        <p:spPr>
          <a:xfrm>
            <a:off x="685802" y="2142067"/>
            <a:ext cx="4995334" cy="3649134"/>
          </a:xfrm>
        </p:spPr>
        <p:txBody>
          <a:bodyPr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objekt obsahu 3"/>
          <p:cNvSpPr>
            <a:spLocks noGrp="1"/>
          </p:cNvSpPr>
          <p:nvPr>
            <p:ph sz="half" idx="2" hasCustomPrompt="1"/>
          </p:nvPr>
        </p:nvSpPr>
        <p:spPr>
          <a:xfrm>
            <a:off x="5821895" y="2142067"/>
            <a:ext cx="4995332" cy="3649133"/>
          </a:xfrm>
        </p:spPr>
        <p:txBody>
          <a:bodyPr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dátum 4"/>
          <p:cNvSpPr>
            <a:spLocks noGrp="1"/>
          </p:cNvSpPr>
          <p:nvPr>
            <p:ph type="dt" sz="half" idx="10"/>
          </p:nvPr>
        </p:nvSpPr>
        <p:spPr/>
        <p:txBody>
          <a:bodyPr rtlCol="0"/>
          <a:lstStyle/>
          <a:p>
            <a:pPr rtl="0"/>
            <a:fld id="{3241ACC6-9BFB-4F7C-AA6B-5AC5F3F37BF1}" type="datetime1">
              <a:rPr lang="sk-SK" noProof="0" smtClean="0"/>
              <a:t>6.6.2020</a:t>
            </a:fld>
            <a:endParaRPr lang="sk-SK" noProof="0"/>
          </a:p>
        </p:txBody>
      </p:sp>
      <p:sp>
        <p:nvSpPr>
          <p:cNvPr id="6" name="Zástupná päta 5"/>
          <p:cNvSpPr>
            <a:spLocks noGrp="1"/>
          </p:cNvSpPr>
          <p:nvPr>
            <p:ph type="ftr" sz="quarter" idx="11"/>
          </p:nvPr>
        </p:nvSpPr>
        <p:spPr/>
        <p:txBody>
          <a:bodyPr rtlCol="0"/>
          <a:lstStyle/>
          <a:p>
            <a:pPr rtl="0"/>
            <a:endParaRPr lang="sk-SK" noProof="0"/>
          </a:p>
        </p:txBody>
      </p:sp>
      <p:sp>
        <p:nvSpPr>
          <p:cNvPr id="7" name="Zástupný objekt čísla snímky 6"/>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lvl1pPr>
              <a:defRPr/>
            </a:lvl1pPr>
          </a:lstStyle>
          <a:p>
            <a:pPr rtl="0"/>
            <a:r>
              <a:rPr lang="sk-SK" noProof="0"/>
              <a:t>Kliknite sem a upravte štýl predlohy nadpisov</a:t>
            </a:r>
          </a:p>
        </p:txBody>
      </p:sp>
      <p:sp>
        <p:nvSpPr>
          <p:cNvPr id="3" name="Zástupný objekt textu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4" name="Zástupný objekt obsahu 3"/>
          <p:cNvSpPr>
            <a:spLocks noGrp="1"/>
          </p:cNvSpPr>
          <p:nvPr>
            <p:ph sz="half" idx="2" hasCustomPrompt="1"/>
          </p:nvPr>
        </p:nvSpPr>
        <p:spPr>
          <a:xfrm>
            <a:off x="685801" y="2870201"/>
            <a:ext cx="4996923" cy="2920998"/>
          </a:xfrm>
        </p:spPr>
        <p:txBody>
          <a:bodyPr rtlCol="0" anchor="t">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objekt textu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6" name="Zástupný objekt obsahu 5"/>
          <p:cNvSpPr>
            <a:spLocks noGrp="1"/>
          </p:cNvSpPr>
          <p:nvPr>
            <p:ph sz="quarter" idx="4" hasCustomPrompt="1"/>
          </p:nvPr>
        </p:nvSpPr>
        <p:spPr>
          <a:xfrm>
            <a:off x="5823483" y="2870201"/>
            <a:ext cx="4995334" cy="2920998"/>
          </a:xfrm>
        </p:spPr>
        <p:txBody>
          <a:bodyPr rtlCol="0" anchor="t">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7" name="Zástupný dátum 6"/>
          <p:cNvSpPr>
            <a:spLocks noGrp="1"/>
          </p:cNvSpPr>
          <p:nvPr>
            <p:ph type="dt" sz="half" idx="10"/>
          </p:nvPr>
        </p:nvSpPr>
        <p:spPr/>
        <p:txBody>
          <a:bodyPr rtlCol="0"/>
          <a:lstStyle/>
          <a:p>
            <a:pPr rtl="0"/>
            <a:fld id="{DF2404CD-CC11-4B81-A39F-801C52EE47BF}" type="datetime1">
              <a:rPr lang="sk-SK" noProof="0" smtClean="0"/>
              <a:t>6.6.2020</a:t>
            </a:fld>
            <a:endParaRPr lang="sk-SK" noProof="0"/>
          </a:p>
        </p:txBody>
      </p:sp>
      <p:sp>
        <p:nvSpPr>
          <p:cNvPr id="8" name="Zástupná päta 7"/>
          <p:cNvSpPr>
            <a:spLocks noGrp="1"/>
          </p:cNvSpPr>
          <p:nvPr>
            <p:ph type="ftr" sz="quarter" idx="11"/>
          </p:nvPr>
        </p:nvSpPr>
        <p:spPr/>
        <p:txBody>
          <a:bodyPr rtlCol="0"/>
          <a:lstStyle/>
          <a:p>
            <a:pPr rtl="0"/>
            <a:endParaRPr lang="sk-SK" noProof="0"/>
          </a:p>
        </p:txBody>
      </p:sp>
      <p:sp>
        <p:nvSpPr>
          <p:cNvPr id="9" name="Zástupný objekt čísla snímky 8"/>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ba nadpis">
    <p:spTree>
      <p:nvGrpSpPr>
        <p:cNvPr id="1" name=""/>
        <p:cNvGrpSpPr/>
        <p:nvPr/>
      </p:nvGrpSpPr>
      <p:grpSpPr>
        <a:xfrm>
          <a:off x="0" y="0"/>
          <a:ext cx="0" cy="0"/>
          <a:chOff x="0" y="0"/>
          <a:chExt cx="0" cy="0"/>
        </a:xfrm>
      </p:grpSpPr>
      <p:pic>
        <p:nvPicPr>
          <p:cNvPr id="6" name="Obrázok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dátum 2"/>
          <p:cNvSpPr>
            <a:spLocks noGrp="1"/>
          </p:cNvSpPr>
          <p:nvPr>
            <p:ph type="dt" sz="half" idx="10"/>
          </p:nvPr>
        </p:nvSpPr>
        <p:spPr/>
        <p:txBody>
          <a:bodyPr rtlCol="0"/>
          <a:lstStyle/>
          <a:p>
            <a:pPr rtl="0"/>
            <a:fld id="{7E6EE286-B64A-4625-BC87-42B6E7387148}" type="datetime1">
              <a:rPr lang="sk-SK" noProof="0" smtClean="0"/>
              <a:t>6.6.2020</a:t>
            </a:fld>
            <a:endParaRPr lang="sk-SK" noProof="0"/>
          </a:p>
        </p:txBody>
      </p:sp>
      <p:sp>
        <p:nvSpPr>
          <p:cNvPr id="4" name="Zástupná päta 3"/>
          <p:cNvSpPr>
            <a:spLocks noGrp="1"/>
          </p:cNvSpPr>
          <p:nvPr>
            <p:ph type="ftr" sz="quarter" idx="11"/>
          </p:nvPr>
        </p:nvSpPr>
        <p:spPr/>
        <p:txBody>
          <a:bodyPr rtlCol="0"/>
          <a:lstStyle/>
          <a:p>
            <a:pPr rtl="0"/>
            <a:endParaRPr lang="sk-SK" noProof="0"/>
          </a:p>
        </p:txBody>
      </p:sp>
      <p:sp>
        <p:nvSpPr>
          <p:cNvPr id="5" name="Zástupný objekt čísla snímky 4"/>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e">
    <p:spTree>
      <p:nvGrpSpPr>
        <p:cNvPr id="1" name=""/>
        <p:cNvGrpSpPr/>
        <p:nvPr/>
      </p:nvGrpSpPr>
      <p:grpSpPr>
        <a:xfrm>
          <a:off x="0" y="0"/>
          <a:ext cx="0" cy="0"/>
          <a:chOff x="0" y="0"/>
          <a:chExt cx="0" cy="0"/>
        </a:xfrm>
      </p:grpSpPr>
      <p:pic>
        <p:nvPicPr>
          <p:cNvPr id="5" name="Obrázok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Zástupný dátum 1"/>
          <p:cNvSpPr>
            <a:spLocks noGrp="1"/>
          </p:cNvSpPr>
          <p:nvPr>
            <p:ph type="dt" sz="half" idx="10"/>
          </p:nvPr>
        </p:nvSpPr>
        <p:spPr/>
        <p:txBody>
          <a:bodyPr rtlCol="0"/>
          <a:lstStyle/>
          <a:p>
            <a:pPr rtl="0"/>
            <a:fld id="{5D3041EA-CCDD-4BD4-AE2C-4DF9DE74367C}" type="datetime1">
              <a:rPr lang="sk-SK" noProof="0" smtClean="0"/>
              <a:t>6.6.2020</a:t>
            </a:fld>
            <a:endParaRPr lang="sk-SK" noProof="0"/>
          </a:p>
        </p:txBody>
      </p:sp>
      <p:sp>
        <p:nvSpPr>
          <p:cNvPr id="3" name="Zástupná päta 2"/>
          <p:cNvSpPr>
            <a:spLocks noGrp="1"/>
          </p:cNvSpPr>
          <p:nvPr>
            <p:ph type="ftr" sz="quarter" idx="11"/>
          </p:nvPr>
        </p:nvSpPr>
        <p:spPr/>
        <p:txBody>
          <a:bodyPr rtlCol="0"/>
          <a:lstStyle/>
          <a:p>
            <a:pPr rtl="0"/>
            <a:endParaRPr lang="sk-SK" noProof="0"/>
          </a:p>
        </p:txBody>
      </p:sp>
      <p:sp>
        <p:nvSpPr>
          <p:cNvPr id="4" name="Zástupný objekt čísla snímky 3"/>
          <p:cNvSpPr>
            <a:spLocks noGrp="1"/>
          </p:cNvSpPr>
          <p:nvPr>
            <p:ph type="sldNum" sz="quarter" idx="12"/>
          </p:nvPr>
        </p:nvSpPr>
        <p:spPr/>
        <p:txBody>
          <a:bodyPr rtlCol="0"/>
          <a:lstStyle/>
          <a:p>
            <a:pPr rtl="0"/>
            <a:fld id="{69E57DC2-970A-4B3E-BB1C-7A09969E49DF}" type="slidenum">
              <a:rPr lang="sk-SK" noProof="0" smtClean="0"/>
              <a:t>‹#›</a:t>
            </a:fld>
            <a:endParaRPr lang="sk-SK"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2074333"/>
            <a:ext cx="3680885" cy="1371600"/>
          </a:xfrm>
        </p:spPr>
        <p:txBody>
          <a:bodyPr rtlCol="0" anchor="b">
            <a:normAutofit/>
          </a:bodyPr>
          <a:lstStyle>
            <a:lvl1pPr algn="l">
              <a:defRPr sz="2400" b="0"/>
            </a:lvl1pPr>
          </a:lstStyle>
          <a:p>
            <a:pPr rtl="0"/>
            <a:r>
              <a:rPr lang="sk-SK" noProof="0"/>
              <a:t>Kliknite sem a upravte štýl predlohy nadpisov</a:t>
            </a:r>
          </a:p>
        </p:txBody>
      </p:sp>
      <p:sp>
        <p:nvSpPr>
          <p:cNvPr id="3" name="Zástupný objekt obsahu 2"/>
          <p:cNvSpPr>
            <a:spLocks noGrp="1"/>
          </p:cNvSpPr>
          <p:nvPr>
            <p:ph idx="1" hasCustomPrompt="1"/>
          </p:nvPr>
        </p:nvSpPr>
        <p:spPr>
          <a:xfrm>
            <a:off x="4648201" y="609601"/>
            <a:ext cx="6169026" cy="5181600"/>
          </a:xfrm>
        </p:spPr>
        <p:txBody>
          <a:bodyPr rtlCol="0" anchor="ctr">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objekt textu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dátum 4"/>
          <p:cNvSpPr>
            <a:spLocks noGrp="1"/>
          </p:cNvSpPr>
          <p:nvPr>
            <p:ph type="dt" sz="half" idx="10"/>
          </p:nvPr>
        </p:nvSpPr>
        <p:spPr/>
        <p:txBody>
          <a:bodyPr rtlCol="0"/>
          <a:lstStyle/>
          <a:p>
            <a:pPr rtl="0"/>
            <a:fld id="{837892E5-0F47-4953-ACC0-6C34339DBD98}" type="datetime1">
              <a:rPr lang="sk-SK" noProof="0" smtClean="0"/>
              <a:t>6.6.2020</a:t>
            </a:fld>
            <a:endParaRPr lang="sk-SK" noProof="0"/>
          </a:p>
        </p:txBody>
      </p:sp>
      <p:sp>
        <p:nvSpPr>
          <p:cNvPr id="6" name="Zástupná päta 5"/>
          <p:cNvSpPr>
            <a:spLocks noGrp="1"/>
          </p:cNvSpPr>
          <p:nvPr>
            <p:ph type="ftr" sz="quarter" idx="11"/>
          </p:nvPr>
        </p:nvSpPr>
        <p:spPr/>
        <p:txBody>
          <a:bodyPr rtlCol="0"/>
          <a:lstStyle/>
          <a:p>
            <a:pPr rtl="0"/>
            <a:endParaRPr lang="sk-SK" noProof="0"/>
          </a:p>
        </p:txBody>
      </p:sp>
      <p:sp>
        <p:nvSpPr>
          <p:cNvPr id="7" name="Zástupný objekt čísla snímky 6"/>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1600200"/>
            <a:ext cx="6164653" cy="1371600"/>
          </a:xfrm>
        </p:spPr>
        <p:txBody>
          <a:bodyPr rtlCol="0" anchor="b">
            <a:normAutofit/>
          </a:bodyPr>
          <a:lstStyle>
            <a:lvl1pPr algn="l">
              <a:defRPr sz="2800" b="0"/>
            </a:lvl1pPr>
          </a:lstStyle>
          <a:p>
            <a:pPr rtl="0"/>
            <a:r>
              <a:rPr lang="sk-SK" noProof="0"/>
              <a:t>Kliknite sem a upravte štýl predlohy nadpisov</a:t>
            </a:r>
          </a:p>
        </p:txBody>
      </p:sp>
      <p:sp>
        <p:nvSpPr>
          <p:cNvPr id="14" name="Zástupný symbol obrázka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Ak chcete pridať obrázok, kliknite na ikonu</a:t>
            </a:r>
          </a:p>
        </p:txBody>
      </p:sp>
      <p:sp>
        <p:nvSpPr>
          <p:cNvPr id="4" name="Zástupný objekt textu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dátum 4"/>
          <p:cNvSpPr>
            <a:spLocks noGrp="1"/>
          </p:cNvSpPr>
          <p:nvPr>
            <p:ph type="dt" sz="half" idx="10"/>
          </p:nvPr>
        </p:nvSpPr>
        <p:spPr/>
        <p:txBody>
          <a:bodyPr rtlCol="0"/>
          <a:lstStyle/>
          <a:p>
            <a:pPr rtl="0"/>
            <a:fld id="{9707636A-CFCE-4317-8248-81558277923A}" type="datetime1">
              <a:rPr lang="sk-SK" noProof="0" smtClean="0"/>
              <a:t>6.6.2020</a:t>
            </a:fld>
            <a:endParaRPr lang="sk-SK" noProof="0"/>
          </a:p>
        </p:txBody>
      </p:sp>
      <p:sp>
        <p:nvSpPr>
          <p:cNvPr id="6" name="Zástupná päta 5"/>
          <p:cNvSpPr>
            <a:spLocks noGrp="1"/>
          </p:cNvSpPr>
          <p:nvPr>
            <p:ph type="ftr" sz="quarter" idx="11"/>
          </p:nvPr>
        </p:nvSpPr>
        <p:spPr/>
        <p:txBody>
          <a:bodyPr rtlCol="0"/>
          <a:lstStyle/>
          <a:p>
            <a:pPr rtl="0"/>
            <a:endParaRPr lang="sk-SK" noProof="0"/>
          </a:p>
        </p:txBody>
      </p:sp>
      <p:sp>
        <p:nvSpPr>
          <p:cNvPr id="7" name="Zástupný objekt čísla snímky 6"/>
          <p:cNvSpPr>
            <a:spLocks noGrp="1"/>
          </p:cNvSpPr>
          <p:nvPr>
            <p:ph type="sldNum" sz="quarter" idx="12"/>
          </p:nvPr>
        </p:nvSpPr>
        <p:spPr/>
        <p:txBody>
          <a:bodyPr rtlCol="0"/>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ástupný nadpis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sk-SK" noProof="0"/>
              <a:t>Kliknite sem a upravte štýl predlohy nadpisov</a:t>
            </a:r>
          </a:p>
        </p:txBody>
      </p:sp>
      <p:sp>
        <p:nvSpPr>
          <p:cNvPr id="3" name="Zástupný objekt text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dátum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722D7C3E-A02F-49F8-B3F6-7A909ACC94C5}" type="datetime1">
              <a:rPr lang="sk-SK" noProof="0" smtClean="0"/>
              <a:t>6.6.2020</a:t>
            </a:fld>
            <a:endParaRPr lang="sk-SK" noProof="0"/>
          </a:p>
        </p:txBody>
      </p:sp>
      <p:sp>
        <p:nvSpPr>
          <p:cNvPr id="5" name="Zástupná pät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sk-SK" noProof="0"/>
          </a:p>
        </p:txBody>
      </p:sp>
      <p:sp>
        <p:nvSpPr>
          <p:cNvPr id="6" name="Zástupné číslo snímky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sk-SK" noProof="0" smtClean="0"/>
              <a:pPr/>
              <a:t>‹#›</a:t>
            </a:fld>
            <a:endParaRPr lang="sk-SK"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www.zscargo.sk/"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0C7600-5BA8-4A54-887F-74AF87750A31}"/>
              </a:ext>
            </a:extLst>
          </p:cNvPr>
          <p:cNvSpPr>
            <a:spLocks noGrp="1"/>
          </p:cNvSpPr>
          <p:nvPr>
            <p:ph type="ctrTitle"/>
          </p:nvPr>
        </p:nvSpPr>
        <p:spPr>
          <a:xfrm>
            <a:off x="2274275" y="1030173"/>
            <a:ext cx="8107681" cy="2421464"/>
          </a:xfrm>
        </p:spPr>
        <p:txBody>
          <a:bodyPr rtlCol="0">
            <a:normAutofit/>
          </a:bodyPr>
          <a:lstStyle/>
          <a:p>
            <a:pPr rtl="0"/>
            <a:r>
              <a:rPr lang="sk-SK" b="1" dirty="0">
                <a:latin typeface="Times New Roman" panose="02020603050405020304" pitchFamily="18" charset="0"/>
                <a:cs typeface="Times New Roman" panose="02020603050405020304" pitchFamily="18" charset="0"/>
              </a:rPr>
              <a:t>Objednávka prepravy</a:t>
            </a:r>
          </a:p>
        </p:txBody>
      </p:sp>
      <p:sp>
        <p:nvSpPr>
          <p:cNvPr id="3" name="Podnadpis 2">
            <a:extLst>
              <a:ext uri="{FF2B5EF4-FFF2-40B4-BE49-F238E27FC236}">
                <a16:creationId xmlns:a16="http://schemas.microsoft.com/office/drawing/2014/main" id="{AE584786-6548-4BB4-95FD-977AD1F362C6}"/>
              </a:ext>
            </a:extLst>
          </p:cNvPr>
          <p:cNvSpPr>
            <a:spLocks noGrp="1"/>
          </p:cNvSpPr>
          <p:nvPr>
            <p:ph type="subTitle" idx="1"/>
          </p:nvPr>
        </p:nvSpPr>
        <p:spPr>
          <a:xfrm>
            <a:off x="4750190" y="6058843"/>
            <a:ext cx="7197726" cy="693650"/>
          </a:xfrm>
        </p:spPr>
        <p:txBody>
          <a:bodyPr rtlCol="0">
            <a:normAutofit/>
          </a:bodyPr>
          <a:lstStyle/>
          <a:p>
            <a:pPr rtl="0"/>
            <a:r>
              <a:rPr lang="sk-SK" dirty="0">
                <a:latin typeface="Times New Roman" panose="02020603050405020304" pitchFamily="18" charset="0"/>
                <a:cs typeface="Times New Roman" panose="02020603050405020304" pitchFamily="18" charset="0"/>
              </a:rPr>
              <a:t>Anna Medvecová 2.K</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685801" y="1705968"/>
            <a:ext cx="10131425" cy="4385342"/>
          </a:xfrm>
        </p:spPr>
        <p:txBody>
          <a:bodyPr>
            <a:noAutofit/>
          </a:bodyPr>
          <a:lstStyle/>
          <a:p>
            <a:pPr algn="just"/>
            <a:r>
              <a:rPr lang="sk-SK" sz="2400" dirty="0">
                <a:latin typeface="Times New Roman" panose="02020603050405020304" pitchFamily="18" charset="0"/>
                <a:cs typeface="Times New Roman" panose="02020603050405020304" pitchFamily="18" charset="0"/>
              </a:rPr>
              <a:t>Neprevzatie vozňa na nakládku odosielateľom: </a:t>
            </a:r>
          </a:p>
          <a:p>
            <a:pPr algn="just"/>
            <a:r>
              <a:rPr lang="sk-SK" sz="2400" dirty="0">
                <a:latin typeface="Times New Roman" panose="02020603050405020304" pitchFamily="18" charset="0"/>
                <a:cs typeface="Times New Roman" panose="02020603050405020304" pitchFamily="18" charset="0"/>
              </a:rPr>
              <a:t>Ak odosielateľ nepreberie vozne pristavené na nakládku v súlade s dopravcom potvrdenou objednávkou prepravy do najbližšej obsluhy stanice podľa jej prevádzkovej doby, zaplatí dopravcovi zmluvnú pokutu za každý jeden objednaný vozeň v nasledovnej výške: Zmluvná pokuta za každý jeden vozeň sa vypočíta ako súčet nasledovných čiastok podľa toho, o aký vozeň ide:  </a:t>
            </a:r>
          </a:p>
          <a:p>
            <a:pPr algn="just"/>
            <a:r>
              <a:rPr lang="sk-SK" sz="2400" dirty="0">
                <a:latin typeface="Times New Roman" panose="02020603050405020304" pitchFamily="18" charset="0"/>
                <a:cs typeface="Times New Roman" panose="02020603050405020304" pitchFamily="18" charset="0"/>
              </a:rPr>
              <a:t> Dvojnápravový vozeň držiteľa ZSSK CARGO 20,00 EUR </a:t>
            </a:r>
          </a:p>
          <a:p>
            <a:pPr algn="just"/>
            <a:r>
              <a:rPr lang="sk-SK" sz="2400" dirty="0">
                <a:latin typeface="Times New Roman" panose="02020603050405020304" pitchFamily="18" charset="0"/>
                <a:cs typeface="Times New Roman" panose="02020603050405020304" pitchFamily="18" charset="0"/>
              </a:rPr>
              <a:t>Viac ako dvojnápravový vozeň držiteľa ZSSK CARGO 30,00 EUR K uvedenej čiastke sa ešte pripočíta nasledovná čiastka: - 25,50 EUR za vozeň, ak ide o vozeň uvedený v ustanovení 1401 tarify - 13,00 EUR za vozeň, ak ide o vozeň uvedený v ustanovení 1402 tarify </a:t>
            </a:r>
          </a:p>
        </p:txBody>
      </p:sp>
    </p:spTree>
    <p:extLst>
      <p:ext uri="{BB962C8B-B14F-4D97-AF65-F5344CB8AC3E}">
        <p14:creationId xmlns:p14="http://schemas.microsoft.com/office/powerpoint/2010/main" val="94422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1 300,00 EUR za vozeň, ak ide o vozeň uvedený v ustanovení 1403 tarify </a:t>
            </a:r>
          </a:p>
          <a:p>
            <a:pPr algn="just"/>
            <a:r>
              <a:rPr lang="sk-SK" sz="2400" dirty="0">
                <a:latin typeface="Times New Roman" panose="02020603050405020304" pitchFamily="18" charset="0"/>
                <a:cs typeface="Times New Roman" panose="02020603050405020304" pitchFamily="18" charset="0"/>
              </a:rPr>
              <a:t>37,00 EUR za vozeň, ak ide o vozeň uvedený v ustanovení 1404 tarify  </a:t>
            </a:r>
          </a:p>
          <a:p>
            <a:pPr algn="just"/>
            <a:r>
              <a:rPr lang="sk-SK" sz="2400" dirty="0">
                <a:latin typeface="Times New Roman" panose="02020603050405020304" pitchFamily="18" charset="0"/>
                <a:cs typeface="Times New Roman" panose="02020603050405020304" pitchFamily="18" charset="0"/>
              </a:rPr>
              <a:t> 20,00 EUR za vozeň, ak ide o vozeň uvedený v ustanovení 1405 tarify  </a:t>
            </a:r>
          </a:p>
          <a:p>
            <a:pPr algn="just"/>
            <a:r>
              <a:rPr lang="sk-SK" sz="2400" dirty="0">
                <a:latin typeface="Times New Roman" panose="02020603050405020304" pitchFamily="18" charset="0"/>
                <a:cs typeface="Times New Roman" panose="02020603050405020304" pitchFamily="18" charset="0"/>
              </a:rPr>
              <a:t>114,50 EUR za každý podvozok, ak ide o vozeň, na ktorom bolo potrebné vymeniť podvozky</a:t>
            </a:r>
          </a:p>
        </p:txBody>
      </p:sp>
    </p:spTree>
    <p:extLst>
      <p:ext uri="{BB962C8B-B14F-4D97-AF65-F5344CB8AC3E}">
        <p14:creationId xmlns:p14="http://schemas.microsoft.com/office/powerpoint/2010/main" val="316853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lstStyle/>
          <a:p>
            <a:pPr algn="just"/>
            <a:r>
              <a:rPr lang="sk-SK" sz="2000" dirty="0">
                <a:latin typeface="Times New Roman" panose="02020603050405020304" pitchFamily="18" charset="0"/>
                <a:cs typeface="Times New Roman" panose="02020603050405020304" pitchFamily="18" charset="0"/>
              </a:rPr>
              <a:t>Dvojnápravový vozeň zmluvného držiteľa alebo vozeň dopravcu rozchodu 1520 mm 64,00 EUR.</a:t>
            </a:r>
          </a:p>
          <a:p>
            <a:pPr algn="just"/>
            <a:r>
              <a:rPr lang="sk-SK" sz="2000" dirty="0">
                <a:latin typeface="Times New Roman" panose="02020603050405020304" pitchFamily="18" charset="0"/>
                <a:cs typeface="Times New Roman" panose="02020603050405020304" pitchFamily="18" charset="0"/>
              </a:rPr>
              <a:t>Viac ako dvojnápravový vozeň zmluvného držiteľa alebo vozeň dopravcu rozchodu 1520 mm 96,00 EUR.</a:t>
            </a:r>
          </a:p>
          <a:p>
            <a:pPr algn="just"/>
            <a:r>
              <a:rPr lang="sk-SK" sz="2000" dirty="0">
                <a:latin typeface="Times New Roman" panose="02020603050405020304" pitchFamily="18" charset="0"/>
                <a:cs typeface="Times New Roman" panose="02020603050405020304" pitchFamily="18" charset="0"/>
              </a:rPr>
              <a:t>114,50 EUR za každý podvozok, ak ide o vozeň, na ktorom bolo potrebné vymeniť podvozk.</a:t>
            </a:r>
          </a:p>
          <a:p>
            <a:endParaRPr lang="sk-SK" dirty="0"/>
          </a:p>
        </p:txBody>
      </p:sp>
    </p:spTree>
    <p:extLst>
      <p:ext uri="{BB962C8B-B14F-4D97-AF65-F5344CB8AC3E}">
        <p14:creationId xmlns:p14="http://schemas.microsoft.com/office/powerpoint/2010/main" val="27788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685801" y="1621563"/>
            <a:ext cx="10131425" cy="4047717"/>
          </a:xfrm>
        </p:spPr>
        <p:txBody>
          <a:bodyPr>
            <a:noAutofit/>
          </a:bodyPr>
          <a:lstStyle/>
          <a:p>
            <a:pPr algn="just"/>
            <a:r>
              <a:rPr lang="sk-SK" sz="2400" dirty="0">
                <a:latin typeface="Times New Roman" panose="02020603050405020304" pitchFamily="18" charset="0"/>
                <a:cs typeface="Times New Roman" panose="02020603050405020304" pitchFamily="18" charset="0"/>
              </a:rPr>
              <a:t>Ak odosielateľ v čase 48 hodín a viac pred požadovaným dňom pristavenia vozňa na nakládku doručí dopravcovi písomné oznámenie, že vozne podľa dopravcom potvrdenej objednávky prepravy nepreberie, zaplatí dopravcovi zmluvnú pokutu za každý jeden objednaný vozeň v nasledovnej výške: </a:t>
            </a:r>
          </a:p>
          <a:p>
            <a:pPr algn="just"/>
            <a:r>
              <a:rPr lang="sk-SK" sz="2400" dirty="0">
                <a:latin typeface="Times New Roman" panose="02020603050405020304" pitchFamily="18" charset="0"/>
                <a:cs typeface="Times New Roman" panose="02020603050405020304" pitchFamily="18" charset="0"/>
              </a:rPr>
              <a:t>a) Dvojnápravový vozeň držiteľa ZSSK CARGO 10,00 EUR </a:t>
            </a:r>
          </a:p>
          <a:p>
            <a:pPr algn="just"/>
            <a:r>
              <a:rPr lang="sk-SK" sz="2400" dirty="0">
                <a:latin typeface="Times New Roman" panose="02020603050405020304" pitchFamily="18" charset="0"/>
                <a:cs typeface="Times New Roman" panose="02020603050405020304" pitchFamily="18" charset="0"/>
              </a:rPr>
              <a:t>b) Viac ako dvojnápravový vozeň držiteľa ZSSK CARGO 15,00 EUR </a:t>
            </a:r>
          </a:p>
          <a:p>
            <a:pPr algn="just"/>
            <a:r>
              <a:rPr lang="sk-SK" sz="2400" dirty="0">
                <a:latin typeface="Times New Roman" panose="02020603050405020304" pitchFamily="18" charset="0"/>
                <a:cs typeface="Times New Roman" panose="02020603050405020304" pitchFamily="18" charset="0"/>
              </a:rPr>
              <a:t>c) Dvojnápravový vozeň zmluvného držiteľa alebo vozeň dopravcu rozchodu 1520 mm 32,00 EUR  </a:t>
            </a:r>
          </a:p>
          <a:p>
            <a:pPr algn="just"/>
            <a:r>
              <a:rPr lang="sk-SK" sz="2400" dirty="0">
                <a:latin typeface="Times New Roman" panose="02020603050405020304" pitchFamily="18" charset="0"/>
                <a:cs typeface="Times New Roman" panose="02020603050405020304" pitchFamily="18" charset="0"/>
              </a:rPr>
              <a:t>d) Viac ako dvojnápravový vozeň zmluvného držiteľa alebo vozeň dopravcu rozchodu 1520 mm 48,00 EUR</a:t>
            </a:r>
          </a:p>
        </p:txBody>
      </p:sp>
    </p:spTree>
    <p:extLst>
      <p:ext uri="{BB962C8B-B14F-4D97-AF65-F5344CB8AC3E}">
        <p14:creationId xmlns:p14="http://schemas.microsoft.com/office/powerpoint/2010/main" val="322343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685801" y="1575582"/>
            <a:ext cx="10131425" cy="4412566"/>
          </a:xfrm>
        </p:spPr>
        <p:txBody>
          <a:bodyPr>
            <a:noAutofit/>
          </a:bodyPr>
          <a:lstStyle/>
          <a:p>
            <a:pPr algn="just"/>
            <a:r>
              <a:rPr lang="sk-SK" sz="2400" dirty="0">
                <a:latin typeface="Times New Roman" panose="02020603050405020304" pitchFamily="18" charset="0"/>
                <a:cs typeface="Times New Roman" panose="02020603050405020304" pitchFamily="18" charset="0"/>
              </a:rPr>
              <a:t>Ak odosielateľ v čase kratšom ako 48 hodín pred požadovaným dňom pristavenia vozňa na nakládku doručí dopravcovi písomné oznámenie, že vozne podľa dopravcom potvrdenej objednávky prepravy nepreberie, zaplatí dopravcovi zmluvnú pokutu za každý jeden objednaný vozeň v nasledovnej výške:</a:t>
            </a:r>
          </a:p>
          <a:p>
            <a:pPr algn="just"/>
            <a:r>
              <a:rPr lang="sk-SK" sz="2400" dirty="0">
                <a:latin typeface="Times New Roman" panose="02020603050405020304" pitchFamily="18" charset="0"/>
                <a:cs typeface="Times New Roman" panose="02020603050405020304" pitchFamily="18" charset="0"/>
              </a:rPr>
              <a:t> a) Dvojnápravový vozeň držiteľa ZSSK CARGO 20,00 EUR </a:t>
            </a:r>
          </a:p>
          <a:p>
            <a:pPr algn="just"/>
            <a:r>
              <a:rPr lang="sk-SK" sz="2400" dirty="0">
                <a:latin typeface="Times New Roman" panose="02020603050405020304" pitchFamily="18" charset="0"/>
                <a:cs typeface="Times New Roman" panose="02020603050405020304" pitchFamily="18" charset="0"/>
              </a:rPr>
              <a:t>b) Viac ako dvojnápravový vozeň držiteľa ZSSK CARGO 30,00 EUR </a:t>
            </a:r>
          </a:p>
          <a:p>
            <a:pPr algn="just"/>
            <a:r>
              <a:rPr lang="sk-SK" sz="2400" dirty="0">
                <a:latin typeface="Times New Roman" panose="02020603050405020304" pitchFamily="18" charset="0"/>
                <a:cs typeface="Times New Roman" panose="02020603050405020304" pitchFamily="18" charset="0"/>
              </a:rPr>
              <a:t>c) Dvojnápravový vozeň zmluvného držiteľa alebo vozeň dopravcu rozchodu 1520 mm 64,00 EUR </a:t>
            </a:r>
          </a:p>
          <a:p>
            <a:pPr algn="just"/>
            <a:r>
              <a:rPr lang="sk-SK" sz="2400" dirty="0">
                <a:latin typeface="Times New Roman" panose="02020603050405020304" pitchFamily="18" charset="0"/>
                <a:cs typeface="Times New Roman" panose="02020603050405020304" pitchFamily="18" charset="0"/>
              </a:rPr>
              <a:t>d) Viac ako dvojnápravový vozeň zmluvného držiteľa alebo vozeň dopravcu rozchodu 1520 mm 96,00 EUR.</a:t>
            </a:r>
          </a:p>
        </p:txBody>
      </p:sp>
    </p:spTree>
    <p:extLst>
      <p:ext uri="{BB962C8B-B14F-4D97-AF65-F5344CB8AC3E}">
        <p14:creationId xmlns:p14="http://schemas.microsoft.com/office/powerpoint/2010/main" val="33020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956605" y="1420836"/>
            <a:ext cx="10338924" cy="4811151"/>
          </a:xfrm>
        </p:spPr>
        <p:txBody>
          <a:bodyPr>
            <a:noAutofit/>
          </a:bodyPr>
          <a:lstStyle/>
          <a:p>
            <a:pPr algn="just"/>
            <a:r>
              <a:rPr lang="sk-SK" sz="2200" dirty="0">
                <a:latin typeface="Times New Roman" panose="02020603050405020304" pitchFamily="18" charset="0"/>
                <a:cs typeface="Times New Roman" panose="02020603050405020304" pitchFamily="18" charset="0"/>
              </a:rPr>
              <a:t>Ak odosielateľ preberie vozeň pristavený na nakládku v súlade s dopravcom potvrdenou objednávkou prepravy, ale tovar nenaloží a vozeň vráti dopravcovi prázdny, dopravca vyúčtuje odosielateľovi zmluvnú pokutu za každý jeden objednaný, ale nenaložený vozeň v nasledovnej výške: Zmluvná pokuta za každý jeden vozeň sa vypočíta ako súčet nasledovných čiastok podľa toho, o aký vozeň ide:</a:t>
            </a:r>
          </a:p>
          <a:p>
            <a:pPr algn="just"/>
            <a:r>
              <a:rPr lang="sk-SK" sz="2200" dirty="0">
                <a:latin typeface="Times New Roman" panose="02020603050405020304" pitchFamily="18" charset="0"/>
                <a:cs typeface="Times New Roman" panose="02020603050405020304" pitchFamily="18" charset="0"/>
              </a:rPr>
              <a:t> a) Dvojnápravový vozeň držiteľa ZSSK CARGO 20,00 EUR </a:t>
            </a:r>
          </a:p>
          <a:p>
            <a:pPr algn="just"/>
            <a:r>
              <a:rPr lang="sk-SK" sz="2200" dirty="0">
                <a:latin typeface="Times New Roman" panose="02020603050405020304" pitchFamily="18" charset="0"/>
                <a:cs typeface="Times New Roman" panose="02020603050405020304" pitchFamily="18" charset="0"/>
              </a:rPr>
              <a:t>b) Viac ako dvojnápravový vozeň držiteľa ZSSK CARGO 30,00 EUR K uvedenej čiastke sa ešte pripočíta nasledovná čiastka: </a:t>
            </a:r>
          </a:p>
          <a:p>
            <a:pPr algn="just"/>
            <a:r>
              <a:rPr lang="sk-SK" sz="2200" dirty="0">
                <a:latin typeface="Times New Roman" panose="02020603050405020304" pitchFamily="18" charset="0"/>
                <a:cs typeface="Times New Roman" panose="02020603050405020304" pitchFamily="18" charset="0"/>
              </a:rPr>
              <a:t> 25,50 EUR za vozeň, ak ide o vozeň uvedený v ustanovení 1401 tarify –</a:t>
            </a:r>
          </a:p>
          <a:p>
            <a:pPr algn="just"/>
            <a:r>
              <a:rPr lang="sk-SK" sz="2200" dirty="0">
                <a:latin typeface="Times New Roman" panose="02020603050405020304" pitchFamily="18" charset="0"/>
                <a:cs typeface="Times New Roman" panose="02020603050405020304" pitchFamily="18" charset="0"/>
              </a:rPr>
              <a:t>13,00 EUR za vozeň, ak ide o vozeň uvedený v ustanovení 1402 tarify - 1 300,00 EUR za vozeň, ak ide o vozeň uvedený v ustanovení 1403 tarify </a:t>
            </a:r>
          </a:p>
          <a:p>
            <a:pPr algn="just"/>
            <a:r>
              <a:rPr lang="sk-SK" sz="2200" dirty="0">
                <a:latin typeface="Times New Roman" panose="02020603050405020304" pitchFamily="18" charset="0"/>
                <a:cs typeface="Times New Roman" panose="02020603050405020304" pitchFamily="18" charset="0"/>
              </a:rPr>
              <a:t>37,00 EUR za vozeň, ak ide o vozeň uvedený v ustanovení 1404 tarify 20,00 EUR za vozeň, ak ide o vozeň uvedený v ustanovení 1405 tarify </a:t>
            </a:r>
          </a:p>
          <a:p>
            <a:pPr algn="just"/>
            <a:r>
              <a:rPr lang="sk-SK" sz="2200" dirty="0">
                <a:latin typeface="Times New Roman" panose="02020603050405020304" pitchFamily="18" charset="0"/>
                <a:cs typeface="Times New Roman" panose="02020603050405020304" pitchFamily="18" charset="0"/>
              </a:rPr>
              <a:t>114,50 EUR za každý podvozok, ak ide o vozeň, na ktorom bolo potrebné vymeniť podvozky.</a:t>
            </a:r>
          </a:p>
        </p:txBody>
      </p:sp>
    </p:spTree>
    <p:extLst>
      <p:ext uri="{BB962C8B-B14F-4D97-AF65-F5344CB8AC3E}">
        <p14:creationId xmlns:p14="http://schemas.microsoft.com/office/powerpoint/2010/main" val="337944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lstStyle/>
          <a:p>
            <a:pPr algn="just"/>
            <a:r>
              <a:rPr lang="sk-SK" sz="2400" dirty="0">
                <a:latin typeface="Times New Roman" panose="02020603050405020304" pitchFamily="18" charset="0"/>
                <a:cs typeface="Times New Roman" panose="02020603050405020304" pitchFamily="18" charset="0"/>
              </a:rPr>
              <a:t>Dvojnápravový vozeň zmluvného držiteľa alebo vozeň dopravcu rozchodu 1520 mm 64,00 EUR K uvedenej čiastke sa ešte pripočíta nasledovná čiastka: </a:t>
            </a:r>
          </a:p>
          <a:p>
            <a:pPr algn="just"/>
            <a:r>
              <a:rPr lang="sk-SK" sz="2400" dirty="0">
                <a:latin typeface="Times New Roman" panose="02020603050405020304" pitchFamily="18" charset="0"/>
                <a:cs typeface="Times New Roman" panose="02020603050405020304" pitchFamily="18" charset="0"/>
              </a:rPr>
              <a:t>58,00 EUR za vozeň, ak ide o vozeň zmluvného držiteľa, vozeň v rámci vozňovej výpomoci železnice zúčastnenej na Dohovore o PGV, ktorý bol pristavený na prepravu do zahraničia.</a:t>
            </a:r>
          </a:p>
          <a:p>
            <a:pPr marL="0" indent="0">
              <a:buNone/>
            </a:pPr>
            <a:r>
              <a:rPr lang="sk-SK" dirty="0"/>
              <a:t> </a:t>
            </a:r>
          </a:p>
        </p:txBody>
      </p:sp>
    </p:spTree>
    <p:extLst>
      <p:ext uri="{BB962C8B-B14F-4D97-AF65-F5344CB8AC3E}">
        <p14:creationId xmlns:p14="http://schemas.microsoft.com/office/powerpoint/2010/main" val="209180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Viac ako dvojnápravový vozeň zmluvného držiteľa alebo vozeň dopravcu rozchodu 1520 mm 96,00 EUR K uvedenej čiastke sa ešte pripočíta nasledovná čiastka: </a:t>
            </a:r>
          </a:p>
          <a:p>
            <a:pPr algn="just"/>
            <a:r>
              <a:rPr lang="sk-SK" sz="2400" dirty="0">
                <a:latin typeface="Times New Roman" panose="02020603050405020304" pitchFamily="18" charset="0"/>
                <a:cs typeface="Times New Roman" panose="02020603050405020304" pitchFamily="18" charset="0"/>
              </a:rPr>
              <a:t> 58,00 EUR za vozeň, ak ide o vozeň zmluvného držiteľa, vozeň v rámci vozňovej výpomoci železnice zúčastnenej na Dohovore o PGV, ktorý bol pristavený na prepravu do zahraničia </a:t>
            </a:r>
          </a:p>
          <a:p>
            <a:pPr algn="just"/>
            <a:r>
              <a:rPr lang="sk-SK" sz="2400" dirty="0">
                <a:latin typeface="Times New Roman" panose="02020603050405020304" pitchFamily="18" charset="0"/>
                <a:cs typeface="Times New Roman" panose="02020603050405020304" pitchFamily="18" charset="0"/>
              </a:rPr>
              <a:t>114,50 EUR za každý podvozok, ak ide o vozeň, na ktorom bolo potrebné vymeniť podvozky. </a:t>
            </a:r>
          </a:p>
        </p:txBody>
      </p:sp>
    </p:spTree>
    <p:extLst>
      <p:ext uri="{BB962C8B-B14F-4D97-AF65-F5344CB8AC3E}">
        <p14:creationId xmlns:p14="http://schemas.microsoft.com/office/powerpoint/2010/main" val="190885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normAutofit/>
          </a:bodyPr>
          <a:lstStyle/>
          <a:p>
            <a:pPr algn="just"/>
            <a:r>
              <a:rPr lang="sk-SK" sz="2800" dirty="0">
                <a:latin typeface="Times New Roman" panose="02020603050405020304" pitchFamily="18" charset="0"/>
                <a:cs typeface="Times New Roman" panose="02020603050405020304" pitchFamily="18" charset="0"/>
              </a:rPr>
              <a:t>Dopravca má nárok na zmluvnú pokutu uvedenú v bode 7.7 a 7.8 tohto článku bez ohľadu na to, či a v akej výške mu vznikla škoda, ktorú je možno vymáhať samostatne a v plnej výške a súčasne platí, že okolnosti vylučujúce zodpovednosť v zmysle § 374 Obchodného zákonníka nemajú vplyv na povinnosť odosielateľa zaplatiť zmluvnú pokutu uvedenú v bode 7.7 a 7.8 tohto článku.</a:t>
            </a:r>
          </a:p>
        </p:txBody>
      </p:sp>
    </p:spTree>
    <p:extLst>
      <p:ext uri="{BB962C8B-B14F-4D97-AF65-F5344CB8AC3E}">
        <p14:creationId xmlns:p14="http://schemas.microsoft.com/office/powerpoint/2010/main" val="167021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44BCB7C-A6FC-4118-9027-468ECFDE6455}"/>
              </a:ext>
            </a:extLst>
          </p:cNvPr>
          <p:cNvSpPr>
            <a:spLocks noGrp="1"/>
          </p:cNvSpPr>
          <p:nvPr>
            <p:ph type="ctrTitle"/>
          </p:nvPr>
        </p:nvSpPr>
        <p:spPr>
          <a:xfrm>
            <a:off x="1120724" y="2236503"/>
            <a:ext cx="10471053" cy="1829320"/>
          </a:xfrm>
        </p:spPr>
        <p:txBody>
          <a:bodyPr rtlCol="0">
            <a:normAutofit/>
          </a:bodyPr>
          <a:lstStyle/>
          <a:p>
            <a:pPr algn="just" rtl="0"/>
            <a:r>
              <a:rPr lang="sk-SK" sz="5000" dirty="0">
                <a:latin typeface="Times New Roman" panose="02020603050405020304" pitchFamily="18" charset="0"/>
                <a:cs typeface="Times New Roman" panose="02020603050405020304" pitchFamily="18" charset="0"/>
              </a:rPr>
              <a:t>Ďakujem VÁM ZA pozornosť ǃ</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99F444-FCBD-B140-9C05-E443FA0805C4}"/>
              </a:ext>
            </a:extLst>
          </p:cNvPr>
          <p:cNvSpPr>
            <a:spLocks noGrp="1"/>
          </p:cNvSpPr>
          <p:nvPr>
            <p:ph type="title"/>
          </p:nvPr>
        </p:nvSpPr>
        <p:spPr>
          <a:xfrm>
            <a:off x="182880" y="412845"/>
            <a:ext cx="11901267" cy="1036128"/>
          </a:xfrm>
        </p:spPr>
        <p:txBody>
          <a:bodyPr rtlCol="0">
            <a:normAutofit fontScale="90000"/>
          </a:bodyPr>
          <a:lstStyle/>
          <a:p>
            <a:r>
              <a:rPr lang="sk-SK" dirty="0">
                <a:latin typeface="Times New Roman" panose="02020603050405020304" pitchFamily="18" charset="0"/>
                <a:cs typeface="Times New Roman" panose="02020603050405020304" pitchFamily="18" charset="0"/>
              </a:rPr>
              <a:t>Objednávku prepravy môže odosielateľ vyhotoviť:</a:t>
            </a:r>
          </a:p>
        </p:txBody>
      </p:sp>
      <p:sp>
        <p:nvSpPr>
          <p:cNvPr id="3" name="Zástupný objekt pre obsah 2"/>
          <p:cNvSpPr>
            <a:spLocks noGrp="1"/>
          </p:cNvSpPr>
          <p:nvPr>
            <p:ph idx="1"/>
          </p:nvPr>
        </p:nvSpPr>
        <p:spPr>
          <a:xfrm>
            <a:off x="418515" y="2307102"/>
            <a:ext cx="11074790" cy="2992641"/>
          </a:xfrm>
        </p:spPr>
        <p:txBody>
          <a:bodyPr>
            <a:normAutofit/>
          </a:bodyPr>
          <a:lstStyle/>
          <a:p>
            <a:pPr algn="just"/>
            <a:r>
              <a:rPr lang="sk-SK" sz="2400" dirty="0">
                <a:latin typeface="Times New Roman" panose="02020603050405020304" pitchFamily="18" charset="0"/>
                <a:cs typeface="Times New Roman" panose="02020603050405020304" pitchFamily="18" charset="0"/>
              </a:rPr>
              <a:t>v elektronickej forme (ďalej aj elektronická objednávka prepravy), len za podmienky, že dopravca pridelil odosielateľovi prístup na Zákaznícky portál ISP za účelom uzatvárania objednávky prepravy,</a:t>
            </a:r>
          </a:p>
          <a:p>
            <a:pPr algn="just"/>
            <a:r>
              <a:rPr lang="sk-SK" sz="2400" dirty="0">
                <a:latin typeface="Times New Roman" panose="02020603050405020304" pitchFamily="18" charset="0"/>
                <a:cs typeface="Times New Roman" panose="02020603050405020304" pitchFamily="18" charset="0"/>
              </a:rPr>
              <a:t> v papierovej forme na formulári „Objednávka prepravy“ podľa vzoru v Prílohe 2 Ž PP/N, ktorý je dostupný na internetovej stránke dopravcu www.zscargo.sk a doručiť ju dopravcovi osobne alebo prostredníctvom elektronickej pošty (ďalej aj papierová objednávka prepravy).</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3"/>
          <a:stretch>
            <a:fillRect/>
          </a:stretch>
        </p:blipFill>
        <p:spPr>
          <a:xfrm>
            <a:off x="1032833" y="1603089"/>
            <a:ext cx="10126334" cy="3651821"/>
          </a:xfrm>
          <a:prstGeom prst="rect">
            <a:avLst/>
          </a:prstGeom>
        </p:spPr>
      </p:pic>
      <p:pic>
        <p:nvPicPr>
          <p:cNvPr id="5" name="Obrázok 4"/>
          <p:cNvPicPr>
            <a:picLocks noChangeAspect="1"/>
          </p:cNvPicPr>
          <p:nvPr/>
        </p:nvPicPr>
        <p:blipFill>
          <a:blip r:embed="rId3"/>
          <a:stretch>
            <a:fillRect/>
          </a:stretch>
        </p:blipFill>
        <p:spPr>
          <a:xfrm>
            <a:off x="1185233" y="1755489"/>
            <a:ext cx="10126334" cy="3651821"/>
          </a:xfrm>
          <a:prstGeom prst="rect">
            <a:avLst/>
          </a:prstGeom>
        </p:spPr>
      </p:pic>
      <p:pic>
        <p:nvPicPr>
          <p:cNvPr id="7" name="Obrázok 6"/>
          <p:cNvPicPr>
            <a:picLocks noChangeAspect="1"/>
          </p:cNvPicPr>
          <p:nvPr/>
        </p:nvPicPr>
        <p:blipFill>
          <a:blip r:embed="rId4"/>
          <a:stretch>
            <a:fillRect/>
          </a:stretch>
        </p:blipFill>
        <p:spPr>
          <a:xfrm>
            <a:off x="2602523" y="906163"/>
            <a:ext cx="6865033" cy="4920834"/>
          </a:xfrm>
          <a:prstGeom prst="rect">
            <a:avLst/>
          </a:prstGeom>
        </p:spPr>
      </p:pic>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ástupný objekt pre obsah 5"/>
          <p:cNvSpPr>
            <a:spLocks noGrp="1"/>
          </p:cNvSpPr>
          <p:nvPr>
            <p:ph sz="half" idx="1"/>
          </p:nvPr>
        </p:nvSpPr>
        <p:spPr>
          <a:xfrm>
            <a:off x="225083" y="379828"/>
            <a:ext cx="11338559" cy="6119446"/>
          </a:xfrm>
        </p:spPr>
        <p:txBody>
          <a:bodyPr>
            <a:noAutofit/>
          </a:bodyPr>
          <a:lstStyle/>
          <a:p>
            <a:pPr algn="just"/>
            <a:r>
              <a:rPr lang="sk-SK" sz="2200" dirty="0">
                <a:latin typeface="Times New Roman" panose="02020603050405020304" pitchFamily="18" charset="0"/>
                <a:cs typeface="Times New Roman" panose="02020603050405020304" pitchFamily="18" charset="0"/>
              </a:rPr>
              <a:t>Odosielateľ potvrdí elektronickú objednávku prepravy v súlade s bodom 7.5 tohto článku a doručí ju dopravcovi spôsobom uvedeným v používateľskej príručke.</a:t>
            </a:r>
          </a:p>
          <a:p>
            <a:pPr algn="just"/>
            <a:r>
              <a:rPr lang="sk-SK" sz="2200" dirty="0">
                <a:latin typeface="Times New Roman" panose="02020603050405020304" pitchFamily="18" charset="0"/>
                <a:cs typeface="Times New Roman" panose="02020603050405020304" pitchFamily="18" charset="0"/>
              </a:rPr>
              <a:t>Odosielateľ potvrdí papierovú objednávku prepravy v súlade s bodom 7.5 tohto článku a doručí ju dopravcovi:</a:t>
            </a:r>
          </a:p>
          <a:p>
            <a:pPr algn="just"/>
            <a:r>
              <a:rPr lang="sk-SK" sz="2200" dirty="0">
                <a:latin typeface="Times New Roman" panose="02020603050405020304" pitchFamily="18" charset="0"/>
                <a:cs typeface="Times New Roman" panose="02020603050405020304" pitchFamily="18" charset="0"/>
              </a:rPr>
              <a:t>osobne v dvoch vyhotoveniach vždy do príslušnej obsadenej stanice odchodu. Ak je stanica odchodu neobsadenou stanicou, papierovú objednávku prepravy odosielateľ doručí do stanice, v ktorej je možné odovzdať papierový nákladný list, zverejnenej v TR 6/N.</a:t>
            </a:r>
          </a:p>
          <a:p>
            <a:pPr algn="just"/>
            <a:r>
              <a:rPr lang="sk-SK" sz="2200" dirty="0">
                <a:latin typeface="Times New Roman" panose="02020603050405020304" pitchFamily="18" charset="0"/>
                <a:cs typeface="Times New Roman" panose="02020603050405020304" pitchFamily="18" charset="0"/>
              </a:rPr>
              <a:t>prostredníctvom elektronickej pošty, len ak predloží dopravcovi, najneskôr pred prvým takýmto doručením papierovej objednávky prepravy písomné Prehlásenie podľa Prílohy 2 Ž PP/N, v ktorom uvedie príslušné kontaktné osoby a údaje, vrátane e-mailovej adresy, z ktorej bude zasielať papierové objednávky prepravy resp. z ktorej bude komunikovať ohľadom papierovej objednávky prepravy a korešpondencia z ktorej bude pre odosielateľa záväzná. Prehlásenie podľa Prílohy 2 Ž PP/N musí odosielateľ predložiť dopravcovi osobne v príslušnej obsadenej stanici odchodu. Odosielateľ odošle papierovú objednávku prepravy na e-mailovú adresu príslušnej obsadenej stanice odchodu. E-mailové adresy obsadených staníc sú zverejnené na internetovej stránke dopravcu </a:t>
            </a:r>
            <a:r>
              <a:rPr lang="sk-SK" sz="2200" dirty="0">
                <a:latin typeface="Times New Roman" panose="02020603050405020304" pitchFamily="18" charset="0"/>
                <a:cs typeface="Times New Roman" panose="02020603050405020304" pitchFamily="18" charset="0"/>
                <a:hlinkClick r:id="rId3"/>
              </a:rPr>
              <a:t>www.zscargo.sk</a:t>
            </a:r>
            <a:r>
              <a:rPr lang="sk-SK" sz="2200" dirty="0">
                <a:latin typeface="Times New Roman" panose="02020603050405020304" pitchFamily="18" charset="0"/>
                <a:cs typeface="Times New Roman" panose="02020603050405020304" pitchFamily="18" charset="0"/>
              </a:rPr>
              <a:t>. Ak e-mailová adresa dopravcu nie je zverejnená na jeho internetovej stránke, dopravca ju oznámi odosielateľovi pri prevzatí Prehlásenia</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29996" y="942535"/>
            <a:ext cx="10338924" cy="1055077"/>
          </a:xfrm>
        </p:spPr>
        <p:txBody>
          <a:bodyPr>
            <a:normAutofit fontScale="90000"/>
          </a:bodyPr>
          <a:lstStyle/>
          <a:p>
            <a:r>
              <a:rPr lang="sk-SK" dirty="0">
                <a:latin typeface="Times New Roman" panose="02020603050405020304" pitchFamily="18" charset="0"/>
                <a:cs typeface="Times New Roman" panose="02020603050405020304" pitchFamily="18" charset="0"/>
              </a:rPr>
              <a:t>Pre doručenie objednávky prepravy dopravcovi platia nasledovné lehoty:</a:t>
            </a:r>
            <a:br>
              <a:rPr lang="sk-SK" dirty="0"/>
            </a:br>
            <a:endParaRPr lang="sk-SK" dirty="0"/>
          </a:p>
        </p:txBody>
      </p:sp>
      <p:sp>
        <p:nvSpPr>
          <p:cNvPr id="3" name="Zástupný objekt pre obsah 2"/>
          <p:cNvSpPr>
            <a:spLocks noGrp="1"/>
          </p:cNvSpPr>
          <p:nvPr>
            <p:ph idx="1"/>
          </p:nvPr>
        </p:nvSpPr>
        <p:spPr>
          <a:xfrm>
            <a:off x="478303" y="1322363"/>
            <a:ext cx="10338923" cy="4468837"/>
          </a:xfrm>
        </p:spPr>
        <p:txBody>
          <a:bodyPr>
            <a:normAutofit/>
          </a:bodyPr>
          <a:lstStyle/>
          <a:p>
            <a:pPr algn="just"/>
            <a:r>
              <a:rPr lang="sk-SK" sz="2400" dirty="0">
                <a:latin typeface="Times New Roman" panose="02020603050405020304" pitchFamily="18" charset="0"/>
                <a:cs typeface="Times New Roman" panose="02020603050405020304" pitchFamily="18" charset="0"/>
              </a:rPr>
              <a:t>A) objednávka: odosielateľ môže doručiť objednávku prepravy najskôr 31 kalendárnych dní a najneskôr:</a:t>
            </a:r>
          </a:p>
          <a:p>
            <a:pPr algn="just"/>
            <a:r>
              <a:rPr lang="sk-SK" sz="2400" dirty="0">
                <a:latin typeface="Times New Roman" panose="02020603050405020304" pitchFamily="18" charset="0"/>
                <a:cs typeface="Times New Roman" panose="02020603050405020304" pitchFamily="18" charset="0"/>
              </a:rPr>
              <a:t>10 pracovných dní pre hlbinné vozne</a:t>
            </a:r>
          </a:p>
          <a:p>
            <a:pPr algn="just"/>
            <a:r>
              <a:rPr lang="sk-SK" sz="2400" dirty="0">
                <a:latin typeface="Times New Roman" panose="02020603050405020304" pitchFamily="18" charset="0"/>
                <a:cs typeface="Times New Roman" panose="02020603050405020304" pitchFamily="18" charset="0"/>
              </a:rPr>
              <a:t> 7 pracovných dní pre cisternové vozne a kryté vozne osobitnej stavby</a:t>
            </a:r>
          </a:p>
          <a:p>
            <a:pPr algn="just"/>
            <a:r>
              <a:rPr lang="sk-SK" sz="2400" dirty="0">
                <a:latin typeface="Times New Roman" panose="02020603050405020304" pitchFamily="18" charset="0"/>
                <a:cs typeface="Times New Roman" panose="02020603050405020304" pitchFamily="18" charset="0"/>
              </a:rPr>
              <a:t>5 pracovných dní pre ostatné rady vozňov</a:t>
            </a:r>
          </a:p>
          <a:p>
            <a:pPr algn="just"/>
            <a:r>
              <a:rPr lang="sk-SK" sz="2400" dirty="0">
                <a:latin typeface="Times New Roman" panose="02020603050405020304" pitchFamily="18" charset="0"/>
                <a:cs typeface="Times New Roman" panose="02020603050405020304" pitchFamily="18" charset="0"/>
              </a:rPr>
              <a:t>pred zamýšľaným dňom nakládky.</a:t>
            </a:r>
          </a:p>
        </p:txBody>
      </p:sp>
    </p:spTree>
    <p:extLst>
      <p:ext uri="{BB962C8B-B14F-4D97-AF65-F5344CB8AC3E}">
        <p14:creationId xmlns:p14="http://schemas.microsoft.com/office/powerpoint/2010/main" val="309488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464234" y="647114"/>
            <a:ext cx="10916530" cy="5978769"/>
          </a:xfrm>
        </p:spPr>
        <p:txBody>
          <a:bodyPr>
            <a:normAutofit fontScale="92500" lnSpcReduction="10000"/>
          </a:bodyPr>
          <a:lstStyle/>
          <a:p>
            <a:pPr algn="just"/>
            <a:r>
              <a:rPr lang="sk-SK" sz="2400" dirty="0">
                <a:latin typeface="Times New Roman" panose="02020603050405020304" pitchFamily="18" charset="0"/>
                <a:cs typeface="Times New Roman" panose="02020603050405020304" pitchFamily="18" charset="0"/>
              </a:rPr>
              <a:t>B) Operatívna objednávka: odosielateľ môže doručiť objednávku prepravy najneskôr 4 hodiny pred časom pristavenia vozňa na nakládku. </a:t>
            </a:r>
          </a:p>
          <a:p>
            <a:pPr algn="just"/>
            <a:r>
              <a:rPr lang="sk-SK" sz="2400" dirty="0">
                <a:latin typeface="Times New Roman" panose="02020603050405020304" pitchFamily="18" charset="0"/>
                <a:cs typeface="Times New Roman" panose="02020603050405020304" pitchFamily="18" charset="0"/>
              </a:rPr>
              <a:t>V objednávke prepravy odosielateľ uvedie:  údaje odosielateľa podnikateľ (PO alebo FO): svoje obchodné meno, sídlo, označenie a číslo registra, v ktorom je podnikateľ zapísaný, IČO, DIČ, IČ DPH</a:t>
            </a:r>
          </a:p>
          <a:p>
            <a:pPr algn="just"/>
            <a:r>
              <a:rPr lang="sk-SK" sz="2400" dirty="0">
                <a:latin typeface="Times New Roman" panose="02020603050405020304" pitchFamily="18" charset="0"/>
                <a:cs typeface="Times New Roman" panose="02020603050405020304" pitchFamily="18" charset="0"/>
              </a:rPr>
              <a:t>nepodnikateľ: meno a priezvisko, presnú adresu trvalého pobytu, druh a číslo dokladu totožnosti (občiansky preukaz alebo pas)</a:t>
            </a:r>
          </a:p>
          <a:p>
            <a:pPr algn="just"/>
            <a:r>
              <a:rPr lang="sk-SK" sz="2400" dirty="0">
                <a:latin typeface="Times New Roman" panose="02020603050405020304" pitchFamily="18" charset="0"/>
                <a:cs typeface="Times New Roman" panose="02020603050405020304" pitchFamily="18" charset="0"/>
              </a:rPr>
              <a:t>kontaktné údaje odosielateľa</a:t>
            </a:r>
          </a:p>
          <a:p>
            <a:pPr algn="just"/>
            <a:r>
              <a:rPr lang="sk-SK" sz="2400" dirty="0">
                <a:latin typeface="Times New Roman" panose="02020603050405020304" pitchFamily="18" charset="0"/>
                <a:cs typeface="Times New Roman" panose="02020603050405020304" pitchFamily="18" charset="0"/>
              </a:rPr>
              <a:t>deň požadovaného pristavenia vozňa</a:t>
            </a:r>
          </a:p>
          <a:p>
            <a:pPr algn="just"/>
            <a:r>
              <a:rPr lang="sk-SK" sz="2400" dirty="0">
                <a:latin typeface="Times New Roman" panose="02020603050405020304" pitchFamily="18" charset="0"/>
                <a:cs typeface="Times New Roman" panose="02020603050405020304" pitchFamily="18" charset="0"/>
              </a:rPr>
              <a:t>stanicu odchodu</a:t>
            </a:r>
          </a:p>
          <a:p>
            <a:pPr algn="just"/>
            <a:r>
              <a:rPr lang="sk-SK" sz="2400" dirty="0">
                <a:latin typeface="Times New Roman" panose="02020603050405020304" pitchFamily="18" charset="0"/>
                <a:cs typeface="Times New Roman" panose="02020603050405020304" pitchFamily="18" charset="0"/>
              </a:rPr>
              <a:t>miesto pristavenia vozňa</a:t>
            </a:r>
          </a:p>
          <a:p>
            <a:pPr algn="just"/>
            <a:r>
              <a:rPr lang="sk-SK" sz="2400" dirty="0">
                <a:latin typeface="Times New Roman" panose="02020603050405020304" pitchFamily="18" charset="0"/>
                <a:cs typeface="Times New Roman" panose="02020603050405020304" pitchFamily="18" charset="0"/>
              </a:rPr>
              <a:t> hodinu požadovaného pristavenia vozňa</a:t>
            </a:r>
          </a:p>
          <a:p>
            <a:pPr algn="just"/>
            <a:r>
              <a:rPr lang="sk-SK" sz="2400" dirty="0">
                <a:latin typeface="Times New Roman" panose="02020603050405020304" pitchFamily="18" charset="0"/>
                <a:cs typeface="Times New Roman" panose="02020603050405020304" pitchFamily="18" charset="0"/>
              </a:rPr>
              <a:t> tovar (druh, hmotnosť)</a:t>
            </a:r>
          </a:p>
          <a:p>
            <a:pPr algn="just"/>
            <a:r>
              <a:rPr lang="sk-SK" sz="2400" dirty="0">
                <a:latin typeface="Times New Roman" panose="02020603050405020304" pitchFamily="18" charset="0"/>
                <a:cs typeface="Times New Roman" panose="02020603050405020304" pitchFamily="18" charset="0"/>
              </a:rPr>
              <a:t> vozeň (rad, počet, prípadne náhradný rad)</a:t>
            </a:r>
          </a:p>
          <a:p>
            <a:endParaRPr lang="sk-SK" dirty="0">
              <a:latin typeface="Times New Roman" panose="02020603050405020304" pitchFamily="18" charset="0"/>
              <a:cs typeface="Times New Roman" panose="02020603050405020304" pitchFamily="18" charset="0"/>
            </a:endParaRPr>
          </a:p>
          <a:p>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0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685801" y="3013564"/>
            <a:ext cx="10131425" cy="3649133"/>
          </a:xfrm>
        </p:spPr>
        <p:txBody>
          <a:bodyPr/>
          <a:lstStyle/>
          <a:p>
            <a:r>
              <a:rPr lang="sk-SK" sz="2000" dirty="0">
                <a:latin typeface="Times New Roman" panose="02020603050405020304" pitchFamily="18" charset="0"/>
                <a:cs typeface="Times New Roman" panose="02020603050405020304" pitchFamily="18" charset="0"/>
              </a:rPr>
              <a:t>stanicu príchodu a krajinu určenia, a ak sú mu známe aj všetky pohraničné priechodové stanice a dopravcov zúčastnených na preprave</a:t>
            </a:r>
          </a:p>
          <a:p>
            <a:r>
              <a:rPr lang="sk-SK" sz="2000" dirty="0">
                <a:latin typeface="Times New Roman" panose="02020603050405020304" pitchFamily="18" charset="0"/>
                <a:cs typeface="Times New Roman" panose="02020603050405020304" pitchFamily="18" charset="0"/>
              </a:rPr>
              <a:t>poznámku: požiadavku na zapožičanie plachty (počet), informáciu o tom, či sú objednávané vozne určené pre ucelený vlak, informáciu o mimoriadnej zásielke a pod. </a:t>
            </a:r>
          </a:p>
          <a:p>
            <a:endParaRPr lang="sk-SK" dirty="0"/>
          </a:p>
        </p:txBody>
      </p:sp>
      <p:pic>
        <p:nvPicPr>
          <p:cNvPr id="4" name="Obrázok 3"/>
          <p:cNvPicPr>
            <a:picLocks noChangeAspect="1"/>
          </p:cNvPicPr>
          <p:nvPr/>
        </p:nvPicPr>
        <p:blipFill>
          <a:blip r:embed="rId2"/>
          <a:stretch>
            <a:fillRect/>
          </a:stretch>
        </p:blipFill>
        <p:spPr>
          <a:xfrm>
            <a:off x="337625" y="327514"/>
            <a:ext cx="4876800" cy="2686050"/>
          </a:xfrm>
          <a:prstGeom prst="rect">
            <a:avLst/>
          </a:prstGeom>
        </p:spPr>
      </p:pic>
    </p:spTree>
    <p:extLst>
      <p:ext uri="{BB962C8B-B14F-4D97-AF65-F5344CB8AC3E}">
        <p14:creationId xmlns:p14="http://schemas.microsoft.com/office/powerpoint/2010/main" val="382126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85801" y="609600"/>
            <a:ext cx="10385473" cy="1456267"/>
          </a:xfrm>
        </p:spPr>
        <p:txBody>
          <a:bodyPr/>
          <a:lstStyle/>
          <a:p>
            <a:r>
              <a:rPr lang="sk-SK" dirty="0">
                <a:latin typeface="Times New Roman" panose="02020603050405020304" pitchFamily="18" charset="0"/>
                <a:cs typeface="Times New Roman" panose="02020603050405020304" pitchFamily="18" charset="0"/>
              </a:rPr>
              <a:t>Papierovú objednávku prepravy potvrdí odosielateľ nasledovne:</a:t>
            </a:r>
            <a:endParaRPr lang="sk-SK" dirty="0">
              <a:latin typeface="Times New Roman" panose="02020603050405020304" pitchFamily="18" charset="0"/>
              <a:cs typeface="Times New Roman" panose="02020603050405020304" pitchFamily="18" charset="0"/>
            </a:endParaRPr>
          </a:p>
        </p:txBody>
      </p:sp>
      <p:sp>
        <p:nvSpPr>
          <p:cNvPr id="3" name="Zástupný objekt pre obsah 2"/>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právnická osoba registrovaná v obchodnom registri – čitateľným podpisom s menom a priezviskom osoby oprávnenej konať za túto právnickú osobu podľa výpisu z obchodného registra alebo na základe poverenia, ku ktorému pripojí odtlačok pečiatky</a:t>
            </a:r>
          </a:p>
          <a:p>
            <a:pPr algn="just"/>
            <a:r>
              <a:rPr lang="sk-SK" sz="2400" dirty="0">
                <a:latin typeface="Times New Roman" panose="02020603050405020304" pitchFamily="18" charset="0"/>
                <a:cs typeface="Times New Roman" panose="02020603050405020304" pitchFamily="18" charset="0"/>
              </a:rPr>
              <a:t>fyzická osoba podnikajúca na základe živnostenského oprávnenia – čitateľným podpisom s menom a priezviskom fyzickej osoby - podnikateľa alebo jeho zástupcu, ku ktorému pripojí odtlačok pečiatky, </a:t>
            </a:r>
          </a:p>
          <a:p>
            <a:pPr algn="just"/>
            <a:r>
              <a:rPr lang="sk-SK" sz="2400" dirty="0">
                <a:latin typeface="Times New Roman" panose="02020603050405020304" pitchFamily="18" charset="0"/>
                <a:cs typeface="Times New Roman" panose="02020603050405020304" pitchFamily="18" charset="0"/>
              </a:rPr>
              <a:t>fyzická osoba – čitateľným podpisom s menom a priezviskom tejto fyzickej osoby.</a:t>
            </a:r>
          </a:p>
        </p:txBody>
      </p:sp>
    </p:spTree>
    <p:extLst>
      <p:ext uri="{BB962C8B-B14F-4D97-AF65-F5344CB8AC3E}">
        <p14:creationId xmlns:p14="http://schemas.microsoft.com/office/powerpoint/2010/main" val="97079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p:txBody>
          <a:bodyPr>
            <a:normAutofit/>
          </a:bodyPr>
          <a:lstStyle/>
          <a:p>
            <a:pPr algn="just"/>
            <a:r>
              <a:rPr lang="sk-SK" sz="2400" dirty="0">
                <a:latin typeface="Times New Roman" panose="02020603050405020304" pitchFamily="18" charset="0"/>
                <a:cs typeface="Times New Roman" panose="02020603050405020304" pitchFamily="18" charset="0"/>
              </a:rPr>
              <a:t>Dopravca má právo pred potvrdením objednávky prepravy žiadať od odosielateľa: </a:t>
            </a:r>
          </a:p>
          <a:p>
            <a:pPr algn="just"/>
            <a:r>
              <a:rPr lang="sk-SK" sz="2400" dirty="0">
                <a:latin typeface="Times New Roman" panose="02020603050405020304" pitchFamily="18" charset="0"/>
                <a:cs typeface="Times New Roman" panose="02020603050405020304" pitchFamily="18" charset="0"/>
              </a:rPr>
              <a:t> predloženie výpisu z obchodného registra alebo jeho overenú kópiu, ak ide o právnickú osobu registrovanú v obchodnom registri, </a:t>
            </a:r>
          </a:p>
          <a:p>
            <a:pPr algn="just"/>
            <a:r>
              <a:rPr lang="sk-SK" sz="2400" dirty="0">
                <a:latin typeface="Times New Roman" panose="02020603050405020304" pitchFamily="18" charset="0"/>
                <a:cs typeface="Times New Roman" panose="02020603050405020304" pitchFamily="18" charset="0"/>
              </a:rPr>
              <a:t>predloženie živnostenského listu, alebo jeho overenú kópiu, ak ide o fyzickú osobu podnikajúcu na základe živnostenského listu</a:t>
            </a:r>
          </a:p>
        </p:txBody>
      </p:sp>
    </p:spTree>
    <p:extLst>
      <p:ext uri="{BB962C8B-B14F-4D97-AF65-F5344CB8AC3E}">
        <p14:creationId xmlns:p14="http://schemas.microsoft.com/office/powerpoint/2010/main" val="2992188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dpozemské">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274BF-C111-4B7A-8D90-F7666D37C131}">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Návrh obloha budúcnosti</Template>
  <TotalTime>0</TotalTime>
  <Words>1438</Words>
  <Application>Microsoft Office PowerPoint</Application>
  <PresentationFormat>Širokouhlá</PresentationFormat>
  <Paragraphs>75</Paragraphs>
  <Slides>19</Slides>
  <Notes>5</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19</vt:i4>
      </vt:variant>
    </vt:vector>
  </HeadingPairs>
  <TitlesOfParts>
    <vt:vector size="24" baseType="lpstr">
      <vt:lpstr>Arial</vt:lpstr>
      <vt:lpstr>Calibri</vt:lpstr>
      <vt:lpstr>Calibri Light</vt:lpstr>
      <vt:lpstr>Times New Roman</vt:lpstr>
      <vt:lpstr>Nadpozemské</vt:lpstr>
      <vt:lpstr>Objednávka prepravy</vt:lpstr>
      <vt:lpstr>Objednávku prepravy môže odosielateľ vyhotoviť:</vt:lpstr>
      <vt:lpstr>Prezentácia programu PowerPoint</vt:lpstr>
      <vt:lpstr>Prezentácia programu PowerPoint</vt:lpstr>
      <vt:lpstr>Pre doručenie objednávky prepravy dopravcovi platia nasledovné lehoty: </vt:lpstr>
      <vt:lpstr>Prezentácia programu PowerPoint</vt:lpstr>
      <vt:lpstr>Prezentácia programu PowerPoint</vt:lpstr>
      <vt:lpstr>Papierovú objednávku prepravy potvrdí odosielateľ nasledovne: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Ďakujem VÁM ZA pozornosť 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2020-06-06T07:19:04Z</dcterms:created>
  <dcterms:modified xsi:type="dcterms:W3CDTF">2020-06-06T12:20:37Z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