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7" r:id="rId4"/>
  </p:sldMasterIdLst>
  <p:notesMasterIdLst>
    <p:notesMasterId r:id="rId20"/>
  </p:notesMasterIdLst>
  <p:handoutMasterIdLst>
    <p:handoutMasterId r:id="rId21"/>
  </p:handoutMasterIdLst>
  <p:sldIdLst>
    <p:sldId id="268" r:id="rId5"/>
    <p:sldId id="259" r:id="rId6"/>
    <p:sldId id="270" r:id="rId7"/>
    <p:sldId id="269" r:id="rId8"/>
    <p:sldId id="271" r:id="rId9"/>
    <p:sldId id="272" r:id="rId10"/>
    <p:sldId id="277" r:id="rId11"/>
    <p:sldId id="274" r:id="rId12"/>
    <p:sldId id="278" r:id="rId13"/>
    <p:sldId id="276" r:id="rId14"/>
    <p:sldId id="279" r:id="rId15"/>
    <p:sldId id="280" r:id="rId16"/>
    <p:sldId id="281" r:id="rId17"/>
    <p:sldId id="282" r:id="rId18"/>
    <p:sldId id="267" r:id="rId19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580"/>
  </p:normalViewPr>
  <p:slideViewPr>
    <p:cSldViewPr snapToGrid="0" snapToObjects="1">
      <p:cViewPr varScale="1">
        <p:scale>
          <a:sx n="68" d="100"/>
          <a:sy n="68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7F1C957A-6A9B-4089-903A-7351A46249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02F6158B-A311-4809-9D29-9A5E7B4493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6ECD2-D9A0-4D38-BDA2-3340DEE7157D}" type="datetimeFigureOut">
              <a:rPr lang="sk-SK" smtClean="0"/>
              <a:t>24.5.2020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F360DDD-99CB-4E8C-9B24-8A715D3105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73E2AFB-B7E9-4D56-B01E-CB33728803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A1A8D-5501-4363-AFE7-72BD2A34EC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16300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16206-E4CA-42BD-9D24-7958BE620FA0}" type="datetimeFigureOut">
              <a:rPr lang="sk-SK" smtClean="0"/>
              <a:t>24.5.2020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6A50F-02B2-47DD-B728-F1B5EA3F8D9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08406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6A50F-02B2-47DD-B728-F1B5EA3F8D90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483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6A50F-02B2-47DD-B728-F1B5EA3F8D90}" type="slidenum">
              <a:rPr lang="sk-SK" smtClean="0"/>
              <a:t>15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650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/>
              <a:t>Kliknite sem a upravte štýl predlohy podnadpisov</a:t>
            </a:r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CAE31-A59D-450A-B96A-03A951BCD6E2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7" name="Voľný tvar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Upraviť štýly predlohy textu</a:t>
            </a:r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246F03-020D-4620-91D5-A49F0610EC42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9" name="Voľný tvar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13" name="Zástupný text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/>
              <a:t>Upraviť štýly predlohy textu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Upraviť štýly predlohy textu</a:t>
            </a:r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6FFD47-FDB8-46AB-8706-9FDA7FDA07EC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11" name="Voľný tvar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4" name="Textové pole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sk-SK" sz="800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„</a:t>
            </a:r>
            <a:endParaRPr lang="sk-SK" sz="800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ové pole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sk-SK" sz="800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sk-SK" sz="800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81E1E8-C3E2-4D15-9254-AB10DC407254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9" name="Voľný tvar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21" name="Zástupný text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/>
              <a:t>Upraviť štýly predlohy textu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42996-A926-412E-BD0E-3E23A4564DC4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11" name="Voľný tvar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7" name="Textové pole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sk-SK" sz="800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„</a:t>
            </a:r>
            <a:endParaRPr lang="sk-SK" sz="800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ové pole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sk-SK" sz="800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sk-SK" sz="800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21" name="Zástupný objekt textu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/>
              <a:t>Upraviť štýly predlohy textu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C4FEFD-63D1-4652-BE15-146F02385B09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9" name="Voľný tvar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/>
              <a:t>Upraviť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F6949-D9BE-46D6-BE7D-58CCA2D4EBB5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8" name="Voľný tvar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sk-SK"/>
              <a:t>Upraviť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05FD7-A507-4599-B598-E66BB5C2EF9A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8" name="Voľný tvar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sk-SK"/>
              <a:t>Upraviť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A63380-4258-43CB-BD56-049D78A02FCC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8" name="Voľný tvar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Upraviť štýly predlohy textu</a:t>
            </a:r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D0626-EE62-43FB-9637-0F070E1C87BC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9" name="Voľný tvar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sk-SK"/>
              <a:t>Upraviť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sk-SK"/>
              <a:t>Upraviť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39A575-35FE-4385-A255-8B015A37DF1F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10" name="Voľný tvar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11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Upraviť štýly predlohy textu</a:t>
            </a:r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sk-SK"/>
              <a:t>Upraviť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Upraviť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sk-SK"/>
              <a:t>Upraviť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440F7F-6EE9-4AED-9FE8-6AB9655F9CD3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12" name="Voľný tvar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13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79FD24-7535-4E75-BCA6-937B22F4E224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7" name="Voľný tvar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7F510-A52D-4B5E-BBFB-2F42BEBD1F19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6" name="Voľný tvar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sk-SK"/>
              <a:t>Upraviť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Upraviť štýly predlohy textu</a:t>
            </a:r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A8E6B-C761-410F-B1F5-2E0C36E7BE87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9" name="Voľný tvar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/>
              <a:t>Kliknite sem a upravte štýl predlohy nadpisov</a:t>
            </a:r>
            <a:endParaRPr lang="sk-SK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/>
              <a:t>Ak chcete pridať obrázok, kliknite na ikonu</a:t>
            </a:r>
            <a:endParaRPr lang="sk-SK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Upraviť štýly predlohy textu</a:t>
            </a:r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9118D0-EFD4-4CE2-8727-2756749201A4}" type="datetime1">
              <a:rPr lang="sk-SK" smtClean="0"/>
              <a:t>24.5.2020</a:t>
            </a:fld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9" name="Voľný tvar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kupina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Voľný tvar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Voľný tvar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Voľný tvar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Voľný tvar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Voľný tvar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Voľný tvar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Voľný tvar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Voľný tvar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Voľný tvar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Voľný tvar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Voľný tvar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Voľný tvar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Skupina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Voľný tvar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Voľný tvar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Voľný tvar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Voľný tvar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Voľný tvar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Voľný tvar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Voľný tvar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Voľný tvar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Voľný tvar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Voľný tvar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Voľný tvar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Voľný tvar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Obdĺžnik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 noProof="0"/>
          </a:p>
        </p:txBody>
      </p: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DA6D54-ECC2-4167-A876-560FAFEDD27A}" type="datetime1">
              <a:rPr lang="sk-SK" noProof="0" smtClean="0"/>
              <a:t>24.5.2020</a:t>
            </a:fld>
            <a:endParaRPr lang="sk-SK" noProof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Obdĺžnik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5" name="Obrázok 4" descr="svetelné body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731" y="1671449"/>
            <a:ext cx="8915399" cy="2262781"/>
          </a:xfrm>
        </p:spPr>
        <p:txBody>
          <a:bodyPr rtlCol="0">
            <a:normAutofit/>
          </a:bodyPr>
          <a:lstStyle/>
          <a:p>
            <a:pPr rtl="0"/>
            <a:r>
              <a:rPr lang="sk-SK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Pravdepodobnosť </a:t>
            </a:r>
          </a:p>
        </p:txBody>
      </p:sp>
      <p:sp>
        <p:nvSpPr>
          <p:cNvPr id="13" name="Podnadpis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0018" y="6162742"/>
            <a:ext cx="8915399" cy="1126283"/>
          </a:xfrm>
        </p:spPr>
        <p:txBody>
          <a:bodyPr rtlCol="0">
            <a:normAutofit/>
          </a:bodyPr>
          <a:lstStyle/>
          <a:p>
            <a:pPr rtl="0"/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2.KM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Voľný tvar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Voľný tvar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Voľný tvar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Voľný tvar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Voľný tvar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Voľný tvar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Voľný tvar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Voľný tvar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Voľný tvar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Voľný tvar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Voľný tvar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Voľný tvar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Voľný tvar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Voľný tvar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Voľný tvar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Voľný tvar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Voľný tvar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Voľný tvar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Voľný tvar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Voľný tvar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Voľný tvar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Voľný tvar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Voľný tvar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Voľný tvar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Obdĺžnik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 dirty="0"/>
          </a:p>
        </p:txBody>
      </p:sp>
      <p:sp>
        <p:nvSpPr>
          <p:cNvPr id="50" name="Voľný tvar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62932" y="511568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336431" y="1468899"/>
                <a:ext cx="10236591" cy="474902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Hádžme štyrmi mincami, ktoré vieme rozoznať (prvú až štvrtú). Na každej minci môže padnúť líce alebo rub, označíme to l a r. Aká je pravdepodobnosť javu A: líce padlo aspoň na troch minciach?</a:t>
                </a:r>
              </a:p>
              <a:p>
                <a:pPr marL="0" indent="0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llll    lrll    rlll        rrll</a:t>
                </a:r>
              </a:p>
              <a:p>
                <a:pPr marL="0" indent="0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lllr   lrlr    rllr       rrlr</a:t>
                </a:r>
              </a:p>
              <a:p>
                <a:pPr marL="0" indent="0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llrl   lrrl    rlrl      rrrl</a:t>
                </a:r>
              </a:p>
              <a:p>
                <a:pPr marL="0" indent="0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llrr   lrrr  rlrr        rrrr</a:t>
                </a:r>
              </a:p>
              <a:p>
                <a:pPr marL="0" indent="0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llll, lllr, llrl, lrll, rlll 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Výpis všetkých možných výsledkov, je ich 16.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Výpis priaznivých výsledkov, je ich 5.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=0,31225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Pravdepodobnosť, že líce padne aspoň na troch minciach, je 0,312 5.</a:t>
                </a:r>
              </a:p>
              <a:p>
                <a:pPr marL="0" indent="0">
                  <a:buNone/>
                </a:pPr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6431" y="1468899"/>
                <a:ext cx="10236591" cy="4749021"/>
              </a:xfrm>
              <a:blipFill>
                <a:blip r:embed="rId2"/>
                <a:stretch>
                  <a:fillRect l="-596" t="-1412" r="-476" b="-1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49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40900" y="188012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Štatistická pravdepodobnosť definícia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14400" y="1758461"/>
            <a:ext cx="11068514" cy="4138693"/>
          </a:xfrm>
        </p:spPr>
        <p:txBody>
          <a:bodyPr>
            <a:normAutofit/>
          </a:bodyPr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Táto definícia je vlastne len akési upresnenie klasickej definície.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Pravdepodobnosť číslo (presnejšia limita), ku ktorému sa pri mnohonásobnom</a:t>
            </a: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opakovaní pokusu blíži relatívna frekvencia javu (t. j. pomer počet relevantných</a:t>
            </a: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prípadov / počet všetkých možných prípadov)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 skutočnosti, že v sérii pokusov, v ktorej sa počet realizácií n jednotlivých pokusov</a:t>
            </a: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stále zväčšuje, relatívne početnosti vykazujú štatistickú stabilitu vychádzal Mises, keď</a:t>
            </a: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usúdil, že číslo, ku ktorému sa tieto relatívne početnosti približujú pre n → ∞ , je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hľadaná pravdepodobnosť udalosti.</a:t>
            </a:r>
          </a:p>
        </p:txBody>
      </p:sp>
    </p:spTree>
    <p:extLst>
      <p:ext uri="{BB962C8B-B14F-4D97-AF65-F5344CB8AC3E}">
        <p14:creationId xmlns:p14="http://schemas.microsoft.com/office/powerpoint/2010/main" val="183551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97171" y="286486"/>
            <a:ext cx="8911687" cy="895201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Klasická pravdepodobnosť definícia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28031" y="2133600"/>
            <a:ext cx="8915400" cy="3777622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Každú konečnú náhodnú udalosť A môžeme charakterizovať vymenovaním elementárnych udalostí, ktoré obsahuje presnejšie.</a:t>
            </a:r>
          </a:p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Udalosti A priradíme klasickú pravdepodobnosť, ktorá je definovaná vzťahom : P (A) = #A #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Ω. 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8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č.2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196510" y="1905000"/>
                <a:ext cx="10308102" cy="467868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Z osemnástich lístkov očíslovaných 1 - 18 vytiahneme náhodne jeden lístok. Aká je pravdepodobnosť, že na vytiahnutom lístku bude:</a:t>
                </a:r>
              </a:p>
              <a:p>
                <a:r>
                  <a:rPr lang="sk-SK" dirty="0"/>
                  <a:t>Párne číslo </a:t>
                </a:r>
              </a:p>
              <a:p>
                <a:r>
                  <a:rPr lang="sk-SK" dirty="0"/>
                  <a:t>n=18, m = 9, (2,4,6,8,10,12,14,16,18)</a:t>
                </a:r>
              </a:p>
              <a:p>
                <a:r>
                  <a:rPr lang="sk-SK" dirty="0"/>
                  <a:t>P(A)=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sk-SK" b="0" i="0" smtClean="0">
                        <a:latin typeface="Cambria Math" panose="02040503050406030204" pitchFamily="18" charset="0"/>
                      </a:rPr>
                      <m:t>=0,5 =50%</m:t>
                    </m:r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6510" y="1905000"/>
                <a:ext cx="10308102" cy="4678680"/>
              </a:xfrm>
              <a:blipFill>
                <a:blip r:embed="rId2"/>
                <a:stretch>
                  <a:fillRect l="-414" t="-7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20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153114" y="2114843"/>
            <a:ext cx="8915400" cy="3777622"/>
          </a:xfrm>
        </p:spPr>
        <p:txBody>
          <a:bodyPr>
            <a:normAutofit/>
          </a:bodyPr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Môj zdroj pri tejto úlohe bola kniha zmaturuj z matematiky. </a:t>
            </a:r>
          </a:p>
        </p:txBody>
      </p:sp>
    </p:spTree>
    <p:extLst>
      <p:ext uri="{BB962C8B-B14F-4D97-AF65-F5344CB8AC3E}">
        <p14:creationId xmlns:p14="http://schemas.microsoft.com/office/powerpoint/2010/main" val="24231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Obdĺžnik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/>
          </a:p>
        </p:txBody>
      </p:sp>
      <p:pic>
        <p:nvPicPr>
          <p:cNvPr id="5" name="Obrázok 4" descr="svetelné body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120" y="1554574"/>
            <a:ext cx="8915399" cy="2262781"/>
          </a:xfrm>
        </p:spPr>
        <p:txBody>
          <a:bodyPr rtlCol="0">
            <a:noAutofit/>
          </a:bodyPr>
          <a:lstStyle/>
          <a:p>
            <a:pPr rtl="0"/>
            <a:r>
              <a:rPr lang="sk-SK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 ǃ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Voľný tvar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Voľný tvar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Voľný tvar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Voľný tvar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Voľný tvar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Voľný tvar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Voľný tvar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Voľný tvar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Voľný tvar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Voľný tvar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Voľný tvar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Voľný tvar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Voľný tvar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Voľný tvar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Voľný tvar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Voľný tvar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Voľný tvar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Voľný tvar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Voľný tvar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Voľný tvar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Voľný tvar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Voľný tvar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Voľný tvar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Voľný tvar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Obdĺžnik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42" name="Voľný tvar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618541" y="1936652"/>
            <a:ext cx="8915400" cy="3777622"/>
          </a:xfrm>
        </p:spPr>
        <p:txBody>
          <a:bodyPr>
            <a:normAutofit/>
          </a:bodyPr>
          <a:lstStyle/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Pravdepodobnosť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zaoberá matematickými zákonitosťami, ktoré sa prejavujú v náhodných pokusoch. Tieto zákonitosti majú opodstatnenosť len pri dostatočne veľkom počte pokusov. 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Náhodné pokusy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sú pokusy, ktoré pri dodržaní predpísaných podmienok vedú k rôznym výsledkom. Tieto výsledky však závisia nielen od predpísaných podmienok, ale aj od náhody.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026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83104" y="218712"/>
            <a:ext cx="8911687" cy="810795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Základné pojmy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83104" y="1402080"/>
            <a:ext cx="10296795" cy="4942450"/>
          </a:xfrm>
        </p:spPr>
        <p:txBody>
          <a:bodyPr>
            <a:normAutofit lnSpcReduction="10000"/>
          </a:bodyPr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Nech je pevne stanovený istý systém podmienok (napr. majme pravidelnú hraciu kocku, ktorej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steny sú označené číslami 1, 2, . . . , 6).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(dej), ktorý môže nastať pri realizácii týchto podmienok (napr. hod touto hracou kockou)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nazývame pokusom.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 vyžadujeme, aby každý pokus mal tzv. vlastnosť hromadnosti, t. j. aby sme ho mohli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tých istých podmienok teoreticky ľubovoľne - krát opakovať.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Výsledok tohto procesu nie je jednoznačný, je náhodný, a nazývame ho náhodným javom alebo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náhodnou udalosťou (padnutie šestky na vrchnej stene kocky).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34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442" y="218712"/>
            <a:ext cx="8911687" cy="810795"/>
          </a:xfrm>
        </p:spPr>
        <p:txBody>
          <a:bodyPr rtlCol="0">
            <a:normAutofit/>
          </a:bodyPr>
          <a:lstStyle/>
          <a:p>
            <a:pPr rtl="0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Množina možných výsledkov pokusu a javy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37187" y="1697500"/>
            <a:ext cx="9874763" cy="4900247"/>
          </a:xfrm>
        </p:spPr>
        <p:txBody>
          <a:bodyPr/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 každom náhodnom pokuse vieme vopred vymenovať všetky možné výsledky. Tieto sa navzájom vylučujú a jeden z nich nastane vždy. Túto množinu možných výsledkov označujeme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jej ľubovoľný prvok 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Podmnožiny množiny možných výsledkov nazývame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JAVY.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Označujeme ich     A, B, C... 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Prázdna množina       sa nazýva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NEMOŽNÝ JAV.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Množinu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nazývame ISTÝ JAV.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756075" y="3509888"/>
            <a:ext cx="253218" cy="2391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nica 5"/>
          <p:cNvCxnSpPr/>
          <p:nvPr/>
        </p:nvCxnSpPr>
        <p:spPr>
          <a:xfrm flipV="1">
            <a:off x="3756075" y="3509888"/>
            <a:ext cx="253218" cy="239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9374" y="216147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javoch platí všetko čo platí o množinách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590406" y="1613094"/>
            <a:ext cx="9368326" cy="4773637"/>
          </a:xfrm>
        </p:spPr>
        <p:txBody>
          <a:bodyPr>
            <a:normAutofit/>
          </a:bodyPr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Hovoríme, že výsledok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PRIAZNIVÝ JAVU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Hovoríme, že jav A je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PODJAVOM JAVU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ZJEDNOTENIE JAVOV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 B nastáva práve vtedy, keď nastane aspoň jeden z javov A alebo B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PRIENIK JAVOV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 B nastáva vtedy, ak nastanú oba javy A a B.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Hovoríme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JAVY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a B sa navzájom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VYLUĆUJÚ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 A´, ktorý nastáva práve vtedy, keď jav A nenastáva,  nazývame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JAVOM OPAČNÝM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javu A v množine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1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956165" y="2133600"/>
                <a:ext cx="9157311" cy="3901440"/>
              </a:xfrm>
            </p:spPr>
            <p:txBody>
              <a:bodyPr>
                <a:normAutofit/>
              </a:bodyPr>
              <a:lstStyle/>
              <a:p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Nech nejaký pokus má množinu výsledkov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Vykonajme tento pokus n-krát a pre každý možný výsledok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zaznamenajme, toľko pokusov skončilo práve týmto výsledkom.</a:t>
                </a:r>
              </a:p>
              <a:p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Toto číslo n(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nazveme </a:t>
                </a:r>
                <a:r>
                  <a:rPr lang="sk-SK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POČETNOSŤOU VÝSLEDKOV</a:t>
                </a:r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Podiel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nazveme </a:t>
                </a:r>
                <a:r>
                  <a:rPr lang="sk-SK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RELATÍVNOU POČETNOSŤOU </a:t>
                </a:r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výsledkov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6165" y="2133600"/>
                <a:ext cx="9157311" cy="3901440"/>
              </a:xfrm>
              <a:blipFill>
                <a:blip r:embed="rId2"/>
                <a:stretch>
                  <a:fillRect l="-932" t="-1250" r="-133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35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110910" y="21336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 má náhodný pokus m možných výsledkov a ak sú tieto výsledky rovnako možné (alebo pravdepodobné), tak o každom z nich hovoríme, že má pravdepodobnosť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0910" y="2133600"/>
                <a:ext cx="8915400" cy="3777622"/>
              </a:xfrm>
              <a:blipFill>
                <a:blip r:embed="rId2"/>
                <a:stretch>
                  <a:fillRect l="-957" t="-1290" r="-8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6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660744" y="1964788"/>
                <a:ext cx="8915400" cy="3777622"/>
              </a:xfrm>
            </p:spPr>
            <p:txBody>
              <a:bodyPr/>
              <a:lstStyle/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Hodili sme 10-krát hracou kockou s výsledkami 1, 6 4, 5, 5, 3, 1, 2, 4.  Odtiaľ vyplývajú nasledujúce početnosti jednotlivých výsledkov pokusu n (1)=3, n(2)1, n(3)=1, n(4)=2, n(5)=2, n(6)=1. Najväčšia početnosť má jav, keď padlo číslo1.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Relatívna početnosť tohto javu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sk-SK" dirty="0"/>
                  <a:t>Pri hádzaní kockou môžeme nastať 6 rôznych výsledkov. Všetky sú rovnako pravdepodobné. </a:t>
                </a: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0744" y="1964788"/>
                <a:ext cx="8915400" cy="3777622"/>
              </a:xfrm>
              <a:blipFill>
                <a:blip r:embed="rId2"/>
                <a:stretch>
                  <a:fillRect l="-615" t="-8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05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83103" y="232780"/>
            <a:ext cx="8911687" cy="782659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Pravdepodobnosti javov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759218" y="1978855"/>
                <a:ext cx="8915400" cy="3777622"/>
              </a:xfrm>
            </p:spPr>
            <p:txBody>
              <a:bodyPr>
                <a:noAutofit/>
              </a:bodyPr>
              <a:lstStyle/>
              <a:p>
                <a:r>
                  <a:rPr lang="sk-SK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PRAVDEPOBNOSŤ JAVU</a:t>
                </a: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označujeme P (A). Je definovaná ako súčet pravdepodobnosti výsledkov priaznivých javu , čiže P(A)=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</m:nary>
                  </m:oMath>
                </a14:m>
                <a:r>
                  <a:rPr lang="sk-SK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 má pokus m rovnako pravdepodobných výsledkov, tak P(A)=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pričom m(A) je počet výsledkov priaznivých javu A.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tejto definície  vyplýva, že: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pravdepodobnosť nemožného javu sa rovná 0, čiže P </a:t>
                </a:r>
                <a:r>
                  <a:rPr lang="sk-SK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)= 0,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pravdepodobnosť istého javu sa rovná 1,čiže P (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sk-SK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=1,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pravdepodobnosti ľubovoľného javu A platí 0</a:t>
                </a:r>
                <a:r>
                  <a:rPr lang="sk-SK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sz="2000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&lt; </a:t>
                </a:r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P (A) &lt;1.</a:t>
                </a:r>
                <a:r>
                  <a:rPr lang="sk-SK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9218" y="1978855"/>
                <a:ext cx="8915400" cy="3777622"/>
              </a:xfrm>
              <a:blipFill>
                <a:blip r:embed="rId2"/>
                <a:stretch>
                  <a:fillRect l="-684" t="-48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ál 3"/>
          <p:cNvSpPr/>
          <p:nvPr/>
        </p:nvSpPr>
        <p:spPr>
          <a:xfrm>
            <a:off x="7652825" y="4135902"/>
            <a:ext cx="281353" cy="2110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nica 5"/>
          <p:cNvCxnSpPr/>
          <p:nvPr/>
        </p:nvCxnSpPr>
        <p:spPr>
          <a:xfrm flipV="1">
            <a:off x="7652825" y="4135902"/>
            <a:ext cx="281353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40267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B8F5F2-61AB-4CE6-A5E3-F34B87B0EE42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Plán udalosti s návrhom Dym</Template>
  <TotalTime>0</TotalTime>
  <Words>908</Words>
  <Application>Microsoft Office PowerPoint</Application>
  <PresentationFormat>Širokouhlá</PresentationFormat>
  <Paragraphs>78</Paragraphs>
  <Slides>15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Times New Roman</vt:lpstr>
      <vt:lpstr>Wingdings 3</vt:lpstr>
      <vt:lpstr>Dym</vt:lpstr>
      <vt:lpstr>Pravdepodobnosť </vt:lpstr>
      <vt:lpstr>Prezentácia programu PowerPoint</vt:lpstr>
      <vt:lpstr>Základné pojmy </vt:lpstr>
      <vt:lpstr>Množina možných výsledkov pokusu a javy</vt:lpstr>
      <vt:lpstr>O javoch platí všetko čo platí o množinách </vt:lpstr>
      <vt:lpstr>Prezentácia programu PowerPoint</vt:lpstr>
      <vt:lpstr>Prezentácia programu PowerPoint</vt:lpstr>
      <vt:lpstr>Prezentácia programu PowerPoint</vt:lpstr>
      <vt:lpstr>Pravdepodobnosti javov</vt:lpstr>
      <vt:lpstr>Príklad č.1</vt:lpstr>
      <vt:lpstr>Štatistická pravdepodobnosť definícia </vt:lpstr>
      <vt:lpstr>Klasická pravdepodobnosť definícia</vt:lpstr>
      <vt:lpstr>Príklad č.2</vt:lpstr>
      <vt:lpstr>Zdroj:</vt:lpstr>
      <vt:lpstr>Ďakujem za pozornosť 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2020-05-22T16:38:33Z</dcterms:created>
  <dcterms:modified xsi:type="dcterms:W3CDTF">2020-05-24T17:45:16Z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