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4" r:id="rId4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6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A3544-EC03-4279-AEB5-65B644482585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5E6B6-4DEA-422C-BCA2-EF3D8965040B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</a:t>
            </a:fld>
            <a:endParaRPr lang="sk-S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10</a:t>
            </a:fld>
            <a:endParaRPr lang="sk-S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11</a:t>
            </a:fld>
            <a:endParaRPr lang="sk-S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12</a:t>
            </a:fld>
            <a:endParaRPr lang="sk-S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13</a:t>
            </a:fld>
            <a:endParaRPr lang="sk-S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14</a:t>
            </a:fld>
            <a:endParaRPr lang="sk-S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15</a:t>
            </a:fld>
            <a:endParaRPr lang="sk-S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16</a:t>
            </a:fld>
            <a:endParaRPr lang="sk-S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17</a:t>
            </a:fld>
            <a:endParaRPr lang="sk-S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18</a:t>
            </a:fld>
            <a:endParaRPr lang="sk-S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19</a:t>
            </a:fld>
            <a:endParaRPr lang="sk-S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</a:t>
            </a:fld>
            <a:endParaRPr lang="sk-S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20</a:t>
            </a:fld>
            <a:endParaRPr lang="sk-S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21</a:t>
            </a:fld>
            <a:endParaRPr lang="sk-S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22</a:t>
            </a:fld>
            <a:endParaRPr lang="sk-S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23</a:t>
            </a:fld>
            <a:endParaRPr lang="sk-S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24</a:t>
            </a:fld>
            <a:endParaRPr lang="sk-S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25</a:t>
            </a:fld>
            <a:endParaRPr lang="sk-S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26</a:t>
            </a:fld>
            <a:endParaRPr lang="sk-S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27</a:t>
            </a:fld>
            <a:endParaRPr lang="sk-S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28</a:t>
            </a:fld>
            <a:endParaRPr lang="sk-S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29</a:t>
            </a:fld>
            <a:endParaRPr lang="sk-S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</a:t>
            </a:fld>
            <a:endParaRPr lang="sk-S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30</a:t>
            </a:fld>
            <a:endParaRPr lang="sk-S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31</a:t>
            </a:fld>
            <a:endParaRPr lang="sk-S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32</a:t>
            </a:fld>
            <a:endParaRPr lang="sk-S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33</a:t>
            </a:fld>
            <a:endParaRPr lang="sk-SK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34</a:t>
            </a:fld>
            <a:endParaRPr lang="sk-SK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35</a:t>
            </a:fld>
            <a:endParaRPr lang="sk-SK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36</a:t>
            </a:fld>
            <a:endParaRPr lang="sk-SK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37</a:t>
            </a:fld>
            <a:endParaRPr lang="sk-SK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38</a:t>
            </a:fld>
            <a:endParaRPr lang="sk-SK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39</a:t>
            </a:fld>
            <a:endParaRPr lang="sk-S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4</a:t>
            </a:fld>
            <a:endParaRPr lang="sk-S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5</a:t>
            </a:fld>
            <a:endParaRPr lang="sk-S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6</a:t>
            </a:fld>
            <a:endParaRPr lang="sk-S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7</a:t>
            </a:fld>
            <a:endParaRPr lang="sk-S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8</a:t>
            </a:fld>
            <a:endParaRPr lang="sk-S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5E6B6-4DEA-422C-BCA2-EF3D8965040B}" type="slidenum">
              <a:rPr lang="sk-SK" smtClean="0"/>
              <a:t>9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A33966-01FE-492B-B89B-45F34FA268BD}" type="datetimeFigureOut">
              <a:rPr lang="sk-SK" smtClean="0"/>
              <a:t>21. 9. 2018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1E7B3F-CE87-4C10-987F-C9A35B825BA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Plavidl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/index.php?title=Exohydrolet&amp;action=edit&amp;redlink=1" TargetMode="External"/><Relationship Id="rId5" Type="http://schemas.openxmlformats.org/officeDocument/2006/relationships/hyperlink" Target="https://sk.wikipedia.org/wiki/Vzn%C3%A1%C5%A1adlo" TargetMode="External"/><Relationship Id="rId4" Type="http://schemas.openxmlformats.org/officeDocument/2006/relationships/hyperlink" Target="https://sk.wikipedia.org/wiki/Ponork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Kovy" TargetMode="External"/><Relationship Id="rId3" Type="http://schemas.openxmlformats.org/officeDocument/2006/relationships/hyperlink" Target="https://sk.wikipedia.org/wiki/Nerastn%C3%A9_suroviny" TargetMode="External"/><Relationship Id="rId7" Type="http://schemas.openxmlformats.org/officeDocument/2006/relationships/hyperlink" Target="https://sk.wikipedia.org/wiki/Po%C5%A1t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Voda" TargetMode="External"/><Relationship Id="rId5" Type="http://schemas.openxmlformats.org/officeDocument/2006/relationships/hyperlink" Target="https://sk.wikipedia.org/wiki/Zemn%C3%BD_plyn" TargetMode="External"/><Relationship Id="rId4" Type="http://schemas.openxmlformats.org/officeDocument/2006/relationships/hyperlink" Target="https://sk.wikipedia.org/wiki/Rop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Intermod%C3%A1lna_preprav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%C5%BDelezni%C4%8Dn%C3%BD_voze%C5%88" TargetMode="External"/><Relationship Id="rId5" Type="http://schemas.openxmlformats.org/officeDocument/2006/relationships/hyperlink" Target="https://sk.wikipedia.org/wiki/V%C3%BDmenn%C3%A1_nadstavba" TargetMode="External"/><Relationship Id="rId4" Type="http://schemas.openxmlformats.org/officeDocument/2006/relationships/hyperlink" Target="https://sk.wikipedia.org/wiki/Multimod%C3%A1lna_preprava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Zem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Preprava" TargetMode="External"/><Relationship Id="rId5" Type="http://schemas.openxmlformats.org/officeDocument/2006/relationships/hyperlink" Target="https://sk.wikipedia.org/wiki/Doprava" TargetMode="External"/><Relationship Id="rId4" Type="http://schemas.openxmlformats.org/officeDocument/2006/relationships/hyperlink" Target="https://sk.wikipedia.org/w/index.php?title=Leteck%C3%A9_dopravn%C3%A9_prostriedky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88024" y="6021288"/>
            <a:ext cx="4355976" cy="432048"/>
          </a:xfrm>
        </p:spPr>
        <p:txBody>
          <a:bodyPr/>
          <a:lstStyle/>
          <a:p>
            <a:r>
              <a:rPr lang="sk-SK" dirty="0" smtClean="0"/>
              <a:t>Anna Medvecová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6600" dirty="0" smtClean="0">
                <a:solidFill>
                  <a:srgbClr val="7030A0"/>
                </a:solidFill>
              </a:rPr>
              <a:t>Rozdelenie dopravy </a:t>
            </a:r>
            <a:endParaRPr lang="sk-SK" sz="6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196752"/>
            <a:ext cx="8373616" cy="493204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dráha- dopravná cesta určená na pohyb dráhových vozidiel vrátane pevných zariadení potrebných na zabezpečenie pohybu dr. vozidiel a bezpečnosti a plynulosti dopravy na dráhe</a:t>
            </a:r>
            <a:r>
              <a:rPr lang="sk-SK" dirty="0" smtClean="0"/>
              <a:t>;</a:t>
            </a:r>
          </a:p>
          <a:p>
            <a:r>
              <a:rPr lang="sk-SK" dirty="0" smtClean="0"/>
              <a:t>dráhami nie sú banské, prenosné, priemyselné dráhy a lanové vleky; </a:t>
            </a:r>
            <a:endParaRPr lang="sk-SK" dirty="0" smtClean="0"/>
          </a:p>
          <a:p>
            <a:r>
              <a:rPr lang="sk-SK" dirty="0" smtClean="0"/>
              <a:t>členenie- podľa tech. podmienok: železničné, električkové, trolejbusové, lanové a špeciálne; </a:t>
            </a:r>
            <a:endParaRPr lang="sk-SK" dirty="0" smtClean="0"/>
          </a:p>
          <a:p>
            <a:r>
              <a:rPr lang="sk-SK" dirty="0" smtClean="0"/>
              <a:t>kategórie železničných dráh: celoštátne, regionálne dráhy a vlečky; </a:t>
            </a:r>
            <a:endParaRPr lang="sk-SK" dirty="0" smtClean="0"/>
          </a:p>
          <a:p>
            <a:r>
              <a:rPr lang="sk-SK" dirty="0" smtClean="0"/>
              <a:t>obvod dráhy- územie vymedzené územným rozhodnutím na umiestnenie stavby dráhy 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/>
              <a:t>Dráhová 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5835352"/>
          </a:xfrm>
        </p:spPr>
        <p:txBody>
          <a:bodyPr>
            <a:normAutofit/>
          </a:bodyPr>
          <a:lstStyle/>
          <a:p>
            <a:r>
              <a:rPr lang="sk-SK" dirty="0" smtClean="0"/>
              <a:t>ochranné pásmo dráhy- priestor po obidvoch stranách dráhy, ktorý slúži na ochranu dráhy a ochranu prevádzky na dráhe; </a:t>
            </a:r>
            <a:endParaRPr lang="sk-SK" dirty="0" smtClean="0"/>
          </a:p>
          <a:p>
            <a:r>
              <a:rPr lang="pl-PL" dirty="0" smtClean="0"/>
              <a:t>rozsah podľa </a:t>
            </a:r>
            <a:r>
              <a:rPr lang="pl-PL" dirty="0" smtClean="0"/>
              <a:t>kategórie </a:t>
            </a:r>
            <a:r>
              <a:rPr lang="pl-PL" dirty="0" smtClean="0"/>
              <a:t>dráhy od 10 do 50 m; </a:t>
            </a:r>
            <a:endParaRPr lang="pl-PL" dirty="0" smtClean="0"/>
          </a:p>
          <a:p>
            <a:r>
              <a:rPr lang="sk-SK" dirty="0" smtClean="0"/>
              <a:t>zriaďovanie a zrušovanie dráhových dopravných ciest podlieha povoľovaciemu konaniu</a:t>
            </a:r>
            <a:r>
              <a:rPr lang="sk-SK" dirty="0" smtClean="0"/>
              <a:t>;</a:t>
            </a:r>
          </a:p>
          <a:p>
            <a:r>
              <a:rPr lang="sk-SK" dirty="0" smtClean="0"/>
              <a:t>stavba dráhy- je stavba dopravnej cesty a stavba, ktorá rozširuje, dopĺňa, mení alebo zabezpečuje dráhu, bez ohľadu na to, či je, alebo nie je v obvode dráhy; </a:t>
            </a:r>
            <a:endParaRPr lang="sk-SK" dirty="0" smtClean="0"/>
          </a:p>
          <a:p>
            <a:r>
              <a:rPr lang="sk-SK" dirty="0" smtClean="0"/>
              <a:t>stavba na dráhe- sú všetky stavby v obvode dráhy, bez ohľadu na ich účel;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5602" name="Picture 2" descr="C:\Users\Miroslav\Desktop\draho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32656"/>
            <a:ext cx="6984776" cy="4589275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Vodná doprava</a:t>
            </a:r>
            <a:r>
              <a:rPr lang="sk-SK" dirty="0" smtClean="0"/>
              <a:t> je odbor dopravy, ktorý sa zakladá na pohybe plavidla vo/na vode (plavbe), výsledkom ktorého môže byť lodná doprava nákladu a osôb. Vodná doprava (plavba) prebieha na vodných tokoch, kanáloch, vodných plochách, moriach a oceánoch. Podľa spôsobu pohybu vo vode je </a:t>
            </a:r>
            <a:r>
              <a:rPr lang="sk-SK" dirty="0" smtClean="0"/>
              <a:t>plavba</a:t>
            </a:r>
          </a:p>
          <a:p>
            <a:r>
              <a:rPr lang="sk-SK" b="1" dirty="0" smtClean="0"/>
              <a:t>hladinová</a:t>
            </a:r>
            <a:r>
              <a:rPr lang="sk-SK" dirty="0" smtClean="0"/>
              <a:t> – pohyb po hladine -</a:t>
            </a:r>
            <a:r>
              <a:rPr lang="sk-SK" sz="2000" b="1" u="sng" dirty="0" smtClean="0">
                <a:hlinkClick r:id="rId3" tooltip="Plavidlo"/>
              </a:rPr>
              <a:t>plavidlá</a:t>
            </a:r>
            <a:endParaRPr lang="sk-SK" sz="2000" b="1" u="sng" dirty="0" smtClean="0"/>
          </a:p>
          <a:p>
            <a:r>
              <a:rPr lang="sk-SK" b="1" dirty="0" smtClean="0"/>
              <a:t>podhladinová</a:t>
            </a:r>
            <a:r>
              <a:rPr lang="sk-SK" dirty="0" smtClean="0"/>
              <a:t> – pohyb pod hladinou – </a:t>
            </a:r>
            <a:r>
              <a:rPr lang="sk-SK" b="1" dirty="0" smtClean="0">
                <a:hlinkClick r:id="rId4" tooltip="Ponorka"/>
              </a:rPr>
              <a:t>ponorky</a:t>
            </a:r>
            <a:r>
              <a:rPr lang="sk-SK" dirty="0" smtClean="0"/>
              <a:t> a </a:t>
            </a:r>
            <a:r>
              <a:rPr lang="sk-SK" dirty="0" smtClean="0"/>
              <a:t>iné</a:t>
            </a:r>
          </a:p>
          <a:p>
            <a:r>
              <a:rPr lang="sk-SK" b="1" dirty="0" smtClean="0"/>
              <a:t>nadhladinová </a:t>
            </a:r>
            <a:r>
              <a:rPr lang="sk-SK" dirty="0" smtClean="0"/>
              <a:t>– pohyb tesne nad hladinou – </a:t>
            </a:r>
            <a:r>
              <a:rPr lang="sk-SK" sz="3200" b="1" dirty="0" smtClean="0">
                <a:hlinkClick r:id="rId5" tooltip="Vznášadlo"/>
              </a:rPr>
              <a:t>vznášadlá</a:t>
            </a:r>
            <a:r>
              <a:rPr lang="sk-SK" sz="3200" b="1" dirty="0" smtClean="0"/>
              <a:t>, </a:t>
            </a:r>
            <a:r>
              <a:rPr lang="sk-SK" sz="3200" b="1" dirty="0" smtClean="0">
                <a:hlinkClick r:id="rId6" tooltip="Exohydrolet (stránka neexistuje)"/>
              </a:rPr>
              <a:t>exohydrolety</a:t>
            </a:r>
            <a:endParaRPr lang="sk-SK" sz="3200" b="1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/>
              <a:t>Vodná 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0"/>
            <a:ext cx="8640960" cy="666936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00192" y="152400"/>
            <a:ext cx="2386608" cy="97234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6626" name="Picture 2" descr="C:\Users\Miroslav\Desktop\hlaino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3806552" cy="2854914"/>
          </a:xfrm>
          <a:prstGeom prst="rect">
            <a:avLst/>
          </a:prstGeom>
          <a:noFill/>
        </p:spPr>
      </p:pic>
      <p:pic>
        <p:nvPicPr>
          <p:cNvPr id="26627" name="Picture 3" descr="C:\Users\Miroslav\Desktop\ponork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0"/>
            <a:ext cx="4771895" cy="2880320"/>
          </a:xfrm>
          <a:prstGeom prst="rect">
            <a:avLst/>
          </a:prstGeom>
          <a:noFill/>
        </p:spPr>
      </p:pic>
      <p:pic>
        <p:nvPicPr>
          <p:cNvPr id="26628" name="Picture 4" descr="C:\Users\Miroslav\Desktop\nasadlov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924944"/>
            <a:ext cx="5144538" cy="367240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1052736"/>
            <a:ext cx="8352928" cy="5400600"/>
          </a:xfrm>
        </p:spPr>
        <p:txBody>
          <a:bodyPr/>
          <a:lstStyle/>
          <a:p>
            <a:r>
              <a:rPr lang="sk-SK" dirty="0" smtClean="0"/>
              <a:t>Leteckú dopravu charakterizujú niektoré vlastnosti, ktoré určujú jej postavenie v doprav­nej sústave štátu. Tým, že najrých­lejšie zo všetkých dopravných odborov zabezpečuje prepravu osôb, pošty a niektorých druhov tovarov, pomáha skvalitňovať riadenie národného hospodárstva a zrýchliť kolobeh obežných </a:t>
            </a:r>
            <a:r>
              <a:rPr lang="sk-SK" dirty="0" smtClean="0"/>
              <a:t>prostriedkov. Aby </a:t>
            </a:r>
            <a:r>
              <a:rPr lang="sk-SK" dirty="0" smtClean="0"/>
              <a:t>letecká doprava mohla plniť svoje úlohy v dopravnej sústave štátu, musí spĺňať najmä tieto požiadavky: rýchlosť, bezpečnosť, kvalita, hospodárnosť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19200"/>
          </a:xfrm>
        </p:spPr>
        <p:txBody>
          <a:bodyPr>
            <a:normAutofit/>
          </a:bodyPr>
          <a:lstStyle/>
          <a:p>
            <a:r>
              <a:rPr lang="sk-SK" sz="6000" dirty="0" smtClean="0"/>
              <a:t>Letecká </a:t>
            </a:r>
            <a:endParaRPr lang="sk-SK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8674" name="Picture 2" descr="C:\Users\Miroslav\Desktop\lietad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5"/>
            <a:ext cx="7967988" cy="403426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124744"/>
            <a:ext cx="8424936" cy="5400600"/>
          </a:xfrm>
        </p:spPr>
        <p:txBody>
          <a:bodyPr/>
          <a:lstStyle/>
          <a:p>
            <a:r>
              <a:rPr lang="sk-SK" b="1" dirty="0" smtClean="0"/>
              <a:t>Potrubná doprava</a:t>
            </a:r>
            <a:r>
              <a:rPr lang="sk-SK" dirty="0" smtClean="0"/>
              <a:t> je v širšom zmysle akákoľvek doprava používajúca potrubie ako dopravnú cestu, v užšom zmysle len takáto doprava okrem dopravy kvapalných alebo plynných látok.</a:t>
            </a:r>
          </a:p>
          <a:p>
            <a:r>
              <a:rPr lang="sk-SK" dirty="0" smtClean="0"/>
              <a:t>Používa sa (v širšom zmysle) na prepravu </a:t>
            </a:r>
            <a:r>
              <a:rPr lang="sk-SK" b="1" dirty="0" smtClean="0">
                <a:hlinkClick r:id="rId3" tooltip="Nerastné suroviny"/>
              </a:rPr>
              <a:t>nerastných surovín</a:t>
            </a:r>
            <a:r>
              <a:rPr lang="sk-SK" dirty="0" smtClean="0"/>
              <a:t>, napríklad </a:t>
            </a:r>
            <a:r>
              <a:rPr lang="sk-SK" b="1" dirty="0" smtClean="0">
                <a:hlinkClick r:id="rId4" tooltip="Ropa"/>
              </a:rPr>
              <a:t>ropy</a:t>
            </a:r>
            <a:r>
              <a:rPr lang="sk-SK" dirty="0" smtClean="0"/>
              <a:t>, </a:t>
            </a:r>
            <a:r>
              <a:rPr lang="sk-SK" b="1" dirty="0" smtClean="0">
                <a:hlinkClick r:id="rId5" tooltip="Zemný plyn"/>
              </a:rPr>
              <a:t>zemného plynu</a:t>
            </a:r>
            <a:r>
              <a:rPr lang="sk-SK" dirty="0" smtClean="0"/>
              <a:t> alebo </a:t>
            </a:r>
            <a:r>
              <a:rPr lang="sk-SK" b="1" dirty="0" smtClean="0">
                <a:hlinkClick r:id="rId6" tooltip="Voda"/>
              </a:rPr>
              <a:t>vody</a:t>
            </a:r>
            <a:r>
              <a:rPr lang="sk-SK" dirty="0" smtClean="0"/>
              <a:t>. V minulosti sa používala aj na prepravu </a:t>
            </a:r>
            <a:r>
              <a:rPr lang="sk-SK" b="1" dirty="0" smtClean="0">
                <a:hlinkClick r:id="rId7" tooltip="Pošta"/>
              </a:rPr>
              <a:t>pošty</a:t>
            </a:r>
            <a:r>
              <a:rPr lang="sk-SK" dirty="0" smtClean="0"/>
              <a:t>, keď sa listové zásielky uložili do </a:t>
            </a:r>
            <a:r>
              <a:rPr lang="sk-SK" b="1" dirty="0" smtClean="0">
                <a:hlinkClick r:id="rId8" tooltip="Kovy"/>
              </a:rPr>
              <a:t>kovového</a:t>
            </a:r>
            <a:r>
              <a:rPr lang="sk-SK" dirty="0" smtClean="0"/>
              <a:t> puzdra a pomocou pary sa prepravili do cieľovej zberne.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1044352"/>
          </a:xfrm>
        </p:spPr>
        <p:txBody>
          <a:bodyPr>
            <a:normAutofit/>
          </a:bodyPr>
          <a:lstStyle/>
          <a:p>
            <a:r>
              <a:rPr lang="sk-SK" sz="5400" dirty="0" smtClean="0"/>
              <a:t>Potrubná 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C:\Users\Miroslav\Desktop\Potrub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27983" cy="3322460"/>
          </a:xfrm>
          <a:prstGeom prst="rect">
            <a:avLst/>
          </a:prstGeom>
          <a:noFill/>
        </p:spPr>
      </p:pic>
      <p:pic>
        <p:nvPicPr>
          <p:cNvPr id="29699" name="Picture 3" descr="C:\Users\Miroslav\Desktop\winter_alaska_pipeline_oil_snow_structure_landscape-1081470.jpg!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356992"/>
            <a:ext cx="4857750" cy="3238500"/>
          </a:xfrm>
          <a:prstGeom prst="rect">
            <a:avLst/>
          </a:prstGeom>
          <a:noFill/>
        </p:spPr>
      </p:pic>
      <p:pic>
        <p:nvPicPr>
          <p:cNvPr id="29700" name="Picture 4" descr="C:\Users\Miroslav\Desktop\stiahnuť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3792" y="188640"/>
            <a:ext cx="4220142" cy="2808312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328592"/>
          </a:xfrm>
        </p:spPr>
        <p:txBody>
          <a:bodyPr/>
          <a:lstStyle/>
          <a:p>
            <a:r>
              <a:rPr lang="sk-SK" b="1" dirty="0" smtClean="0"/>
              <a:t>Poznáme tieto tri druhy</a:t>
            </a:r>
          </a:p>
          <a:p>
            <a:r>
              <a:rPr lang="sk-SK" dirty="0" smtClean="0"/>
              <a:t>Vodorovná</a:t>
            </a:r>
            <a:endParaRPr lang="sk-SK" dirty="0" smtClean="0"/>
          </a:p>
          <a:p>
            <a:r>
              <a:rPr lang="sk-SK" dirty="0" smtClean="0"/>
              <a:t>Zvisla</a:t>
            </a:r>
          </a:p>
          <a:p>
            <a:r>
              <a:rPr lang="sk-SK" dirty="0" smtClean="0"/>
              <a:t>Šikma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/>
              <a:t>Podľa  smeru (sklonu) dráhy 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solidFill>
                  <a:schemeClr val="accent5">
                    <a:lumMod val="75000"/>
                  </a:schemeClr>
                </a:solidFill>
              </a:rPr>
              <a:t>Pozemná</a:t>
            </a:r>
          </a:p>
          <a:p>
            <a:r>
              <a:rPr lang="sk-SK" dirty="0" smtClean="0"/>
              <a:t>Pozemnou </a:t>
            </a:r>
            <a:r>
              <a:rPr lang="sk-SK" dirty="0" smtClean="0"/>
              <a:t>dopravou rozumieme všetky druhy dopravy, ktoré sa odohrávajú na pevnej pôde, teda na zemi. Patrí sem konkrétne doprava tovaru po ceste a železnici, teda nákladným vozidlom, osobným vozidlom alebo vlakom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400" dirty="0" smtClean="0"/>
              <a:t>Podľa priestoru (prostredia)</a:t>
            </a:r>
            <a:endParaRPr lang="sk-SK" sz="4400" dirty="0"/>
          </a:p>
        </p:txBody>
      </p:sp>
      <p:pic>
        <p:nvPicPr>
          <p:cNvPr id="1026" name="Picture 2" descr="C:\Users\Miroslav\Desktop\pozemná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17032"/>
            <a:ext cx="3527649" cy="2642332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256584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Nicolaus Otto</a:t>
            </a:r>
          </a:p>
          <a:p>
            <a:r>
              <a:rPr lang="sk-SK" dirty="0" smtClean="0"/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1862 - 1866 </a:t>
            </a:r>
            <a:r>
              <a:rPr lang="sk-SK" dirty="0" smtClean="0"/>
              <a:t>- prvý štvordobý motor</a:t>
            </a:r>
          </a:p>
          <a:p>
            <a:r>
              <a:rPr lang="sk-SK" dirty="0" smtClean="0"/>
              <a:t> </a:t>
            </a:r>
            <a:r>
              <a:rPr lang="sk-SK" dirty="0" smtClean="0"/>
              <a:t>Karl Benz</a:t>
            </a:r>
          </a:p>
          <a:p>
            <a:r>
              <a:rPr lang="sk-SK" dirty="0" smtClean="0"/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1885</a:t>
            </a:r>
            <a:r>
              <a:rPr lang="sk-SK" dirty="0" smtClean="0"/>
              <a:t> - motorová trojkolka</a:t>
            </a:r>
          </a:p>
          <a:p>
            <a:r>
              <a:rPr lang="sk-SK" dirty="0" smtClean="0"/>
              <a:t>  </a:t>
            </a:r>
            <a:r>
              <a:rPr lang="sk-SK" dirty="0" smtClean="0"/>
              <a:t> </a:t>
            </a:r>
            <a:r>
              <a:rPr lang="sk-SK" dirty="0" smtClean="0"/>
              <a:t>prvý automobil</a:t>
            </a:r>
          </a:p>
          <a:p>
            <a:r>
              <a:rPr lang="sk-SK" dirty="0" smtClean="0"/>
              <a:t>Gotlieb </a:t>
            </a:r>
            <a:r>
              <a:rPr lang="sk-SK" dirty="0" smtClean="0"/>
              <a:t>Daimler</a:t>
            </a:r>
          </a:p>
          <a:p>
            <a:r>
              <a:rPr lang="sk-SK" dirty="0" smtClean="0"/>
              <a:t> </a:t>
            </a:r>
            <a:r>
              <a:rPr lang="sk-SK" dirty="0" smtClean="0"/>
              <a:t>vynálezca súčasného typu spaľovacieho motora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1885</a:t>
            </a:r>
            <a:r>
              <a:rPr lang="sk-SK" dirty="0" smtClean="0"/>
              <a:t> </a:t>
            </a:r>
            <a:r>
              <a:rPr lang="sk-SK" dirty="0" smtClean="0"/>
              <a:t>- bicykel s pomocným motorom</a:t>
            </a:r>
          </a:p>
          <a:p>
            <a:r>
              <a:rPr lang="sk-SK" dirty="0" smtClean="0"/>
              <a:t>ďalej </a:t>
            </a:r>
            <a:r>
              <a:rPr lang="sk-SK" dirty="0" smtClean="0"/>
              <a:t>výroba automobilov</a:t>
            </a:r>
          </a:p>
          <a:p>
            <a:r>
              <a:rPr lang="sk-SK" dirty="0" smtClean="0"/>
              <a:t> </a:t>
            </a:r>
            <a:r>
              <a:rPr lang="sk-SK" dirty="0" smtClean="0"/>
              <a:t>Rudolf </a:t>
            </a:r>
            <a:r>
              <a:rPr lang="sk-SK" dirty="0" smtClean="0"/>
              <a:t>Diesel</a:t>
            </a:r>
          </a:p>
          <a:p>
            <a:r>
              <a:rPr lang="sk-SK" dirty="0" smtClean="0"/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1897</a:t>
            </a:r>
            <a:r>
              <a:rPr lang="sk-SK" dirty="0" smtClean="0"/>
              <a:t> skonštruoval vysokotlakový spaľovací motor, ktorý</a:t>
            </a:r>
          </a:p>
          <a:p>
            <a:r>
              <a:rPr lang="sk-SK" dirty="0" smtClean="0"/>
              <a:t>postupne úplne nahradil </a:t>
            </a:r>
            <a:r>
              <a:rPr lang="sk-SK" dirty="0" smtClean="0"/>
              <a:t>páru.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800" dirty="0" smtClean="0"/>
              <a:t>Podľa pohonu</a:t>
            </a:r>
            <a:br>
              <a:rPr lang="sk-SK" sz="4800" dirty="0" smtClean="0"/>
            </a:br>
            <a:r>
              <a:rPr lang="sk-SK" sz="4800" dirty="0" smtClean="0"/>
              <a:t>Motorová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0"/>
            <a:ext cx="8363272" cy="6096000"/>
          </a:xfrm>
        </p:spPr>
        <p:txBody>
          <a:bodyPr/>
          <a:lstStyle/>
          <a:p>
            <a:pPr>
              <a:buNone/>
            </a:pPr>
            <a:endParaRPr lang="sk-SK" dirty="0" smtClean="0"/>
          </a:p>
        </p:txBody>
      </p:sp>
      <p:pic>
        <p:nvPicPr>
          <p:cNvPr id="30725" name="Picture 5" descr="C:\Users\Miroslav\Desktop\motorova trojkolka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2656"/>
            <a:ext cx="5040560" cy="5040560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544616"/>
          </a:xfrm>
        </p:spPr>
        <p:txBody>
          <a:bodyPr/>
          <a:lstStyle/>
          <a:p>
            <a:r>
              <a:rPr lang="sk-SK" dirty="0" smtClean="0"/>
              <a:t>Doprava využívajúca vodné alebo vzdušné prúdy, odpor alebo tlak vzduchu, svalovú energiu ľudí, zvierat, polohovú energiu a pod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3232" cy="828328"/>
          </a:xfrm>
        </p:spPr>
        <p:txBody>
          <a:bodyPr/>
          <a:lstStyle/>
          <a:p>
            <a:r>
              <a:rPr lang="sk-SK" dirty="0" smtClean="0"/>
              <a:t>Bezmotorová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4683224"/>
          </a:xfrm>
        </p:spPr>
        <p:txBody>
          <a:bodyPr/>
          <a:lstStyle/>
          <a:p>
            <a:r>
              <a:rPr lang="sk-SK" dirty="0" smtClean="0"/>
              <a:t>Poznáme tieto dve druhy: </a:t>
            </a:r>
          </a:p>
          <a:p>
            <a:r>
              <a:rPr lang="sk-SK" dirty="0" smtClean="0"/>
              <a:t>Pretržitá</a:t>
            </a:r>
          </a:p>
          <a:p>
            <a:r>
              <a:rPr lang="sk-SK" dirty="0" smtClean="0"/>
              <a:t>Nepretržitá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95536" y="152400"/>
            <a:ext cx="8291264" cy="126037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Podľa charakteru dopravného pohybu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Pravidelná doprava</a:t>
            </a:r>
          </a:p>
          <a:p>
            <a:r>
              <a:rPr lang="sk-SK" dirty="0" smtClean="0"/>
              <a:t> Pravidelná autobusová doprava sa vykonáva na uspokojenie prepravných potrieb osôb ako pravidelne opakovaná preprava cestujúcich po vopred určenej trase dopravnej cesty s určenými zastávkami na nastupovanie a vystupovanie cestujúcich, ktorých dopravca prepravuje podľa prepravného poriadku, cestovného</a:t>
            </a:r>
            <a:br>
              <a:rPr lang="sk-SK" dirty="0" smtClean="0"/>
            </a:br>
            <a:r>
              <a:rPr lang="sk-SK" dirty="0" smtClean="0"/>
              <a:t>poriadku a tarify. Súčasťou pravidelnej autobusovej dopravy je preprava príručnej batožiny, prípadne aj cestovnej batožiny, domácich zvierat a autobusových zásielok.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Podľa pravidelnosti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1746" name="Picture 2" descr="C:\Users\Miroslav\Desktop\pi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92696"/>
            <a:ext cx="7323078" cy="396044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 nepravidelnú </a:t>
            </a:r>
            <a:r>
              <a:rPr lang="sk-SK" dirty="0" smtClean="0"/>
              <a:t>autobusovú dopravu ponúkame viaceré druhy autobusov od štandardného až po luxusný. Rozsah dopravy zahŕňa krátke akcie (školské výlety, futbalové zápasy, turistiké exkurzie) podľa objednávky, stredne dlhé akcie v rámci Slovenska až po dlhšie zahraničné zájazdy.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Nepravidelná doprava </a:t>
            </a:r>
            <a:endParaRPr lang="sk-SK" dirty="0"/>
          </a:p>
        </p:txBody>
      </p:sp>
      <p:pic>
        <p:nvPicPr>
          <p:cNvPr id="37890" name="Picture 2" descr="C:\Users\Miroslav\Desktop\picture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1" y="3573016"/>
            <a:ext cx="3936437" cy="2952328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Špičková</a:t>
            </a:r>
          </a:p>
          <a:p>
            <a:r>
              <a:rPr lang="sk-SK" dirty="0" smtClean="0"/>
              <a:t>Sedlová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Podľa intenzity v časovom úseku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Osobná</a:t>
            </a:r>
          </a:p>
          <a:p>
            <a:r>
              <a:rPr lang="sk-SK" b="1" dirty="0" smtClean="0"/>
              <a:t>Základné cestovné a osobitné cestovné za dopravné služby vykonávané na základe zmluvy o dopravných službách vo verejnom záujme v železničnej doprave a podmienky ich uplatňovania sú predmetom regulácie.</a:t>
            </a:r>
            <a:r>
              <a:rPr lang="sk-SK" dirty="0" smtClean="0"/>
              <a:t> O regulácii cestovného rozhoduje regulačný orgán na návrh dráhového podniku a po súhlase objednávateľa dopravných služieb určením maximálnej výšky základného cestovného a osobitného cestovného.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Podľa predmetu prepravy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C:\Users\Miroslav\Desktop\slider-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8892480" cy="2808312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Je neodmysliteľným a nesmierne dôležitým spôsobom </a:t>
            </a:r>
            <a:r>
              <a:rPr lang="sk-SK" sz="2400" b="1" dirty="0" smtClean="0">
                <a:solidFill>
                  <a:srgbClr val="C00000"/>
                </a:solidFill>
              </a:rPr>
              <a:t>prepravy</a:t>
            </a:r>
            <a:r>
              <a:rPr lang="sk-SK" sz="2400" dirty="0" smtClean="0"/>
              <a:t> a to najmä z vyplývajúcich potrieb </a:t>
            </a:r>
            <a:r>
              <a:rPr lang="sk-SK" sz="2400" b="1" dirty="0" smtClean="0">
                <a:solidFill>
                  <a:srgbClr val="C00000"/>
                </a:solidFill>
              </a:rPr>
              <a:t>prepravy</a:t>
            </a:r>
            <a:r>
              <a:rPr lang="sk-SK" sz="2400" dirty="0" smtClean="0"/>
              <a:t> nadgaridných a sypkých materiálov, voľne ložených materiálov a tekutín. Je to vysoko ekologický a ekonomicky výhodný spôsob </a:t>
            </a:r>
            <a:r>
              <a:rPr lang="sk-SK" sz="2400" b="1" dirty="0" smtClean="0">
                <a:solidFill>
                  <a:srgbClr val="C00000"/>
                </a:solidFill>
              </a:rPr>
              <a:t>prepravy</a:t>
            </a:r>
            <a:r>
              <a:rPr lang="sk-SK" sz="2400" dirty="0" smtClean="0"/>
              <a:t> vo vnútrozemí. Naša spoločnosť zabezpečuje všetky procesy spojené s týmto druhom </a:t>
            </a:r>
            <a:r>
              <a:rPr lang="sk-SK" sz="2400" b="1" dirty="0" smtClean="0">
                <a:solidFill>
                  <a:srgbClr val="C00000"/>
                </a:solidFill>
              </a:rPr>
              <a:t>prepravy</a:t>
            </a:r>
            <a:r>
              <a:rPr lang="sk-SK" sz="2400" dirty="0" smtClean="0"/>
              <a:t>. Zdarma vypracujeme cenovú ponuku a zároveň poradíme, akým spôsobom je Váš tovar čo najlepším spôsobom </a:t>
            </a:r>
            <a:r>
              <a:rPr lang="sk-SK" sz="2400" b="1" dirty="0" smtClean="0">
                <a:solidFill>
                  <a:srgbClr val="C00000"/>
                </a:solidFill>
              </a:rPr>
              <a:t>prepraviť</a:t>
            </a:r>
            <a:r>
              <a:rPr lang="sk-SK" sz="2400" dirty="0" smtClean="0">
                <a:solidFill>
                  <a:srgbClr val="C00000"/>
                </a:solidFill>
              </a:rPr>
              <a:t>.</a:t>
            </a:r>
            <a:r>
              <a:rPr lang="sk-SK" sz="2400" dirty="0" smtClean="0"/>
              <a:t> </a:t>
            </a:r>
            <a:endParaRPr lang="sk-SK" sz="24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800" dirty="0" smtClean="0"/>
              <a:t>Riečna </a:t>
            </a:r>
            <a:endParaRPr lang="sk-SK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Nákladná doprava</a:t>
            </a:r>
            <a:r>
              <a:rPr lang="sk-SK" dirty="0" smtClean="0"/>
              <a:t> je súhrn úkonov, ktorými sa uskutočňuje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preprava</a:t>
            </a:r>
            <a:r>
              <a:rPr lang="sk-SK" b="1" dirty="0" smtClean="0"/>
              <a:t>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nákladu</a:t>
            </a:r>
            <a:r>
              <a:rPr lang="sk-SK" dirty="0" smtClean="0"/>
              <a:t>. </a:t>
            </a:r>
            <a:r>
              <a:rPr lang="sk-SK" dirty="0" smtClean="0"/>
              <a:t>Je to činnosť spojená s cieľavedomým premiestňovaním hmotných predmetov v najrôznejších objemových, časových a priestorových súvislostiach za použitia rôznych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dopravných prostriedkov </a:t>
            </a:r>
            <a:r>
              <a:rPr lang="sk-SK" dirty="0" smtClean="0"/>
              <a:t> a technológií. Na prepravu sa používajú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lode</a:t>
            </a:r>
            <a:r>
              <a:rPr lang="sk-SK" dirty="0" smtClean="0"/>
              <a:t>,</a:t>
            </a:r>
            <a:r>
              <a:rPr lang="sk-SK" dirty="0" smtClean="0"/>
              <a:t>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lietadla</a:t>
            </a:r>
            <a:r>
              <a:rPr lang="sk-SK" dirty="0" smtClean="0"/>
              <a:t>,</a:t>
            </a:r>
            <a:r>
              <a:rPr lang="sk-SK" b="1" dirty="0" smtClean="0"/>
              <a:t> 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vlaky</a:t>
            </a:r>
            <a:r>
              <a:rPr lang="sk-SK" b="1" dirty="0" smtClean="0"/>
              <a:t>,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 vany</a:t>
            </a:r>
            <a:r>
              <a:rPr lang="sk-SK" dirty="0" smtClean="0"/>
              <a:t>   alebo 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 kamióny</a:t>
            </a:r>
            <a:r>
              <a:rPr lang="sk-SK" dirty="0" smtClean="0"/>
              <a:t>. </a:t>
            </a:r>
            <a:r>
              <a:rPr lang="sk-SK" dirty="0" smtClean="0"/>
              <a:t>V </a:t>
            </a:r>
            <a:r>
              <a:rPr lang="sk-SK" dirty="0" smtClean="0"/>
              <a:t>modernej </a:t>
            </a:r>
            <a:r>
              <a:rPr lang="sk-SK" dirty="0" smtClean="0"/>
              <a:t>dobe sa vo väčšine</a:t>
            </a:r>
            <a:r>
              <a:rPr lang="sk-SK" b="1" dirty="0" smtClean="0"/>
              <a:t>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indermodálnej</a:t>
            </a:r>
            <a:r>
              <a:rPr lang="sk-SK" dirty="0" smtClean="0"/>
              <a:t> nákladnej doprave na dlhé vzdialenosti používajú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kontajnery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Nákladná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C:\Users\Miroslav\Desktop\nakladna_02_f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6672"/>
            <a:ext cx="7251701" cy="5435600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Medzinárodná </a:t>
            </a:r>
            <a:r>
              <a:rPr lang="sk-SK" b="1" dirty="0" smtClean="0"/>
              <a:t>doprava</a:t>
            </a:r>
            <a:r>
              <a:rPr lang="sk-SK" dirty="0" smtClean="0"/>
              <a:t> alebo </a:t>
            </a:r>
            <a:r>
              <a:rPr lang="sk-SK" b="1" dirty="0" smtClean="0"/>
              <a:t>zahraničná doprava</a:t>
            </a:r>
            <a:r>
              <a:rPr lang="sk-SK" dirty="0" smtClean="0"/>
              <a:t> je druh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dopravy</a:t>
            </a:r>
            <a:r>
              <a:rPr lang="sk-SK" dirty="0" smtClean="0"/>
              <a:t> podľa rozsahu, ktorá zabezpečuje prepravu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tovarov</a:t>
            </a:r>
            <a:r>
              <a:rPr lang="sk-SK" dirty="0" smtClean="0"/>
              <a:t>,</a:t>
            </a:r>
            <a:r>
              <a:rPr lang="sk-SK" dirty="0" smtClean="0"/>
              <a:t>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surovín</a:t>
            </a:r>
            <a:r>
              <a:rPr lang="sk-SK" dirty="0" smtClean="0"/>
              <a:t>, </a:t>
            </a:r>
            <a:r>
              <a:rPr lang="sk-SK" dirty="0" smtClean="0"/>
              <a:t>osôb či správ medzi dvomi miestami v dvoch rozličných krajinách. Môže zahŕňať aj tranzit cez niekoľko rôznych štáty. Medzinárodná doprava je dôležitou súčasťou hospodárstiev krajín, pretože sa podieľa na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exporte</a:t>
            </a:r>
            <a:r>
              <a:rPr lang="sk-SK" dirty="0" smtClean="0"/>
              <a:t> a 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importe</a:t>
            </a:r>
            <a:r>
              <a:rPr lang="sk-SK" dirty="0" smtClean="0"/>
              <a:t> výrobkov</a:t>
            </a:r>
            <a:r>
              <a:rPr lang="sk-SK" dirty="0" smtClean="0"/>
              <a:t>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Podľa územného rozsahu peprávnych potrieb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C:\Users\Miroslav\Desktop\bedna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32656"/>
            <a:ext cx="5474227" cy="5620207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Okrem medzinárodnej nákladnej dopravy zabezpečujeme aj vnútroštátnu nákladnú dopravu. Vďaka nášmu vozovému parku sme pripravený Vám zabezpečiť vnútroštátnu nákladnú dopravu v rámci celej SR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Vnútroštátna doprava</a:t>
            </a:r>
            <a:endParaRPr lang="sk-SK" dirty="0"/>
          </a:p>
        </p:txBody>
      </p:sp>
      <p:pic>
        <p:nvPicPr>
          <p:cNvPr id="35842" name="Picture 2" descr="C:\Users\Miroslav\Desktop\nakladna_doprava_zilina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3322638"/>
            <a:ext cx="4586870" cy="3058690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Jednoduchá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Podľa účasti jednej alebo viacerých druhov dopravy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27240"/>
          </a:xfrm>
        </p:spPr>
        <p:txBody>
          <a:bodyPr>
            <a:normAutofit fontScale="85000" lnSpcReduction="10000"/>
          </a:bodyPr>
          <a:lstStyle/>
          <a:p>
            <a:r>
              <a:rPr lang="sk-SK" b="1" dirty="0" smtClean="0"/>
              <a:t>Kombinovaná preprava</a:t>
            </a:r>
            <a:r>
              <a:rPr lang="sk-SK" dirty="0" smtClean="0"/>
              <a:t> alebo </a:t>
            </a:r>
            <a:r>
              <a:rPr lang="sk-SK" b="1" dirty="0" smtClean="0"/>
              <a:t>kombinovaná doprava</a:t>
            </a:r>
            <a:r>
              <a:rPr lang="sk-SK" dirty="0" smtClean="0"/>
              <a:t> je špeciálny prípad </a:t>
            </a:r>
            <a:r>
              <a:rPr lang="sk-SK" b="1" dirty="0" smtClean="0">
                <a:hlinkClick r:id="rId3" tooltip="Intermodálna preprava"/>
              </a:rPr>
              <a:t>intermodálnej prepravy</a:t>
            </a:r>
            <a:r>
              <a:rPr lang="sk-SK" dirty="0" smtClean="0"/>
              <a:t>, pri ktorom je podiel prepravy po pozemnej komunikácii minimálny, väčšina prepravy teda prebieha po železnici alebo na vode.</a:t>
            </a:r>
          </a:p>
          <a:p>
            <a:r>
              <a:rPr lang="sk-SK" dirty="0" smtClean="0"/>
              <a:t>Hovorovo je „kombinovaná doprava“ synonymum pre </a:t>
            </a:r>
            <a:r>
              <a:rPr lang="sk-SK" b="1" dirty="0" smtClean="0">
                <a:hlinkClick r:id="rId3" tooltip="Intermodálna preprava"/>
              </a:rPr>
              <a:t>intermodálna preprava</a:t>
            </a:r>
            <a:r>
              <a:rPr lang="sk-SK" b="1" dirty="0" smtClean="0"/>
              <a:t> </a:t>
            </a:r>
            <a:r>
              <a:rPr lang="sk-SK" dirty="0" smtClean="0"/>
              <a:t>alebo pre </a:t>
            </a:r>
            <a:r>
              <a:rPr lang="sk-SK" b="1" dirty="0" smtClean="0">
                <a:hlinkClick r:id="rId4" tooltip="Multimodálna preprava"/>
              </a:rPr>
              <a:t>multimodálna preprava</a:t>
            </a:r>
            <a:r>
              <a:rPr lang="sk-SK" b="1" dirty="0" smtClean="0"/>
              <a:t>.</a:t>
            </a:r>
          </a:p>
          <a:p>
            <a:r>
              <a:rPr lang="sk-SK" dirty="0" smtClean="0"/>
              <a:t>Zmyslom kombinovanej dopravy je zabrániť častému prekladaniu tovaru (tovar je totiž v uzavretých prepravných jednotkách).</a:t>
            </a:r>
          </a:p>
          <a:p>
            <a:r>
              <a:rPr lang="sk-SK" dirty="0" smtClean="0"/>
              <a:t>Technické prostriedky kombinovanej dopravy:</a:t>
            </a:r>
          </a:p>
          <a:p>
            <a:r>
              <a:rPr lang="sk-SK" dirty="0" smtClean="0"/>
              <a:t>prepravné (veľký kontajner</a:t>
            </a:r>
            <a:r>
              <a:rPr lang="sk-SK" dirty="0" smtClean="0"/>
              <a:t>, </a:t>
            </a:r>
            <a:r>
              <a:rPr lang="sk-SK" b="1" u="sng" dirty="0" smtClean="0">
                <a:hlinkClick r:id="rId5"/>
              </a:rPr>
              <a:t>výmenná </a:t>
            </a:r>
            <a:r>
              <a:rPr lang="sk-SK" b="1" u="sng" dirty="0" smtClean="0">
                <a:hlinkClick r:id="rId5"/>
              </a:rPr>
              <a:t>nadstavba</a:t>
            </a:r>
            <a:r>
              <a:rPr lang="sk-SK" dirty="0" smtClean="0"/>
              <a:t> a cestný náves)</a:t>
            </a:r>
          </a:p>
          <a:p>
            <a:r>
              <a:rPr lang="sk-SK" dirty="0" smtClean="0"/>
              <a:t>dopravné (</a:t>
            </a:r>
            <a:r>
              <a:rPr lang="sk-SK" b="1" dirty="0" smtClean="0">
                <a:hlinkClick r:id="rId6" tooltip="Železničný vozeň"/>
              </a:rPr>
              <a:t>železničný vozeň</a:t>
            </a:r>
            <a:r>
              <a:rPr lang="sk-SK" dirty="0" smtClean="0"/>
              <a:t>, cestné </a:t>
            </a:r>
            <a:r>
              <a:rPr lang="sk-SK" dirty="0" smtClean="0"/>
              <a:t>vozidlo</a:t>
            </a:r>
            <a:r>
              <a:rPr lang="sk-SK" dirty="0" smtClean="0"/>
              <a:t>, loď </a:t>
            </a:r>
            <a:r>
              <a:rPr lang="sk-SK" dirty="0" smtClean="0"/>
              <a:t>a lietadlo)</a:t>
            </a:r>
          </a:p>
          <a:p>
            <a:r>
              <a:rPr lang="sk-SK" dirty="0" smtClean="0"/>
              <a:t>manipulačné (</a:t>
            </a:r>
            <a:r>
              <a:rPr lang="sk-SK" dirty="0" smtClean="0"/>
              <a:t>žeriav, stohovací voz</a:t>
            </a:r>
            <a:r>
              <a:rPr lang="sk-SK" dirty="0" smtClean="0"/>
              <a:t>)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Kombinovaná doprava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C:\Users\Miroslav\Desktop\kombinovaná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640"/>
            <a:ext cx="2727576" cy="1800200"/>
          </a:xfrm>
          <a:prstGeom prst="rect">
            <a:avLst/>
          </a:prstGeom>
          <a:noFill/>
        </p:spPr>
      </p:pic>
      <p:pic>
        <p:nvPicPr>
          <p:cNvPr id="36867" name="Picture 3" descr="C:\Users\Miroslav\Desktop\7999-660_4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060848"/>
            <a:ext cx="6286500" cy="443865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Poznáme týchto 6 skupín :</a:t>
            </a:r>
          </a:p>
          <a:p>
            <a:r>
              <a:rPr lang="sk-SK" sz="2800" dirty="0" smtClean="0"/>
              <a:t>Vnútorná</a:t>
            </a:r>
          </a:p>
          <a:p>
            <a:r>
              <a:rPr lang="sk-SK" sz="2800" dirty="0" smtClean="0"/>
              <a:t>Vystupná</a:t>
            </a:r>
          </a:p>
          <a:p>
            <a:r>
              <a:rPr lang="sk-SK" sz="2800" dirty="0" smtClean="0"/>
              <a:t>Vstupná</a:t>
            </a:r>
          </a:p>
          <a:p>
            <a:r>
              <a:rPr lang="sk-SK" sz="2800" dirty="0" smtClean="0"/>
              <a:t>Tranzitná</a:t>
            </a:r>
          </a:p>
          <a:p>
            <a:r>
              <a:rPr lang="sk-SK" sz="2800" dirty="0" smtClean="0"/>
              <a:t>Cieľová</a:t>
            </a:r>
          </a:p>
          <a:p>
            <a:r>
              <a:rPr lang="sk-SK" sz="2800" dirty="0" smtClean="0"/>
              <a:t>Peažna doprava- zájde na územie cudzieho štátu bez zastavenia a </a:t>
            </a:r>
            <a:r>
              <a:rPr lang="sk-SK" sz="2800" smtClean="0"/>
              <a:t>colného konania </a:t>
            </a:r>
            <a:r>
              <a:rPr lang="sk-SK" sz="2800" dirty="0" smtClean="0"/>
              <a:t>a vráti sa späť.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Podľa vzťahu k určitému územiu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1723256"/>
          </a:xfrm>
        </p:spPr>
        <p:txBody>
          <a:bodyPr>
            <a:normAutofit/>
          </a:bodyPr>
          <a:lstStyle/>
          <a:p>
            <a:pPr algn="ctr"/>
            <a:r>
              <a:rPr lang="sk-SK" sz="5400" dirty="0" smtClean="0"/>
              <a:t>Ďakujem za pozornosť!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C:\Users\Miroslav\Desktop\riečna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0648"/>
            <a:ext cx="4031530" cy="2697460"/>
          </a:xfrm>
          <a:prstGeom prst="rect">
            <a:avLst/>
          </a:prstGeom>
          <a:noFill/>
        </p:spPr>
      </p:pic>
      <p:sp>
        <p:nvSpPr>
          <p:cNvPr id="4098" name="AutoShape 2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4099" name="Picture 3" descr="C:\Users\Miroslav\Desktop\riečna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3093263"/>
            <a:ext cx="5328592" cy="3555170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4899248"/>
          </a:xfrm>
        </p:spPr>
        <p:txBody>
          <a:bodyPr>
            <a:noAutofit/>
          </a:bodyPr>
          <a:lstStyle/>
          <a:p>
            <a:r>
              <a:rPr lang="sk-SK" sz="2400" b="1" dirty="0" smtClean="0"/>
              <a:t>Letectvo</a:t>
            </a:r>
            <a:r>
              <a:rPr lang="sk-SK" sz="2400" dirty="0" smtClean="0"/>
              <a:t> je súhrn činností, zariadení a organizácií, ktorých cieľom je využitie vzdušného priestoru (vzduchového obalu </a:t>
            </a:r>
            <a:r>
              <a:rPr lang="sk-SK" sz="2400" b="1" dirty="0" smtClean="0">
                <a:hlinkClick r:id="rId3" tooltip="Zem"/>
              </a:rPr>
              <a:t>Zeme</a:t>
            </a:r>
            <a:r>
              <a:rPr lang="sk-SK" sz="2400" dirty="0" smtClean="0"/>
              <a:t>) na lety</a:t>
            </a:r>
            <a:r>
              <a:rPr lang="sk-SK" sz="2400" b="1" dirty="0" smtClean="0"/>
              <a:t> </a:t>
            </a:r>
            <a:r>
              <a:rPr lang="sk-SK" sz="2400" b="1" dirty="0" smtClean="0">
                <a:hlinkClick r:id="rId4" tooltip="Letecké dopravné prostriedky (stránka neexistuje)"/>
              </a:rPr>
              <a:t>leteckých dopravných prostriedkov</a:t>
            </a:r>
            <a:r>
              <a:rPr lang="sk-SK" sz="2400" dirty="0" smtClean="0"/>
              <a:t>, prípadne aj kozmických dopravných prostriedkov na lety do kozmického priestoru. </a:t>
            </a:r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</a:rPr>
              <a:t>Letecká doprava</a:t>
            </a:r>
            <a:r>
              <a:rPr lang="sk-SK" sz="2400" dirty="0" smtClean="0"/>
              <a:t> (resp. </a:t>
            </a:r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</a:rPr>
              <a:t>preprava</a:t>
            </a:r>
            <a:r>
              <a:rPr lang="sk-SK" sz="2400" dirty="0" smtClean="0"/>
              <a:t>) alebo </a:t>
            </a:r>
            <a:r>
              <a:rPr lang="sk-SK" sz="2400" b="1" dirty="0" smtClean="0"/>
              <a:t>vzdušná </a:t>
            </a:r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</a:rPr>
              <a:t>doprava</a:t>
            </a:r>
            <a:r>
              <a:rPr lang="sk-SK" sz="2400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sk-SK" sz="2400" dirty="0" smtClean="0"/>
              <a:t>(resp</a:t>
            </a:r>
            <a:r>
              <a:rPr lang="sk-SK" sz="2400" dirty="0" smtClean="0"/>
              <a:t>. </a:t>
            </a:r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</a:rPr>
              <a:t>preprava</a:t>
            </a:r>
            <a:r>
              <a:rPr lang="sk-SK" sz="2400" dirty="0" smtClean="0"/>
              <a:t>) </a:t>
            </a:r>
            <a:r>
              <a:rPr lang="sk-SK" sz="2400" dirty="0" smtClean="0"/>
              <a:t>je </a:t>
            </a:r>
            <a:r>
              <a:rPr lang="sk-SK" sz="2400" b="1" dirty="0" smtClean="0">
                <a:hlinkClick r:id="rId5" tooltip="Doprava"/>
              </a:rPr>
              <a:t>doprava</a:t>
            </a:r>
            <a:r>
              <a:rPr lang="sk-SK" sz="2400" dirty="0" smtClean="0"/>
              <a:t>(resp. </a:t>
            </a:r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  <a:hlinkClick r:id="rId6" tooltip="Preprava"/>
              </a:rPr>
              <a:t>preprava</a:t>
            </a:r>
            <a:r>
              <a:rPr lang="sk-SK" sz="2400" dirty="0" smtClean="0"/>
              <a:t>) vykonávaná vo vzdušnom </a:t>
            </a:r>
            <a:r>
              <a:rPr lang="sk-SK" sz="2400" dirty="0" smtClean="0"/>
              <a:t>priestore.</a:t>
            </a:r>
            <a:endParaRPr lang="sk-SK" sz="24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8800" dirty="0" smtClean="0"/>
              <a:t>Vzdušná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22530" name="Picture 2" descr="C:\Users\Miroslav\Desktop\vzdusna-doprava-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5614" y="3933056"/>
            <a:ext cx="3398066" cy="2234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Námorná vodná doprava tvorí spolu s leteckou jediné dve odvetvia dopravy zaisťujúce medzikontinentálnu prepravu nákladov a osôb, pričom vodná doprava patrí medzi najstaršie druhy dopravy. Vo svetovom dopravnom systéme sa obchodné lode najskôr uplatňovali v preprave hromadných nákladov, ale s využívaním kontajnerizácie dochádza k preprave aj iného nákladu, najmä kusového na veľké vzdialenosti. Využívanie kontajnerov zefektívňuje nakládku a vykládku, niekoľkonásobne zvyšuje produktivitu práce, znižuje náklady a chráni náklad pred poškodením.</a:t>
            </a:r>
            <a:endParaRPr lang="sk-SK" sz="24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800" dirty="0" smtClean="0"/>
              <a:t>Námorná </a:t>
            </a:r>
            <a:endParaRPr lang="sk-SK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3554" name="Picture 2" descr="C:\Users\Miroslav\Desktop\namorna-doprava-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48680"/>
            <a:ext cx="8616342" cy="504056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dirty="0" smtClean="0"/>
              <a:t>Cestná  doprava </a:t>
            </a:r>
          </a:p>
          <a:p>
            <a:r>
              <a:rPr lang="sk-SK" sz="2000" dirty="0" smtClean="0"/>
              <a:t>Cestná doprava prepravuje účastníkov cestného ruchu dopravnými prostriedkami po diaľničných a cestných komunikáciách, ktoré tvoria dopravnú cestnú sieť. Uskutočňuje sa autobusom ( SAD, Cestovné kancelárie,…) alebo individuálnou mototuristikou. Cestná doprava vykazuje vysoko hodnoty v počte prepravených predovšetkým na krátke vzdialenosti. Z hľadiska cestovného ruchu ju môžme rozdeliť podľa viacerých kritérií </a:t>
            </a:r>
            <a:br>
              <a:rPr lang="sk-SK" sz="2000" dirty="0" smtClean="0"/>
            </a:br>
            <a:r>
              <a:rPr lang="sk-SK" sz="2000" dirty="0" smtClean="0"/>
              <a:t>· Podľa rozsahu územnej spôsobilosti</a:t>
            </a:r>
            <a:br>
              <a:rPr lang="sk-SK" sz="2000" dirty="0" smtClean="0"/>
            </a:br>
            <a:r>
              <a:rPr lang="sk-SK" sz="2000" dirty="0" smtClean="0"/>
              <a:t>- vnútroštátnu</a:t>
            </a:r>
            <a:br>
              <a:rPr lang="sk-SK" sz="2000" dirty="0" smtClean="0"/>
            </a:br>
            <a:r>
              <a:rPr lang="sk-SK" sz="2000" dirty="0" smtClean="0"/>
              <a:t>- medzinárodnú</a:t>
            </a:r>
            <a:br>
              <a:rPr lang="sk-SK" sz="2000" dirty="0" smtClean="0"/>
            </a:br>
            <a:r>
              <a:rPr lang="sk-SK" sz="2000" dirty="0" smtClean="0"/>
              <a:t>· Podľa spôsobu organizovania</a:t>
            </a:r>
            <a:br>
              <a:rPr lang="sk-SK" sz="2000" dirty="0" smtClean="0"/>
            </a:br>
            <a:r>
              <a:rPr lang="sk-SK" sz="2000" dirty="0" smtClean="0"/>
              <a:t>- neorganizovanú ( osobný automobil)</a:t>
            </a:r>
            <a:br>
              <a:rPr lang="sk-SK" sz="2000" dirty="0" smtClean="0"/>
            </a:br>
            <a:r>
              <a:rPr lang="sk-SK" sz="2000" dirty="0" smtClean="0"/>
              <a:t>- organizovanú ( hromadná )</a:t>
            </a:r>
            <a:br>
              <a:rPr lang="sk-SK" sz="2000" dirty="0" smtClean="0"/>
            </a:br>
            <a:r>
              <a:rPr lang="sk-SK" sz="2000" dirty="0" smtClean="0"/>
              <a:t>· Podľa spôsobu zabezpečenia</a:t>
            </a:r>
            <a:br>
              <a:rPr lang="sk-SK" sz="2000" dirty="0" smtClean="0"/>
            </a:br>
            <a:r>
              <a:rPr lang="sk-SK" sz="2000" dirty="0" smtClean="0"/>
              <a:t>- pravidelná</a:t>
            </a:r>
            <a:br>
              <a:rPr lang="sk-SK" sz="2000" dirty="0" smtClean="0"/>
            </a:br>
            <a:r>
              <a:rPr lang="sk-SK" sz="2000" dirty="0" smtClean="0"/>
              <a:t>- nepravidelná</a:t>
            </a:r>
            <a:br>
              <a:rPr lang="sk-SK" sz="2000" dirty="0" smtClean="0"/>
            </a:br>
            <a:r>
              <a:rPr lang="sk-SK" sz="2000" dirty="0" smtClean="0"/>
              <a:t>- taxislužba</a:t>
            </a:r>
            <a:br>
              <a:rPr lang="sk-SK" sz="2000" dirty="0" smtClean="0"/>
            </a:br>
            <a:r>
              <a:rPr lang="sk-SK" sz="2000" dirty="0" smtClean="0"/>
              <a:t>- prenajatie cestného vozidla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/>
              <a:t>Podľa dopravnej cesty</a:t>
            </a:r>
            <a:endParaRPr lang="sk-SK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4578" name="Picture 2" descr="C:\Users\Miroslav\Desktop\cest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4824536" cy="322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79" name="Picture 3" descr="C:\Users\Miroslav\Desktop\autobu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284984"/>
            <a:ext cx="5638800" cy="31242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2787</TotalTime>
  <Words>611</Words>
  <Application>Microsoft Office PowerPoint</Application>
  <PresentationFormat>Prezentácia na obrazovke (4:3)</PresentationFormat>
  <Paragraphs>137</Paragraphs>
  <Slides>39</Slides>
  <Notes>39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Papier</vt:lpstr>
      <vt:lpstr>Rozdelenie dopravy </vt:lpstr>
      <vt:lpstr>Podľa priestoru (prostredia)</vt:lpstr>
      <vt:lpstr>Riečna </vt:lpstr>
      <vt:lpstr>Snímka 4</vt:lpstr>
      <vt:lpstr>Vzdušná </vt:lpstr>
      <vt:lpstr>Námorná </vt:lpstr>
      <vt:lpstr>Snímka 7</vt:lpstr>
      <vt:lpstr>Podľa dopravnej cesty</vt:lpstr>
      <vt:lpstr>Snímka 9</vt:lpstr>
      <vt:lpstr>Dráhová </vt:lpstr>
      <vt:lpstr>Snímka 11</vt:lpstr>
      <vt:lpstr>Snímka 12</vt:lpstr>
      <vt:lpstr>Vodná </vt:lpstr>
      <vt:lpstr>Snímka 14</vt:lpstr>
      <vt:lpstr>Letecká </vt:lpstr>
      <vt:lpstr>Snímka 16</vt:lpstr>
      <vt:lpstr>Potrubná </vt:lpstr>
      <vt:lpstr>Snímka 18</vt:lpstr>
      <vt:lpstr>Podľa  smeru (sklonu) dráhy </vt:lpstr>
      <vt:lpstr>Podľa pohonu Motorová</vt:lpstr>
      <vt:lpstr>Snímka 21</vt:lpstr>
      <vt:lpstr>Bezmotorová </vt:lpstr>
      <vt:lpstr> Podľa charakteru dopravného pohybu </vt:lpstr>
      <vt:lpstr>Podľa pravidelnosti </vt:lpstr>
      <vt:lpstr>Snímka 25</vt:lpstr>
      <vt:lpstr>Nepravidelná doprava </vt:lpstr>
      <vt:lpstr>Podľa intenzity v časovom úseku </vt:lpstr>
      <vt:lpstr>Podľa predmetu prepravy </vt:lpstr>
      <vt:lpstr>Snímka 29</vt:lpstr>
      <vt:lpstr>Nákladná</vt:lpstr>
      <vt:lpstr>Snímka 31</vt:lpstr>
      <vt:lpstr>Podľa územného rozsahu peprávnych potrieb </vt:lpstr>
      <vt:lpstr>Snímka 33</vt:lpstr>
      <vt:lpstr>Vnútroštátna doprava</vt:lpstr>
      <vt:lpstr>Podľa účasti jednej alebo viacerých druhov dopravy</vt:lpstr>
      <vt:lpstr>Kombinovaná doprava </vt:lpstr>
      <vt:lpstr>Snímka 37</vt:lpstr>
      <vt:lpstr>Podľa vzťahu k určitému územiu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Rozdelenie dopravy </dc:title>
  <dc:creator>Miroslav</dc:creator>
  <cp:lastModifiedBy>Miroslav</cp:lastModifiedBy>
  <cp:revision>1</cp:revision>
  <dcterms:created xsi:type="dcterms:W3CDTF">2018-09-21T16:19:26Z</dcterms:created>
  <dcterms:modified xsi:type="dcterms:W3CDTF">2018-09-23T14:47:09Z</dcterms:modified>
</cp:coreProperties>
</file>