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703" r:id="rId4"/>
  </p:sldMasterIdLst>
  <p:notesMasterIdLst>
    <p:notesMasterId r:id="rId24"/>
  </p:notesMasterIdLst>
  <p:handoutMasterIdLst>
    <p:handoutMasterId r:id="rId25"/>
  </p:handoutMasterIdLst>
  <p:sldIdLst>
    <p:sldId id="256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80" r:id="rId22"/>
    <p:sldId id="281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AE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8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é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cs-CZ" dirty="0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802526C-BD20-477D-834C-31543C72850C}" type="datetime1">
              <a:rPr lang="cs-CZ" smtClean="0"/>
              <a:t>23. 3. 2021</a:t>
            </a:fld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cs-CZ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8D331BE-4A26-441F-AE74-A51A4C94AC14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612178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é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cs-CZ" noProof="0" dirty="0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1BF5B1-19B1-4282-A3D8-3189A22CC44C}" type="datetime1">
              <a:rPr lang="cs-CZ" smtClean="0"/>
              <a:pPr/>
              <a:t>23. 3. 2021</a:t>
            </a:fld>
            <a:endParaRPr lang="cs-CZ" dirty="0"/>
          </a:p>
        </p:txBody>
      </p:sp>
      <p:sp>
        <p:nvSpPr>
          <p:cNvPr id="4" name="Zástupný symbol obrázku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cs-CZ" noProof="0" dirty="0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cs-CZ" noProof="0" dirty="0"/>
              <a:t>Kliknutím můžete upravit styly předlohy textu.</a:t>
            </a:r>
          </a:p>
          <a:p>
            <a:pPr lvl="1" rtl="0"/>
            <a:r>
              <a:rPr lang="cs-CZ" noProof="0" dirty="0"/>
              <a:t>Druhá úroveň</a:t>
            </a:r>
          </a:p>
          <a:p>
            <a:pPr lvl="2" rtl="0"/>
            <a:r>
              <a:rPr lang="cs-CZ" noProof="0" dirty="0"/>
              <a:t>Třetí úroveň</a:t>
            </a:r>
          </a:p>
          <a:p>
            <a:pPr lvl="3" rtl="0"/>
            <a:r>
              <a:rPr lang="cs-CZ" noProof="0" dirty="0"/>
              <a:t>Čtvrtá úroveň</a:t>
            </a:r>
          </a:p>
          <a:p>
            <a:pPr lvl="4" rtl="0"/>
            <a:r>
              <a:rPr lang="cs-CZ" noProof="0" dirty="0"/>
              <a:t>Pátá úroveň</a:t>
            </a:r>
          </a:p>
        </p:txBody>
      </p:sp>
      <p:sp>
        <p:nvSpPr>
          <p:cNvPr id="6" name="Zástupné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cs-CZ" noProof="0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F6B3765-1535-41FB-A927-AAD2D1E85382}" type="slidenum">
              <a:rPr lang="cs-CZ" noProof="0" smtClean="0"/>
              <a:t>‹#›</a:t>
            </a:fld>
            <a:endParaRPr lang="cs-CZ" noProof="0" dirty="0"/>
          </a:p>
        </p:txBody>
      </p:sp>
    </p:spTree>
    <p:extLst>
      <p:ext uri="{BB962C8B-B14F-4D97-AF65-F5344CB8AC3E}">
        <p14:creationId xmlns:p14="http://schemas.microsoft.com/office/powerpoint/2010/main" val="3170152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ázku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6B3765-1535-41FB-A927-AAD2D1E85382}" type="slidenum">
              <a:rPr lang="cs-CZ" smtClean="0"/>
              <a:t>1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9942715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ázku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6B3765-1535-41FB-A927-AAD2D1E85382}" type="slidenum">
              <a:rPr lang="cs-CZ" smtClean="0"/>
              <a:t>2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631209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32F8131-B86B-469C-A558-CC629E393E8B}" type="datetime1">
              <a:rPr lang="cs-CZ" noProof="0" smtClean="0"/>
              <a:t>23. 3. 2021</a:t>
            </a:fld>
            <a:endParaRPr lang="cs-CZ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cs-CZ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cs-CZ" noProof="0" smtClean="0"/>
              <a:pPr rtl="0"/>
              <a:t>‹#›</a:t>
            </a:fld>
            <a:endParaRPr lang="cs-CZ" noProof="0" dirty="0"/>
          </a:p>
        </p:txBody>
      </p:sp>
    </p:spTree>
    <p:extLst>
      <p:ext uri="{BB962C8B-B14F-4D97-AF65-F5344CB8AC3E}">
        <p14:creationId xmlns:p14="http://schemas.microsoft.com/office/powerpoint/2010/main" val="408926513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32F8131-B86B-469C-A558-CC629E393E8B}" type="datetime1">
              <a:rPr lang="cs-CZ" noProof="0" smtClean="0"/>
              <a:t>23. 3. 2021</a:t>
            </a:fld>
            <a:endParaRPr lang="cs-CZ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cs-CZ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cs-CZ" noProof="0" smtClean="0"/>
              <a:pPr rtl="0"/>
              <a:t>‹#›</a:t>
            </a:fld>
            <a:endParaRPr lang="cs-CZ" noProof="0" dirty="0"/>
          </a:p>
        </p:txBody>
      </p:sp>
    </p:spTree>
    <p:extLst>
      <p:ext uri="{BB962C8B-B14F-4D97-AF65-F5344CB8AC3E}">
        <p14:creationId xmlns:p14="http://schemas.microsoft.com/office/powerpoint/2010/main" val="115853016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32F8131-B86B-469C-A558-CC629E393E8B}" type="datetime1">
              <a:rPr lang="cs-CZ" noProof="0" smtClean="0"/>
              <a:t>23. 3. 2021</a:t>
            </a:fld>
            <a:endParaRPr lang="cs-CZ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cs-CZ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cs-CZ" noProof="0" smtClean="0"/>
              <a:pPr rtl="0"/>
              <a:t>‹#›</a:t>
            </a:fld>
            <a:endParaRPr lang="cs-CZ" noProof="0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1896982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32F8131-B86B-469C-A558-CC629E393E8B}" type="datetime1">
              <a:rPr lang="cs-CZ" noProof="0" smtClean="0"/>
              <a:t>23. 3. 2021</a:t>
            </a:fld>
            <a:endParaRPr lang="cs-CZ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cs-CZ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cs-CZ" noProof="0" smtClean="0"/>
              <a:pPr rtl="0"/>
              <a:t>‹#›</a:t>
            </a:fld>
            <a:endParaRPr lang="cs-CZ" noProof="0" dirty="0"/>
          </a:p>
        </p:txBody>
      </p:sp>
    </p:spTree>
    <p:extLst>
      <p:ext uri="{BB962C8B-B14F-4D97-AF65-F5344CB8AC3E}">
        <p14:creationId xmlns:p14="http://schemas.microsoft.com/office/powerpoint/2010/main" val="417990688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 ponu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32F8131-B86B-469C-A558-CC629E393E8B}" type="datetime1">
              <a:rPr lang="cs-CZ" noProof="0" smtClean="0"/>
              <a:t>23. 3. 2021</a:t>
            </a:fld>
            <a:endParaRPr lang="cs-CZ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cs-CZ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cs-CZ" noProof="0" smtClean="0"/>
              <a:pPr rtl="0"/>
              <a:t>‹#›</a:t>
            </a:fld>
            <a:endParaRPr lang="cs-CZ" noProof="0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7383780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alebo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32F8131-B86B-469C-A558-CC629E393E8B}" type="datetime1">
              <a:rPr lang="cs-CZ" noProof="0" smtClean="0"/>
              <a:t>23. 3. 2021</a:t>
            </a:fld>
            <a:endParaRPr lang="cs-CZ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cs-CZ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cs-CZ" noProof="0" smtClean="0"/>
              <a:pPr rtl="0"/>
              <a:t>‹#›</a:t>
            </a:fld>
            <a:endParaRPr lang="cs-CZ" noProof="0" dirty="0"/>
          </a:p>
        </p:txBody>
      </p:sp>
    </p:spTree>
    <p:extLst>
      <p:ext uri="{BB962C8B-B14F-4D97-AF65-F5344CB8AC3E}">
        <p14:creationId xmlns:p14="http://schemas.microsoft.com/office/powerpoint/2010/main" val="200333309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32F8131-B86B-469C-A558-CC629E393E8B}" type="datetime1">
              <a:rPr lang="cs-CZ" noProof="0" smtClean="0"/>
              <a:t>23. 3. 2021</a:t>
            </a:fld>
            <a:endParaRPr lang="cs-CZ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cs-CZ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cs-CZ" noProof="0" smtClean="0"/>
              <a:pPr rtl="0"/>
              <a:t>‹#›</a:t>
            </a:fld>
            <a:endParaRPr lang="cs-CZ" noProof="0" dirty="0"/>
          </a:p>
        </p:txBody>
      </p:sp>
    </p:spTree>
    <p:extLst>
      <p:ext uri="{BB962C8B-B14F-4D97-AF65-F5344CB8AC3E}">
        <p14:creationId xmlns:p14="http://schemas.microsoft.com/office/powerpoint/2010/main" val="373880775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32F8131-B86B-469C-A558-CC629E393E8B}" type="datetime1">
              <a:rPr lang="cs-CZ" noProof="0" smtClean="0"/>
              <a:t>23. 3. 2021</a:t>
            </a:fld>
            <a:endParaRPr lang="cs-CZ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cs-CZ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cs-CZ" noProof="0" smtClean="0"/>
              <a:pPr rtl="0"/>
              <a:t>‹#›</a:t>
            </a:fld>
            <a:endParaRPr lang="cs-CZ" noProof="0" dirty="0"/>
          </a:p>
        </p:txBody>
      </p:sp>
    </p:spTree>
    <p:extLst>
      <p:ext uri="{BB962C8B-B14F-4D97-AF65-F5344CB8AC3E}">
        <p14:creationId xmlns:p14="http://schemas.microsoft.com/office/powerpoint/2010/main" val="1335422696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32F8131-B86B-469C-A558-CC629E393E8B}" type="datetime1">
              <a:rPr lang="cs-CZ" noProof="0" smtClean="0"/>
              <a:t>23. 3. 2021</a:t>
            </a:fld>
            <a:endParaRPr lang="cs-CZ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cs-CZ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cs-CZ" noProof="0" smtClean="0"/>
              <a:pPr rtl="0"/>
              <a:t>‹#›</a:t>
            </a:fld>
            <a:endParaRPr lang="cs-CZ" noProof="0" dirty="0"/>
          </a:p>
        </p:txBody>
      </p:sp>
    </p:spTree>
    <p:extLst>
      <p:ext uri="{BB962C8B-B14F-4D97-AF65-F5344CB8AC3E}">
        <p14:creationId xmlns:p14="http://schemas.microsoft.com/office/powerpoint/2010/main" val="354909011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32F8131-B86B-469C-A558-CC629E393E8B}" type="datetime1">
              <a:rPr lang="cs-CZ" noProof="0" smtClean="0"/>
              <a:t>23. 3. 2021</a:t>
            </a:fld>
            <a:endParaRPr lang="cs-CZ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cs-CZ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cs-CZ" noProof="0" smtClean="0"/>
              <a:pPr rtl="0"/>
              <a:t>‹#›</a:t>
            </a:fld>
            <a:endParaRPr lang="cs-CZ" noProof="0" dirty="0"/>
          </a:p>
        </p:txBody>
      </p:sp>
    </p:spTree>
    <p:extLst>
      <p:ext uri="{BB962C8B-B14F-4D97-AF65-F5344CB8AC3E}">
        <p14:creationId xmlns:p14="http://schemas.microsoft.com/office/powerpoint/2010/main" val="151167773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87D4F57-5A2B-44DB-BCC7-A150E3C2294C}" type="datetime1">
              <a:rPr lang="cs-CZ" noProof="0" smtClean="0"/>
              <a:t>23. 3. 2021</a:t>
            </a:fld>
            <a:endParaRPr lang="cs-CZ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cs-CZ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cs-CZ" noProof="0" smtClean="0"/>
              <a:t>‹#›</a:t>
            </a:fld>
            <a:endParaRPr lang="cs-CZ" noProof="0" dirty="0"/>
          </a:p>
        </p:txBody>
      </p:sp>
    </p:spTree>
    <p:extLst>
      <p:ext uri="{BB962C8B-B14F-4D97-AF65-F5344CB8AC3E}">
        <p14:creationId xmlns:p14="http://schemas.microsoft.com/office/powerpoint/2010/main" val="2217589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32F8131-B86B-469C-A558-CC629E393E8B}" type="datetime1">
              <a:rPr lang="cs-CZ" noProof="0" smtClean="0"/>
              <a:t>23. 3. 2021</a:t>
            </a:fld>
            <a:endParaRPr lang="cs-CZ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cs-CZ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cs-CZ" noProof="0" smtClean="0"/>
              <a:pPr rtl="0"/>
              <a:t>‹#›</a:t>
            </a:fld>
            <a:endParaRPr lang="cs-CZ" noProof="0" dirty="0"/>
          </a:p>
        </p:txBody>
      </p:sp>
    </p:spTree>
    <p:extLst>
      <p:ext uri="{BB962C8B-B14F-4D97-AF65-F5344CB8AC3E}">
        <p14:creationId xmlns:p14="http://schemas.microsoft.com/office/powerpoint/2010/main" val="137869416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32F8131-B86B-469C-A558-CC629E393E8B}" type="datetime1">
              <a:rPr lang="cs-CZ" noProof="0" smtClean="0"/>
              <a:t>23. 3. 2021</a:t>
            </a:fld>
            <a:endParaRPr lang="cs-CZ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cs-CZ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cs-CZ" noProof="0" smtClean="0"/>
              <a:pPr rtl="0"/>
              <a:t>‹#›</a:t>
            </a:fld>
            <a:endParaRPr lang="cs-CZ" noProof="0" dirty="0"/>
          </a:p>
        </p:txBody>
      </p:sp>
    </p:spTree>
    <p:extLst>
      <p:ext uri="{BB962C8B-B14F-4D97-AF65-F5344CB8AC3E}">
        <p14:creationId xmlns:p14="http://schemas.microsoft.com/office/powerpoint/2010/main" val="218875047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32F8131-B86B-469C-A558-CC629E393E8B}" type="datetime1">
              <a:rPr lang="cs-CZ" noProof="0" smtClean="0"/>
              <a:t>23. 3. 2021</a:t>
            </a:fld>
            <a:endParaRPr lang="cs-CZ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cs-CZ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cs-CZ" noProof="0" smtClean="0"/>
              <a:pPr rtl="0"/>
              <a:t>‹#›</a:t>
            </a:fld>
            <a:endParaRPr lang="cs-CZ" noProof="0" dirty="0"/>
          </a:p>
        </p:txBody>
      </p:sp>
    </p:spTree>
    <p:extLst>
      <p:ext uri="{BB962C8B-B14F-4D97-AF65-F5344CB8AC3E}">
        <p14:creationId xmlns:p14="http://schemas.microsoft.com/office/powerpoint/2010/main" val="1771366812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32F8131-B86B-469C-A558-CC629E393E8B}" type="datetime1">
              <a:rPr lang="cs-CZ" noProof="0" smtClean="0"/>
              <a:t>23. 3. 2021</a:t>
            </a:fld>
            <a:endParaRPr lang="cs-CZ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cs-CZ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cs-CZ" noProof="0" smtClean="0"/>
              <a:pPr rtl="0"/>
              <a:t>‹#›</a:t>
            </a:fld>
            <a:endParaRPr lang="cs-CZ" noProof="0" dirty="0"/>
          </a:p>
        </p:txBody>
      </p:sp>
    </p:spTree>
    <p:extLst>
      <p:ext uri="{BB962C8B-B14F-4D97-AF65-F5344CB8AC3E}">
        <p14:creationId xmlns:p14="http://schemas.microsoft.com/office/powerpoint/2010/main" val="224186746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32F8131-B86B-469C-A558-CC629E393E8B}" type="datetime1">
              <a:rPr lang="cs-CZ" noProof="0" smtClean="0"/>
              <a:t>23. 3. 2021</a:t>
            </a:fld>
            <a:endParaRPr lang="cs-CZ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cs-CZ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cs-CZ" noProof="0" smtClean="0"/>
              <a:pPr rtl="0"/>
              <a:t>‹#›</a:t>
            </a:fld>
            <a:endParaRPr lang="cs-CZ" noProof="0" dirty="0"/>
          </a:p>
        </p:txBody>
      </p:sp>
    </p:spTree>
    <p:extLst>
      <p:ext uri="{BB962C8B-B14F-4D97-AF65-F5344CB8AC3E}">
        <p14:creationId xmlns:p14="http://schemas.microsoft.com/office/powerpoint/2010/main" val="242599313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C32F8131-B86B-469C-A558-CC629E393E8B}" type="datetime1">
              <a:rPr lang="cs-CZ" noProof="0" smtClean="0"/>
              <a:t>23. 3. 2021</a:t>
            </a:fld>
            <a:endParaRPr lang="cs-CZ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cs-CZ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rtl="0"/>
            <a:fld id="{6D22F896-40B5-4ADD-8801-0D06FADFA095}" type="slidenum">
              <a:rPr lang="cs-CZ" noProof="0" smtClean="0"/>
              <a:pPr rtl="0"/>
              <a:t>‹#›</a:t>
            </a:fld>
            <a:endParaRPr lang="cs-CZ" noProof="0" dirty="0"/>
          </a:p>
        </p:txBody>
      </p:sp>
    </p:spTree>
    <p:extLst>
      <p:ext uri="{BB962C8B-B14F-4D97-AF65-F5344CB8AC3E}">
        <p14:creationId xmlns:p14="http://schemas.microsoft.com/office/powerpoint/2010/main" val="3377742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  <p:sldLayoutId id="2147483716" r:id="rId13"/>
    <p:sldLayoutId id="2147483717" r:id="rId14"/>
    <p:sldLayoutId id="2147483718" r:id="rId15"/>
    <p:sldLayoutId id="2147483719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F6636B6-A233-459A-95E5-DFBD46F360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0842" y="2278446"/>
            <a:ext cx="10010335" cy="1641490"/>
          </a:xfrm>
        </p:spPr>
        <p:txBody>
          <a:bodyPr rtlCol="0">
            <a:normAutofit/>
          </a:bodyPr>
          <a:lstStyle/>
          <a:p>
            <a:pPr algn="ctr"/>
            <a:r>
              <a:rPr lang="cs-CZ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Trh výrobnej sféry  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516A0C15-5BB2-41A2-BD46-E18F635D59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7751" y="6103975"/>
            <a:ext cx="9144000" cy="754025"/>
          </a:xfrm>
        </p:spPr>
        <p:txBody>
          <a:bodyPr rtlCol="0">
            <a:normAutofit/>
          </a:bodyPr>
          <a:lstStyle/>
          <a:p>
            <a:pPr rtl="0"/>
            <a:r>
              <a:rPr lang="cs-CZ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Anna </a:t>
            </a:r>
            <a:r>
              <a:rPr lang="cs-CZ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Medvecová</a:t>
            </a:r>
            <a:r>
              <a:rPr lang="cs-CZ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3.KM</a:t>
            </a:r>
          </a:p>
        </p:txBody>
      </p:sp>
    </p:spTree>
    <p:extLst>
      <p:ext uri="{BB962C8B-B14F-4D97-AF65-F5344CB8AC3E}">
        <p14:creationId xmlns:p14="http://schemas.microsoft.com/office/powerpoint/2010/main" val="3549750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422840" y="1075367"/>
            <a:ext cx="11346320" cy="4351338"/>
          </a:xfrm>
        </p:spPr>
        <p:txBody>
          <a:bodyPr>
            <a:normAutofit/>
          </a:bodyPr>
          <a:lstStyle/>
          <a:p>
            <a:pPr algn="just"/>
            <a:r>
              <a:rPr lang="sk-SK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Odborný nákup- </a:t>
            </a:r>
            <a:r>
              <a:rPr lang="sk-SK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nákup zabezpečujú odborne vzdelaní nákupcovia, ktorí musia ovládať potrebné technické údaje o výrobných zariadeniach a musia mať informácie aj o konkurenčných produktoch.</a:t>
            </a:r>
          </a:p>
          <a:p>
            <a:pPr algn="just"/>
            <a:r>
              <a:rPr lang="sk-SK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Organizovaný charakter nákupu</a:t>
            </a:r>
            <a:r>
              <a:rPr lang="sk-SK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v podnikoch výrobnej sféry obyčajne existuje oddelenie nákupu, organizovaný nákup vyžaduje špecifikácie o produktoch, pozorný prieskum trhu a formálne schvaľovanie.</a:t>
            </a:r>
          </a:p>
          <a:p>
            <a:pPr algn="just"/>
            <a:r>
              <a:rPr lang="sk-SK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Špecifické prostriedky komunikácie-</a:t>
            </a:r>
            <a:r>
              <a:rPr lang="sk-SK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obmedzený počet výrobcov a zákazníkov vedie k tomu, že masovokomunikačné prostriedky sa využívajú miere.</a:t>
            </a:r>
            <a:endParaRPr lang="sk-SK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63942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72440" y="212725"/>
            <a:ext cx="10881360" cy="1311275"/>
          </a:xfrm>
        </p:spPr>
        <p:txBody>
          <a:bodyPr>
            <a:normAutofit/>
          </a:bodyPr>
          <a:lstStyle/>
          <a:p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Nákupné rozhodnutia zákazníka na trhu výrobnej sféry</a:t>
            </a: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472440" y="1244185"/>
            <a:ext cx="8801562" cy="4797178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sk-SK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Zákazník na trhu výrobnej sféry musí vykonať rozhodnutia, ktoré závisia os typu nákupnej situácie. Rozlišujeme tri typy možných situácií:</a:t>
            </a:r>
          </a:p>
          <a:p>
            <a:pPr algn="just"/>
            <a:r>
              <a:rPr lang="sk-SK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Nová situácia- </a:t>
            </a:r>
            <a:r>
              <a:rPr lang="sk-SK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zákazník vstupuje na trh po prvý raz, stupeň novosti situácie môžu vyplývať z uvedenia nového výrobku na trh, z novej stratégie a know-how.</a:t>
            </a:r>
          </a:p>
          <a:p>
            <a:pPr algn="just"/>
            <a:r>
              <a:rPr lang="sk-SK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Modifikovaná situácia </a:t>
            </a:r>
            <a:r>
              <a:rPr lang="sk-SK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(opakovaná)- zákazník vyžaduje zmeny  výrobku, zmenu v postupe dodávok či cien.</a:t>
            </a:r>
          </a:p>
          <a:p>
            <a:pPr algn="just"/>
            <a:r>
              <a:rPr lang="sk-SK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Opakovaný nákup bez zmeny</a:t>
            </a:r>
            <a:r>
              <a:rPr lang="sk-SK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zákazník dojednáva transakcie bez zmeny, obchod sa uskutočňuje na základe rutiny.</a:t>
            </a:r>
            <a:endParaRPr lang="sk-SK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65907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Účastníci nákupného procesu na trh výrobnej sféry</a:t>
            </a:r>
          </a:p>
        </p:txBody>
      </p:sp>
      <p:sp>
        <p:nvSpPr>
          <p:cNvPr id="4" name="Obdĺžnik 3"/>
          <p:cNvSpPr/>
          <p:nvPr/>
        </p:nvSpPr>
        <p:spPr>
          <a:xfrm>
            <a:off x="0" y="2529840"/>
            <a:ext cx="12009120" cy="16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Nákupný proces organizácií je rozhodovací proces, v ktorom si organizácie spresňujú požiadavky na nákup produktov, identifikujú, posudzujú a vyberajú produkty a dodávateľov. </a:t>
            </a:r>
          </a:p>
        </p:txBody>
      </p:sp>
    </p:spTree>
    <p:extLst>
      <p:ext uri="{BB962C8B-B14F-4D97-AF65-F5344CB8AC3E}">
        <p14:creationId xmlns:p14="http://schemas.microsoft.com/office/powerpoint/2010/main" val="23585709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Centrum nákupu </a:t>
            </a:r>
          </a:p>
        </p:txBody>
      </p:sp>
      <p:sp>
        <p:nvSpPr>
          <p:cNvPr id="4" name="Obdĺžnik 3"/>
          <p:cNvSpPr/>
          <p:nvPr/>
        </p:nvSpPr>
        <p:spPr>
          <a:xfrm>
            <a:off x="0" y="2438400"/>
            <a:ext cx="12192000" cy="1783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Centrum nákupu môžeme charakterizovať ako jednotlivcov alebo skupiny, ktoré sa zúčastňujú rozhodovania o nákupe, majú spoločné ciele a nesú riziko a zodpovednosť za rozhodnutia, ktoré v nákupnom procese urobia.</a:t>
            </a:r>
          </a:p>
        </p:txBody>
      </p:sp>
    </p:spTree>
    <p:extLst>
      <p:ext uri="{BB962C8B-B14F-4D97-AF65-F5344CB8AC3E}">
        <p14:creationId xmlns:p14="http://schemas.microsoft.com/office/powerpoint/2010/main" val="35181462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067435"/>
          </a:xfrm>
        </p:spPr>
        <p:txBody>
          <a:bodyPr>
            <a:normAutofit fontScale="90000"/>
          </a:bodyPr>
          <a:lstStyle/>
          <a:p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Podľa úlohy každého účastníka v centre nákupu rozlišujeme tieto typy členov nákupu</a:t>
            </a: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560000" y="1901825"/>
            <a:ext cx="11372920" cy="4351338"/>
          </a:xfrm>
        </p:spPr>
        <p:txBody>
          <a:bodyPr>
            <a:normAutofit/>
          </a:bodyPr>
          <a:lstStyle/>
          <a:p>
            <a:pPr algn="just"/>
            <a:r>
              <a:rPr lang="sk-SK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Nákupca</a:t>
            </a:r>
            <a:r>
              <a:rPr lang="sk-SK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osoba s poverením vybrať dodávateľa a dohodnúť okolnosti nákupu, riadi administratívu a jeho úloha spočíva v rokovaní s dodávateľmi.</a:t>
            </a:r>
          </a:p>
          <a:p>
            <a:pPr algn="just"/>
            <a:r>
              <a:rPr lang="sk-SK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Rozhodovateľ-</a:t>
            </a:r>
            <a:r>
              <a:rPr lang="sk-SK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na základe analýzy informácií uskutočňuje rozhodnutia o nákupe a dodávateľoch (napríklad vedúci technického rozvoja).</a:t>
            </a:r>
          </a:p>
          <a:p>
            <a:pPr algn="just"/>
            <a:r>
              <a:rPr lang="sk-SK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Schvaľovateľ- </a:t>
            </a:r>
            <a:r>
              <a:rPr lang="sk-SK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schvaľuje rozhodnutia rozhodovateľa a nákupcu (napríklad riaditeľ podniku).</a:t>
            </a:r>
          </a:p>
          <a:p>
            <a:pPr algn="just"/>
            <a:r>
              <a:rPr lang="sk-SK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Ovplyvňovateľ- </a:t>
            </a:r>
            <a:r>
              <a:rPr lang="sk-SK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ovplyvňuje výber, sú ním často poradcovia z rôznych oblastí (odborní poradcovia a konzultanti).</a:t>
            </a:r>
          </a:p>
          <a:p>
            <a:pPr algn="just"/>
            <a:r>
              <a:rPr lang="sk-SK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Používateľ- </a:t>
            </a:r>
            <a:r>
              <a:rPr lang="sk-SK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ten, kto bude produkt používa (napríklad vedúci výroby, bude potom chod výrobnej linky riadiť a pod.).</a:t>
            </a:r>
            <a:endParaRPr lang="sk-SK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06682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82880" y="365125"/>
            <a:ext cx="11871960" cy="1325563"/>
          </a:xfrm>
        </p:spPr>
        <p:txBody>
          <a:bodyPr>
            <a:normAutofit/>
          </a:bodyPr>
          <a:lstStyle/>
          <a:p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Faktory ovplyvňujúce nákup vo výrobnej sfére</a:t>
            </a: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396240" y="1825625"/>
            <a:ext cx="11795760" cy="4351338"/>
          </a:xfrm>
        </p:spPr>
        <p:txBody>
          <a:bodyPr>
            <a:normAutofit/>
          </a:bodyPr>
          <a:lstStyle/>
          <a:p>
            <a:pPr algn="just"/>
            <a:r>
              <a:rPr lang="sk-SK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Faktory prostredia</a:t>
            </a:r>
            <a:r>
              <a:rPr lang="sk-SK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nákup ovplyvňuje ekonomická situácia prostredia, úroveň technologických zmien, politický vývoj a legislatíva, vývoj konkurencie.</a:t>
            </a:r>
          </a:p>
          <a:p>
            <a:pPr algn="just"/>
            <a:r>
              <a:rPr lang="sk-SK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Organizačné faktory- </a:t>
            </a:r>
            <a:r>
              <a:rPr lang="sk-SK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každá nakupujúca organizácia má svoje špecifické ciele, spôsoby štruktúru a systém.</a:t>
            </a:r>
          </a:p>
          <a:p>
            <a:pPr algn="just"/>
            <a:r>
              <a:rPr lang="sk-SK" sz="2400" dirty="0">
                <a:solidFill>
                  <a:schemeClr val="tx1"/>
                </a:solidFill>
              </a:rPr>
              <a:t> </a:t>
            </a:r>
            <a:r>
              <a:rPr lang="sk-SK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Medziľudské faktory-</a:t>
            </a:r>
            <a:r>
              <a:rPr lang="sk-SK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centrum nákupu združuje mnohých účastníkov, každý z nich ovplyvňuje ostatných a je nimi ovplyvňovaný, dôležitú úlohu zohráva autorita, postavenie, rozhodnosť, presvedčivosť.</a:t>
            </a:r>
          </a:p>
          <a:p>
            <a:pPr algn="just"/>
            <a:r>
              <a:rPr lang="sk-SK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Individuálne faktory-</a:t>
            </a:r>
            <a:r>
              <a:rPr lang="sk-SK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každý účastník procesu nákupného rozhodovania má svoje záujmy, presvedčenia a </a:t>
            </a:r>
            <a:r>
              <a:rPr lang="sk-SK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proferencie</a:t>
            </a:r>
            <a:r>
              <a:rPr lang="sk-SK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sk-SK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472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Etapy nákupu na trhu výrobnej sféry</a:t>
            </a: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396240" y="1825624"/>
            <a:ext cx="11292840" cy="4895215"/>
          </a:xfrm>
        </p:spPr>
        <p:txBody>
          <a:bodyPr>
            <a:normAutofit/>
          </a:bodyPr>
          <a:lstStyle/>
          <a:p>
            <a:pPr algn="just"/>
            <a:r>
              <a:rPr lang="sk-SK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1.Poznanie procesu- </a:t>
            </a:r>
            <a:r>
              <a:rPr lang="sk-SK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 nákupu začína poznaním problému alebo potreby.</a:t>
            </a:r>
          </a:p>
          <a:p>
            <a:pPr algn="just"/>
            <a:r>
              <a:rPr lang="sk-SK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2.Charakteristika potreby</a:t>
            </a:r>
            <a:r>
              <a:rPr lang="sk-SK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ak poznáme potrebu, potom je možné spracovať všeobecnú charakteristiku, ktorá obsahuje požiadavku na vlastnosti a množstvo potrebných produktov.</a:t>
            </a:r>
          </a:p>
          <a:p>
            <a:pPr algn="just"/>
            <a:r>
              <a:rPr lang="sk-SK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k-SK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3.Špecifikácia produktu</a:t>
            </a:r>
            <a:r>
              <a:rPr lang="sk-SK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v ďalšom kroku si nakupujúca organizácia spracuje technické riešenia a uskutočňuje sa hodnotová analýza, ktorá spočíva v hodnotení nákladov.</a:t>
            </a:r>
          </a:p>
          <a:p>
            <a:pPr algn="just"/>
            <a:r>
              <a:rPr lang="sk-SK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4.Pieskum dodávateľa</a:t>
            </a:r>
            <a:r>
              <a:rPr lang="sk-SK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nákupca si urobí prieskum dodávateľov, aby našiel najvýhodnejšie ponuky, môže použiť obchodné zoznamy, počítačový prieskum, zatelefonovať dodávateľom na základe odporúčania alebo využiť účasť na výstavách a pod.</a:t>
            </a:r>
          </a:p>
        </p:txBody>
      </p:sp>
    </p:spTree>
    <p:extLst>
      <p:ext uri="{BB962C8B-B14F-4D97-AF65-F5344CB8AC3E}">
        <p14:creationId xmlns:p14="http://schemas.microsoft.com/office/powerpoint/2010/main" val="12439383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323662" y="599607"/>
            <a:ext cx="11544675" cy="5896881"/>
          </a:xfrm>
        </p:spPr>
        <p:txBody>
          <a:bodyPr>
            <a:normAutofit/>
          </a:bodyPr>
          <a:lstStyle/>
          <a:p>
            <a:pPr algn="just"/>
            <a:r>
              <a:rPr lang="sk-SK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5.Predložeie ponúk</a:t>
            </a:r>
            <a:r>
              <a:rPr lang="sk-SK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v tejto etape požiada nákupca, aby predložil návrhy ponúk, súčasťou ponukových návrhov sú aj cenové ponuky.</a:t>
            </a:r>
          </a:p>
          <a:p>
            <a:pPr algn="just"/>
            <a:r>
              <a:rPr lang="sk-SK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6.Výber dodávateľa</a:t>
            </a:r>
            <a:r>
              <a:rPr lang="sk-SK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členovia nákupného centra posúdia návrhy a výberu dodávateľa, pri výbere zohľadňujú: schopnosť dodania, komplexnosť dodávky, kvalitu, cenu, pomoc a poradenstvo, povesť, geografické umiestnenie, konkurzné podmienky, progresívnosť komunikácie, kvalitu balenia, pomoc pri odbornej príprave, morálne a právne aspekty. </a:t>
            </a:r>
          </a:p>
          <a:p>
            <a:pPr algn="just"/>
            <a:r>
              <a:rPr lang="sk-SK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7.Zadanie objednávky</a:t>
            </a:r>
            <a:r>
              <a:rPr lang="sk-SK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v tejto etape nákupca spracuje objednávku, ,môže sa podpísať rámcová zmluva, na ktorej základe sa vytvára dlhodobý vzťah.</a:t>
            </a:r>
          </a:p>
          <a:p>
            <a:pPr algn="just"/>
            <a:r>
              <a:rPr lang="sk-SK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8.Vyhodnotenie</a:t>
            </a:r>
            <a:r>
              <a:rPr lang="sk-SK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proces nákupu si vyžaduje aj kontrolu. Nákupca si spracuje hodnotenie dodávateľských výkonov. </a:t>
            </a:r>
            <a:endParaRPr lang="sk-SK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13800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Zdroje:</a:t>
            </a: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494675" y="1543987"/>
            <a:ext cx="8779327" cy="4497375"/>
          </a:xfrm>
        </p:spPr>
        <p:txBody>
          <a:bodyPr/>
          <a:lstStyle/>
          <a:p>
            <a:pPr algn="just"/>
            <a:r>
              <a:rPr lang="sk-SK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 som čerpala informácie z učebnice Marketing.</a:t>
            </a:r>
          </a:p>
          <a:p>
            <a:pPr marL="0" indent="0">
              <a:buNone/>
            </a:pPr>
            <a:endParaRPr lang="sk-S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k-S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k-S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k-S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07520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ok 2">
            <a:extLst>
              <a:ext uri="{FF2B5EF4-FFF2-40B4-BE49-F238E27FC236}">
                <a16:creationId xmlns:a16="http://schemas.microsoft.com/office/drawing/2014/main" id="{013F80D7-32B4-4406-8A01-979561430B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157" y="191124"/>
            <a:ext cx="8634334" cy="6475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021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1333502" y="2160589"/>
            <a:ext cx="8596668" cy="3880773"/>
          </a:xfrm>
        </p:spPr>
        <p:txBody>
          <a:bodyPr>
            <a:normAutofit/>
          </a:bodyPr>
          <a:lstStyle/>
          <a:p>
            <a:pPr algn="just"/>
            <a:r>
              <a:rPr lang="sk-SK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Investičný marketing veľmi úzko súvisí s trhom výrobnej sféry a môžeme ho nazvať aj marketingom trhu výrobnej sféry.</a:t>
            </a:r>
          </a:p>
          <a:p>
            <a:pPr algn="just"/>
            <a:r>
              <a:rPr lang="sk-SK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Marketing trhu výrobnej sféry má svoje špecifiká, osobnosti a zvláštnosti, ktoré vyplývajú z charakteru produktov a zákazníkov</a:t>
            </a:r>
            <a:r>
              <a:rPr lang="sk-SK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sk-S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92957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Osobnosti marketingu výrobnej sféry</a:t>
            </a: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434714" y="1588958"/>
            <a:ext cx="11330565" cy="4917570"/>
          </a:xfrm>
        </p:spPr>
        <p:txBody>
          <a:bodyPr>
            <a:normAutofit lnSpcReduction="10000"/>
          </a:bodyPr>
          <a:lstStyle/>
          <a:p>
            <a:pPr algn="just"/>
            <a:r>
              <a:rPr lang="sk-SK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investičný marketing ( marketing výrobnej sféry) sa uberá skôr k dopytovému marketingu- zákazník má už produkt vopred objednaný, </a:t>
            </a:r>
          </a:p>
          <a:p>
            <a:pPr algn="just"/>
            <a:r>
              <a:rPr lang="sk-SK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prevláda snaha o komplexnosť vyrábaných produktov – výroba kompletných výrobných zariadení,</a:t>
            </a:r>
          </a:p>
          <a:p>
            <a:pPr algn="just"/>
            <a:r>
              <a:rPr lang="sk-SK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marketingový plán musí byť prispôsobený trhu, jeho veľkosti, štruktúre a spôsobom rokovania s vhodnými partnermi,</a:t>
            </a:r>
          </a:p>
          <a:p>
            <a:pPr algn="just"/>
            <a:r>
              <a:rPr lang="sk-SK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výrobca zariadení väčšinou neuskutočňuje profesionálnu marketingovú </a:t>
            </a:r>
          </a:p>
          <a:p>
            <a:pPr algn="just"/>
            <a:r>
              <a:rPr lang="sk-SK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Činnosť, pretože zákazníci sú už  zvyčajne dopredu známi, dopyt je vysoko špecializovaný, masovokomunikačné prostriedky sa používajú len v malej miere, naproti tomu sa využíva osobný predaj, výstavy, prezentácie výrobkov.</a:t>
            </a:r>
          </a:p>
          <a:p>
            <a:endParaRPr lang="sk-S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8627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Charakteristika trhu organizácií</a:t>
            </a: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457935" y="1660208"/>
            <a:ext cx="10386200" cy="4588192"/>
          </a:xfrm>
        </p:spPr>
        <p:txBody>
          <a:bodyPr>
            <a:normAutofit/>
          </a:bodyPr>
          <a:lstStyle/>
          <a:p>
            <a:pPr algn="just"/>
            <a:r>
              <a:rPr lang="sk-SK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Podobne ako na trhu spotrebných predmetov, aj nákupné správanie organizácií je proces. </a:t>
            </a:r>
          </a:p>
          <a:p>
            <a:pPr algn="just"/>
            <a:r>
              <a:rPr lang="sk-SK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Ovplyvňuje množstvo faktorov, ktoré môžu byť rovnaké, ale aj odlišné ako na trhu spotrebných predmetov. </a:t>
            </a:r>
          </a:p>
        </p:txBody>
      </p:sp>
    </p:spTree>
    <p:extLst>
      <p:ext uri="{BB962C8B-B14F-4D97-AF65-F5344CB8AC3E}">
        <p14:creationId xmlns:p14="http://schemas.microsoft.com/office/powerpoint/2010/main" val="1168944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Nákupné správanie sa dotýka troch trhov organizácií, a to:</a:t>
            </a:r>
          </a:p>
          <a:p>
            <a:r>
              <a:rPr lang="sk-SK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trh výrobnej sféry – trh výrobných faktorov,</a:t>
            </a:r>
          </a:p>
          <a:p>
            <a:r>
              <a:rPr lang="sk-SK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trh sprostredkovateľov – obchodný trh,</a:t>
            </a:r>
          </a:p>
          <a:p>
            <a:r>
              <a:rPr lang="sk-SK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štátny trh – vládny trh.   </a:t>
            </a:r>
          </a:p>
          <a:p>
            <a:endParaRPr lang="sk-S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0003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944880" y="1828799"/>
            <a:ext cx="10408920" cy="4348163"/>
          </a:xfrm>
        </p:spPr>
        <p:txBody>
          <a:bodyPr>
            <a:normAutofit lnSpcReduction="10000"/>
          </a:bodyPr>
          <a:lstStyle/>
          <a:p>
            <a:pPr algn="just"/>
            <a:r>
              <a:rPr lang="sk-SK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Trh výrobných faktorov</a:t>
            </a:r>
            <a:r>
              <a:rPr lang="sk-SK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tvoria všetci jednotlivci a organizácie, ktoré nakupujú výrobky a služby, určené na vstup do ďalšieho procesu, s cieľom produkovať ´ďalšie výrobky a  služby.</a:t>
            </a:r>
          </a:p>
          <a:p>
            <a:pPr algn="just"/>
            <a:r>
              <a:rPr lang="sk-SK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Trh sprostredkovateľov </a:t>
            </a:r>
            <a:r>
              <a:rPr lang="sk-SK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tvoria všetci jednotlivci i organizácie, ktoré nakupujú tovar s cieľom ďalšieho ziskového predaja. Do tohto patria veľkoobchodné a maloobchodné podniky.</a:t>
            </a:r>
          </a:p>
          <a:p>
            <a:pPr algn="just"/>
            <a:r>
              <a:rPr lang="sk-SK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sk-SK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Štátny trh </a:t>
            </a:r>
            <a:r>
              <a:rPr lang="sk-SK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 skladá z vládnych inštitúcií, ktoré nakupujú výrobky alebo </a:t>
            </a:r>
            <a:r>
              <a:rPr lang="sk-SK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k-SK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služby na zabezpečenie výkonu svojich funkcií. </a:t>
            </a:r>
          </a:p>
          <a:p>
            <a:endParaRPr lang="sk-SK" dirty="0"/>
          </a:p>
          <a:p>
            <a:pPr marL="0" indent="0">
              <a:buNone/>
            </a:pPr>
            <a:r>
              <a:rPr lang="sk-SK" dirty="0"/>
              <a:t>        </a:t>
            </a:r>
            <a:endParaRPr lang="sk-SK" b="1" dirty="0"/>
          </a:p>
        </p:txBody>
      </p:sp>
    </p:spTree>
    <p:extLst>
      <p:ext uri="{BB962C8B-B14F-4D97-AF65-F5344CB8AC3E}">
        <p14:creationId xmlns:p14="http://schemas.microsoft.com/office/powerpoint/2010/main" val="3711301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ĺžnik 3"/>
          <p:cNvSpPr/>
          <p:nvPr/>
        </p:nvSpPr>
        <p:spPr>
          <a:xfrm>
            <a:off x="746760" y="1600200"/>
            <a:ext cx="10637520" cy="1676400"/>
          </a:xfrm>
          <a:prstGeom prst="rect">
            <a:avLst/>
          </a:prstGeom>
          <a:solidFill>
            <a:srgbClr val="41AE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Trh výrobnej sféry má určité špecifiká, ktoré vyplývajú zo štruktúry trhu a dopytu na tomto trhu.</a:t>
            </a:r>
          </a:p>
        </p:txBody>
      </p:sp>
    </p:spTree>
    <p:extLst>
      <p:ext uri="{BB962C8B-B14F-4D97-AF65-F5344CB8AC3E}">
        <p14:creationId xmlns:p14="http://schemas.microsoft.com/office/powerpoint/2010/main" val="132829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Štruktúra trhu výrobnej sféry</a:t>
            </a: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677334" y="1754348"/>
            <a:ext cx="10614800" cy="4317683"/>
          </a:xfrm>
        </p:spPr>
        <p:txBody>
          <a:bodyPr/>
          <a:lstStyle/>
          <a:p>
            <a:pPr algn="just"/>
            <a:r>
              <a:rPr lang="sk-SK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Koncentrácia trhu - trhy organizácií sú viac geograficky koncentrované.   </a:t>
            </a:r>
          </a:p>
          <a:p>
            <a:pPr algn="just"/>
            <a:r>
              <a:rPr lang="sk-SK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Existuje úzky vzťah medzi zákazníkom a dodávateľom, výrobné podniky obchodujú s menším počtom zákazníkov, avšak títo realizujú veľké objemy nákupu.</a:t>
            </a:r>
          </a:p>
          <a:p>
            <a:pPr algn="just"/>
            <a:r>
              <a:rPr lang="sk-SK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Heterogenita trhu – heterogenita odberateľov je väčšia, vyplýva to rôznorodosti trhu. Rôznosť trhu vyžaduje rozmanitosť spôsobov obchodnej činnosti a výskumu zameraného na jeho poznanie.</a:t>
            </a:r>
          </a:p>
          <a:p>
            <a:endParaRPr lang="sk-S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1183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Dopyt na trhu výrobnej sféry</a:t>
            </a: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677334" y="1708879"/>
            <a:ext cx="8596668" cy="4332483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sk-SK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Odvolený dopyt - </a:t>
            </a:r>
            <a:r>
              <a:rPr lang="sk-SK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dopyt organizácií je odvodeným dopytom, vychádza z dopytu po spotrebných tovaroch. Napríklad výrobca automobilov nakupuje oceľ, pretože spotrebitelia kupujú autá.</a:t>
            </a:r>
          </a:p>
          <a:p>
            <a:pPr algn="just"/>
            <a:r>
              <a:rPr lang="sk-SK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Nepružnosť dopytu </a:t>
            </a:r>
            <a:r>
              <a:rPr lang="sk-SK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dopyt je v krátkom časovom období nepružný, pretože výrobcovia výrobných zariadení a celkov nemôžu rýchlo meniť svoj výrobný program. </a:t>
            </a:r>
          </a:p>
          <a:p>
            <a:pPr algn="just"/>
            <a:r>
              <a:rPr lang="sk-SK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k-SK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Špecializovaný dopyt </a:t>
            </a:r>
            <a:r>
              <a:rPr lang="sk-SK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trh výrobnej sféry je špecializovaný z hľadiska technológie, organizácie výrobky, komponentov a používaných materiálov.</a:t>
            </a:r>
          </a:p>
          <a:p>
            <a:endParaRPr lang="sk-S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4308474"/>
      </p:ext>
    </p:extLst>
  </p:cSld>
  <p:clrMapOvr>
    <a:masterClrMapping/>
  </p:clrMapOvr>
</p:sld>
</file>

<file path=ppt/theme/theme1.xml><?xml version="1.0" encoding="utf-8"?>
<a:theme xmlns:a="http://schemas.openxmlformats.org/drawingml/2006/main" name="Fazeta">
  <a:themeElements>
    <a:clrScheme name="Faz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z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z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C083022-B7D0-4DE3-9976-6A91422D94F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AF23494-F630-4E01-81EA-AA2F2975971E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16c05727-aa75-4e4a-9b5f-8a80a1165891"/>
    <ds:schemaRef ds:uri="http://purl.org/dc/dcmitype/"/>
    <ds:schemaRef ds:uri="71af3243-3dd4-4a8d-8c0d-dd76da1f02a5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E76CE1C2-24FF-4125-B61C-AD39973FCD0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1098</Words>
  <Application>Microsoft Office PowerPoint</Application>
  <PresentationFormat>Širokouhlá</PresentationFormat>
  <Paragraphs>69</Paragraphs>
  <Slides>19</Slides>
  <Notes>2</Notes>
  <HiddenSlides>0</HiddenSlides>
  <MMClips>0</MMClips>
  <ScaleCrop>false</ScaleCrop>
  <HeadingPairs>
    <vt:vector size="6" baseType="variant">
      <vt:variant>
        <vt:lpstr>Použité písma</vt:lpstr>
      </vt:variant>
      <vt:variant>
        <vt:i4>5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19</vt:i4>
      </vt:variant>
    </vt:vector>
  </HeadingPairs>
  <TitlesOfParts>
    <vt:vector size="25" baseType="lpstr">
      <vt:lpstr>Arial</vt:lpstr>
      <vt:lpstr>Calibri</vt:lpstr>
      <vt:lpstr>Times New Roman</vt:lpstr>
      <vt:lpstr>Trebuchet MS</vt:lpstr>
      <vt:lpstr>Wingdings 3</vt:lpstr>
      <vt:lpstr>Fazeta</vt:lpstr>
      <vt:lpstr>Trh výrobnej sféry  </vt:lpstr>
      <vt:lpstr>Prezentácia programu PowerPoint</vt:lpstr>
      <vt:lpstr>Osobnosti marketingu výrobnej sféry</vt:lpstr>
      <vt:lpstr>Charakteristika trhu organizácií</vt:lpstr>
      <vt:lpstr>Prezentácia programu PowerPoint</vt:lpstr>
      <vt:lpstr>Prezentácia programu PowerPoint</vt:lpstr>
      <vt:lpstr>Prezentácia programu PowerPoint</vt:lpstr>
      <vt:lpstr>Štruktúra trhu výrobnej sféry</vt:lpstr>
      <vt:lpstr>Dopyt na trhu výrobnej sféry</vt:lpstr>
      <vt:lpstr>Prezentácia programu PowerPoint</vt:lpstr>
      <vt:lpstr>Nákupné rozhodnutia zákazníka na trhu výrobnej sféry</vt:lpstr>
      <vt:lpstr>Účastníci nákupného procesu na trh výrobnej sféry</vt:lpstr>
      <vt:lpstr>Centrum nákupu </vt:lpstr>
      <vt:lpstr>Podľa úlohy každého účastníka v centre nákupu rozlišujeme tieto typy členov nákupu</vt:lpstr>
      <vt:lpstr>Faktory ovplyvňujúce nákup vo výrobnej sfére</vt:lpstr>
      <vt:lpstr>Etapy nákupu na trhu výrobnej sféry</vt:lpstr>
      <vt:lpstr>Prezentácia programu PowerPoint</vt:lpstr>
      <vt:lpstr>Zdroje:</vt:lpstr>
      <vt:lpstr>Prezentácia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2020-04-28T14:54:27Z</dcterms:created>
  <dcterms:modified xsi:type="dcterms:W3CDTF">2021-03-23T12:23:31Z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