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76" r:id="rId7"/>
    <p:sldId id="277" r:id="rId8"/>
    <p:sldId id="278" r:id="rId9"/>
    <p:sldId id="279" r:id="rId10"/>
    <p:sldId id="280" r:id="rId11"/>
    <p:sldId id="281" r:id="rId12"/>
    <p:sldId id="282" r:id="rId13"/>
    <p:sldId id="283" r:id="rId14"/>
    <p:sldId id="284" r:id="rId15"/>
    <p:sldId id="285" r:id="rId16"/>
    <p:sldId id="261" r:id="rId17"/>
    <p:sldId id="262" r:id="rId18"/>
    <p:sldId id="263" r:id="rId19"/>
    <p:sldId id="264" r:id="rId20"/>
    <p:sldId id="265" r:id="rId21"/>
    <p:sldId id="266" r:id="rId22"/>
    <p:sldId id="267" r:id="rId23"/>
    <p:sldId id="268" r:id="rId24"/>
    <p:sldId id="269" r:id="rId25"/>
    <p:sldId id="270" r:id="rId26"/>
    <p:sldId id="271" r:id="rId27"/>
    <p:sldId id="286" r:id="rId28"/>
    <p:sldId id="287" r:id="rId29"/>
    <p:sldId id="288" r:id="rId30"/>
    <p:sldId id="289" r:id="rId31"/>
    <p:sldId id="290" r:id="rId32"/>
    <p:sldId id="291" r:id="rId33"/>
    <p:sldId id="292" r:id="rId34"/>
    <p:sldId id="293" r:id="rId35"/>
    <p:sldId id="294" r:id="rId36"/>
    <p:sldId id="295" r:id="rId37"/>
    <p:sldId id="296" r:id="rId38"/>
    <p:sldId id="272" r:id="rId39"/>
    <p:sldId id="273" r:id="rId40"/>
    <p:sldId id="274" r:id="rId41"/>
    <p:sldId id="297" r:id="rId42"/>
    <p:sldId id="298" r:id="rId43"/>
    <p:sldId id="299" r:id="rId44"/>
    <p:sldId id="300" r:id="rId45"/>
    <p:sldId id="275"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sk-SK"/>
              <a:t>Upravte štýly predlohy textu</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79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72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sk-SK"/>
              <a:t>Upravte štýly predlohy textu</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176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sk-SK"/>
              <a:t>Upravte štýly predlohy textu</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4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sk-SK"/>
              <a:t>Upravte štýly predlohy textu</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2679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sk-SK"/>
              <a:t>Upravte štýly predlohy textu</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197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sk-SK"/>
              <a:t>Upravte štýly predlohy textu</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76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200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sk-SK"/>
              <a:t>Upravte štýly predlohy textu</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idx="1"/>
          </p:nvPr>
        </p:nvSpPr>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94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83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00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08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97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28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sk-SK"/>
              <a:t>Upravte štýly predlohy textu</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53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sk-SK"/>
              <a:t>Upravte štýly predlohy textu</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586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sk-SK"/>
              <a:t>Upravte štýly predlohy textu</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38888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660762" y="1991099"/>
            <a:ext cx="8679915" cy="1483622"/>
          </a:xfrm>
        </p:spPr>
        <p:txBody>
          <a:bodyPr/>
          <a:lstStyle/>
          <a:p>
            <a:r>
              <a:rPr lang="sk-SK" dirty="0">
                <a:latin typeface="Times New Roman" panose="02020603050405020304" pitchFamily="18" charset="0"/>
                <a:cs typeface="Times New Roman" panose="02020603050405020304" pitchFamily="18" charset="0"/>
              </a:rPr>
              <a:t>Užívateľská príručka iPOP</a:t>
            </a:r>
          </a:p>
        </p:txBody>
      </p:sp>
      <p:sp>
        <p:nvSpPr>
          <p:cNvPr id="3" name="Podnadpis 2"/>
          <p:cNvSpPr>
            <a:spLocks noGrp="1"/>
          </p:cNvSpPr>
          <p:nvPr>
            <p:ph type="subTitle" idx="1"/>
          </p:nvPr>
        </p:nvSpPr>
        <p:spPr>
          <a:xfrm>
            <a:off x="4834596" y="5961315"/>
            <a:ext cx="7197726" cy="720840"/>
          </a:xfrm>
        </p:spPr>
        <p:txBody>
          <a:bodyPr>
            <a:normAutofit fontScale="85000" lnSpcReduction="20000"/>
          </a:bodyPr>
          <a:lstStyle/>
          <a:p>
            <a:endParaRPr lang="sk-SK" dirty="0"/>
          </a:p>
          <a:p>
            <a:r>
              <a:rPr lang="sk-SK" sz="2200" dirty="0">
                <a:latin typeface="Times New Roman" panose="02020603050405020304" pitchFamily="18" charset="0"/>
                <a:cs typeface="Times New Roman" panose="02020603050405020304" pitchFamily="18" charset="0"/>
              </a:rPr>
              <a:t>                                                                            Anna Medvecová 3.K</a:t>
            </a:r>
          </a:p>
        </p:txBody>
      </p:sp>
    </p:spTree>
    <p:extLst>
      <p:ext uri="{BB962C8B-B14F-4D97-AF65-F5344CB8AC3E}">
        <p14:creationId xmlns:p14="http://schemas.microsoft.com/office/powerpoint/2010/main" val="105431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m) MT modul – Pokladník MT modul nesmie svojvoľne vybrať z iPOP. Vyberanie MT modulu sa robí len po konzultácii so servisným technikom ( vykonáva väčšinou doplatková pokladnica). </a:t>
            </a:r>
          </a:p>
        </p:txBody>
      </p:sp>
    </p:spTree>
    <p:extLst>
      <p:ext uri="{BB962C8B-B14F-4D97-AF65-F5344CB8AC3E}">
        <p14:creationId xmlns:p14="http://schemas.microsoft.com/office/powerpoint/2010/main" val="119542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latin typeface="Times New Roman" panose="02020603050405020304" pitchFamily="18" charset="0"/>
                <a:cs typeface="Times New Roman" panose="02020603050405020304" pitchFamily="18" charset="0"/>
              </a:rPr>
              <a:t>PRIHLASOVANIE A ZAHÁJENIE PRÁCE</a:t>
            </a:r>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iPOP môže obsluhovať len pokladník, ktorý má vykonanú praktickú skúšku z obsluhy EZ iPOP, a ktorému bol pridelený prihlasovací login. Používa sa login: - predávajúci – určený pre pokladníka, ktorý z iPOP vydáva CD, - účtujúci – určený pre účtujúceho pokladníka. - DoPo – určený len pre doplatkového pokladníka.</a:t>
            </a:r>
          </a:p>
        </p:txBody>
      </p:sp>
    </p:spTree>
    <p:extLst>
      <p:ext uri="{BB962C8B-B14F-4D97-AF65-F5344CB8AC3E}">
        <p14:creationId xmlns:p14="http://schemas.microsoft.com/office/powerpoint/2010/main" val="419944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fontScale="92500" lnSpcReduction="10000"/>
          </a:bodyPr>
          <a:lstStyle/>
          <a:p>
            <a:pPr algn="just"/>
            <a:r>
              <a:rPr lang="sk-SK" dirty="0">
                <a:latin typeface="Times New Roman" panose="02020603050405020304" pitchFamily="18" charset="0"/>
                <a:cs typeface="Times New Roman" panose="02020603050405020304" pitchFamily="18" charset="0"/>
              </a:rPr>
              <a:t> Pred prihlásením musí byť iPOP nabitá, zosynchronizovaná. Na jednej iPOP môže byť prihlásený len jeden pokladník. Prihlásenie začína stlačením tlačidla „Prihlásenie“ v základnej obrazovke.</a:t>
            </a:r>
          </a:p>
          <a:p>
            <a:pPr algn="just"/>
            <a:r>
              <a:rPr lang="sk-SK" dirty="0">
                <a:latin typeface="Times New Roman" panose="02020603050405020304" pitchFamily="18" charset="0"/>
                <a:cs typeface="Times New Roman" panose="02020603050405020304" pitchFamily="18" charset="0"/>
              </a:rPr>
              <a:t>Do iPOP sa prihlasuje loginom  a heslom (heslo je spravidla päť krát A „AAAAA“). Potvrdenie údajov sa vykonáva zeleným tlačidlom „Potvrď“ a aplikácia sa prenesie do nasledujúcej operácie „iPOPKVC - Výber role“. V prípade nesprávne zadaných údajov, iPOP zobrazí oznam, že heslo alebo iný údaj neboli zadané správne, resp. nepatria pokladníkovi, ktorý sa do iPOP prihlasuje. V takom prípade treba stlačiť zelené „Pokračuj“  a zadať správny údaj.</a:t>
            </a:r>
          </a:p>
          <a:p>
            <a:endParaRPr lang="sk-SK" dirty="0"/>
          </a:p>
        </p:txBody>
      </p:sp>
    </p:spTree>
    <p:extLst>
      <p:ext uri="{BB962C8B-B14F-4D97-AF65-F5344CB8AC3E}">
        <p14:creationId xmlns:p14="http://schemas.microsoft.com/office/powerpoint/2010/main" val="140329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stretch>
            <a:fillRect/>
          </a:stretch>
        </p:blipFill>
        <p:spPr>
          <a:xfrm>
            <a:off x="486508" y="520114"/>
            <a:ext cx="6858000" cy="3200400"/>
          </a:xfrm>
          <a:prstGeom prst="rect">
            <a:avLst/>
          </a:prstGeom>
        </p:spPr>
      </p:pic>
      <p:pic>
        <p:nvPicPr>
          <p:cNvPr id="5" name="Obrázok 4"/>
          <p:cNvPicPr>
            <a:picLocks noChangeAspect="1"/>
          </p:cNvPicPr>
          <p:nvPr/>
        </p:nvPicPr>
        <p:blipFill>
          <a:blip r:embed="rId3"/>
          <a:stretch>
            <a:fillRect/>
          </a:stretch>
        </p:blipFill>
        <p:spPr>
          <a:xfrm>
            <a:off x="4354920" y="3720515"/>
            <a:ext cx="7350572" cy="2644164"/>
          </a:xfrm>
          <a:prstGeom prst="rect">
            <a:avLst/>
          </a:prstGeom>
        </p:spPr>
      </p:pic>
    </p:spTree>
    <p:extLst>
      <p:ext uri="{BB962C8B-B14F-4D97-AF65-F5344CB8AC3E}">
        <p14:creationId xmlns:p14="http://schemas.microsoft.com/office/powerpoint/2010/main" val="128286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V obrazovke „iPOPKVC – Výber role“ Obr. č.5 je zobrazené priezvisko, meno prihláseného pokladníka, predajca (ZSSK, ŽSR, Zmluvný predaj) a zelené tlačidlo: </a:t>
            </a:r>
          </a:p>
          <a:p>
            <a:pPr algn="just"/>
            <a:r>
              <a:rPr lang="sk-SK" dirty="0">
                <a:latin typeface="Times New Roman" panose="02020603050405020304" pitchFamily="18" charset="0"/>
                <a:cs typeface="Times New Roman" panose="02020603050405020304" pitchFamily="18" charset="0"/>
              </a:rPr>
              <a:t> Pre pokladníka v TB –„Pokladník POP TaBo“ </a:t>
            </a:r>
          </a:p>
          <a:p>
            <a:pPr algn="just"/>
            <a:r>
              <a:rPr lang="sk-SK" dirty="0">
                <a:latin typeface="Times New Roman" panose="02020603050405020304" pitchFamily="18" charset="0"/>
                <a:cs typeface="Times New Roman" panose="02020603050405020304" pitchFamily="18" charset="0"/>
              </a:rPr>
              <a:t> Pre pokladníka vo vlaku SPP –„ Sprievodca POP vo vlaku“ Po výbere pokladníka sa zobrazí obrazovka „iPOPKVC -Hlavné menu“. </a:t>
            </a:r>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48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Pre pokladníka iPOP TaBo - prihlasovanie pokračuje „x Výdaj CD“ v „iPOPKVC – Hlavné menu“ Obr. č. 6 TaBo a zadaním správnej série a čísla PÚT Obr. č.7. Z dôvodu správneho zadania čísla PÚT nemusia byť PÚT založené v tlačiarni (pokladník môže PÚT držať v ruke). </a:t>
            </a:r>
          </a:p>
          <a:p>
            <a:pPr algn="just"/>
            <a:r>
              <a:rPr lang="sk-SK" dirty="0">
                <a:latin typeface="Times New Roman" panose="02020603050405020304" pitchFamily="18" charset="0"/>
                <a:cs typeface="Times New Roman" panose="02020603050405020304" pitchFamily="18" charset="0"/>
              </a:rPr>
              <a:t>Po vytlačení Otvorenia (1) a (2) je pokladník povinný skontrolovať správnosť všetkých údajov vytlačených na Otvorení. Na Otvorení (1) zvýšiť pozornosť pri kontrole PÚT. Predtlačená séria a číslo PÚT sa musia zhodovať so sériou a číslom, ktoré vytlačila iPOP (pravý horný roh lístka).</a:t>
            </a:r>
          </a:p>
        </p:txBody>
      </p:sp>
    </p:spTree>
    <p:extLst>
      <p:ext uri="{BB962C8B-B14F-4D97-AF65-F5344CB8AC3E}">
        <p14:creationId xmlns:p14="http://schemas.microsoft.com/office/powerpoint/2010/main" val="420844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V prípade, ak pokladník zadá PÚT, ktoré: </a:t>
            </a:r>
          </a:p>
          <a:p>
            <a:pPr algn="just"/>
            <a:r>
              <a:rPr lang="sk-SK" dirty="0">
                <a:latin typeface="Times New Roman" panose="02020603050405020304" pitchFamily="18" charset="0"/>
                <a:cs typeface="Times New Roman" panose="02020603050405020304" pitchFamily="18" charset="0"/>
              </a:rPr>
              <a:t> mu neboli pridelené, zobrazí sa oznam „Zle zadané PÚT – PÚT Vám nie je pridelené“, </a:t>
            </a:r>
          </a:p>
          <a:p>
            <a:pPr algn="just"/>
            <a:r>
              <a:rPr lang="sk-SK" dirty="0">
                <a:latin typeface="Times New Roman" panose="02020603050405020304" pitchFamily="18" charset="0"/>
                <a:cs typeface="Times New Roman" panose="02020603050405020304" pitchFamily="18" charset="0"/>
              </a:rPr>
              <a:t> už boli spotrebované, zobrazí sa oznam „Zle zadané PÚT – PÚT už bolo použité“. Aj v prvom aj v druhom prípade treba stlačiť „Pokračuj“, zadať správny údaj a pokračovať v prihlasovaní. </a:t>
            </a:r>
          </a:p>
        </p:txBody>
      </p:sp>
    </p:spTree>
    <p:extLst>
      <p:ext uri="{BB962C8B-B14F-4D97-AF65-F5344CB8AC3E}">
        <p14:creationId xmlns:p14="http://schemas.microsoft.com/office/powerpoint/2010/main" val="104607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295402" y="2444390"/>
            <a:ext cx="9601196" cy="3318936"/>
          </a:xfrm>
        </p:spPr>
        <p:txBody>
          <a:bodyPr>
            <a:noAutofit/>
          </a:bodyPr>
          <a:lstStyle/>
          <a:p>
            <a:pPr algn="just"/>
            <a:r>
              <a:rPr lang="sk-SK" dirty="0">
                <a:latin typeface="Times New Roman" panose="02020603050405020304" pitchFamily="18" charset="0"/>
                <a:cs typeface="Times New Roman" panose="02020603050405020304" pitchFamily="18" charset="0"/>
              </a:rPr>
              <a:t>Pre SPP - prihlasovanie pokračuje „iPOP – Zadanie čísla vlaku“ Obr. č. 8., zadáva sa číslo sprevádzaného vlaku. Po potvrdení sa zobrazí „iPOPKVC – Výber vlaku1“ Obr. č.9. Pokladník stlačí zelené pole s aktuálnym dátumom, číslom, názvom vlaku a jeho východiskovou a cieľovou stanicou. </a:t>
            </a:r>
          </a:p>
          <a:p>
            <a:pPr algn="just"/>
            <a:r>
              <a:rPr lang="sk-SK" dirty="0">
                <a:latin typeface="Times New Roman" panose="02020603050405020304" pitchFamily="18" charset="0"/>
                <a:cs typeface="Times New Roman" panose="02020603050405020304" pitchFamily="18" charset="0"/>
              </a:rPr>
              <a:t>V Hlavnom menu pokračuje stlačením „x Výdaj CD“ Obr. č. 6 Vlak a zadaním správnej série a čísla PÚT Obr. č.7. Z dôvodu správneho zadania čísla PÚT nemusia byť PÚT založené v tlačiarni (pokladník môže PÚT držať v ruke). Založiť PÚT do tlačiarne stačí až pred stlačením „Zavedenie“. </a:t>
            </a:r>
          </a:p>
        </p:txBody>
      </p:sp>
    </p:spTree>
    <p:extLst>
      <p:ext uri="{BB962C8B-B14F-4D97-AF65-F5344CB8AC3E}">
        <p14:creationId xmlns:p14="http://schemas.microsoft.com/office/powerpoint/2010/main" val="187195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Zástupný objekt pre obsah 3"/>
          <p:cNvPicPr>
            <a:picLocks noGrp="1" noChangeAspect="1"/>
          </p:cNvPicPr>
          <p:nvPr>
            <p:ph idx="1"/>
          </p:nvPr>
        </p:nvPicPr>
        <p:blipFill>
          <a:blip r:embed="rId2"/>
          <a:stretch>
            <a:fillRect/>
          </a:stretch>
        </p:blipFill>
        <p:spPr>
          <a:xfrm>
            <a:off x="460569" y="482398"/>
            <a:ext cx="6235651" cy="3505989"/>
          </a:xfrm>
          <a:prstGeom prst="rect">
            <a:avLst/>
          </a:prstGeom>
        </p:spPr>
      </p:pic>
      <p:pic>
        <p:nvPicPr>
          <p:cNvPr id="5" name="Obrázok 4"/>
          <p:cNvPicPr>
            <a:picLocks noChangeAspect="1"/>
          </p:cNvPicPr>
          <p:nvPr/>
        </p:nvPicPr>
        <p:blipFill>
          <a:blip r:embed="rId3"/>
          <a:stretch>
            <a:fillRect/>
          </a:stretch>
        </p:blipFill>
        <p:spPr>
          <a:xfrm>
            <a:off x="5205705" y="3988387"/>
            <a:ext cx="6619875" cy="2667000"/>
          </a:xfrm>
          <a:prstGeom prst="rect">
            <a:avLst/>
          </a:prstGeom>
        </p:spPr>
      </p:pic>
    </p:spTree>
    <p:extLst>
      <p:ext uri="{BB962C8B-B14F-4D97-AF65-F5344CB8AC3E}">
        <p14:creationId xmlns:p14="http://schemas.microsoft.com/office/powerpoint/2010/main" val="189015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295401" y="2556932"/>
            <a:ext cx="9733670" cy="3464040"/>
          </a:xfrm>
        </p:spPr>
        <p:txBody>
          <a:bodyPr>
            <a:normAutofit lnSpcReduction="10000"/>
          </a:bodyPr>
          <a:lstStyle/>
          <a:p>
            <a:pPr algn="just"/>
            <a:r>
              <a:rPr lang="sk-SK" dirty="0">
                <a:latin typeface="Times New Roman" panose="02020603050405020304" pitchFamily="18" charset="0"/>
                <a:cs typeface="Times New Roman" panose="02020603050405020304" pitchFamily="18" charset="0"/>
              </a:rPr>
              <a:t>Odporúča sa po založení PÚT zatvoriť dvierka tlačiarne hneď za sériou PÚT z dôvodu správneho zavedenia a nastavenia PÚT v tlačiarni.</a:t>
            </a:r>
          </a:p>
          <a:p>
            <a:pPr algn="just"/>
            <a:r>
              <a:rPr lang="sk-SK" dirty="0">
                <a:latin typeface="Times New Roman" panose="02020603050405020304" pitchFamily="18" charset="0"/>
                <a:cs typeface="Times New Roman" panose="02020603050405020304" pitchFamily="18" charset="0"/>
              </a:rPr>
              <a:t>V prípade, ak pokladník zadá PÚT, ktoré: </a:t>
            </a:r>
          </a:p>
          <a:p>
            <a:pPr algn="just"/>
            <a:r>
              <a:rPr lang="sk-SK" dirty="0">
                <a:latin typeface="Times New Roman" panose="02020603050405020304" pitchFamily="18" charset="0"/>
                <a:cs typeface="Times New Roman" panose="02020603050405020304" pitchFamily="18" charset="0"/>
              </a:rPr>
              <a:t> mu neboli pridelené, zobrazí sa oznam „Zle zadané PÚT – PÚT Vám nie je pridelené“. </a:t>
            </a:r>
          </a:p>
          <a:p>
            <a:pPr algn="just"/>
            <a:r>
              <a:rPr lang="sk-SK" dirty="0">
                <a:latin typeface="Times New Roman" panose="02020603050405020304" pitchFamily="18" charset="0"/>
                <a:cs typeface="Times New Roman" panose="02020603050405020304" pitchFamily="18" charset="0"/>
              </a:rPr>
              <a:t> už boli spotrebované, zobrazí sa oznam „Zle zadané PÚT – PÚT už bolo použité“. Aj v prvom aj v druhom prípade treba stlačiť „Pokračuj“, zadať správny údaj a pokračovať v prihlasovaní. </a:t>
            </a:r>
          </a:p>
        </p:txBody>
      </p:sp>
    </p:spTree>
    <p:extLst>
      <p:ext uri="{BB962C8B-B14F-4D97-AF65-F5344CB8AC3E}">
        <p14:creationId xmlns:p14="http://schemas.microsoft.com/office/powerpoint/2010/main" val="1332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295400" y="2556932"/>
            <a:ext cx="10057227" cy="3464040"/>
          </a:xfrm>
        </p:spPr>
        <p:txBody>
          <a:bodyPr>
            <a:normAutofit lnSpcReduction="10000"/>
          </a:bodyPr>
          <a:lstStyle/>
          <a:p>
            <a:pPr algn="just"/>
            <a:r>
              <a:rPr lang="sk-SK" dirty="0">
                <a:latin typeface="Times New Roman" panose="02020603050405020304" pitchFamily="18" charset="0"/>
                <a:cs typeface="Times New Roman" panose="02020603050405020304" pitchFamily="18" charset="0"/>
              </a:rPr>
              <a:t>iPOP je určená na: a) kontrolu a výdaj cestovných dokladov, b) spisovanie a tlač vlakovej dokumentácie – EVOD. 2.2. iPOP váži cca 1 kg. Používa sa na výdaj CD v pokladniciach a vo vlakoch. V pokladnici je v stacionárnej polohe uložená na mieste na to určenom.</a:t>
            </a:r>
          </a:p>
          <a:p>
            <a:pPr algn="just"/>
            <a:r>
              <a:rPr lang="sk-SK" dirty="0">
                <a:latin typeface="Times New Roman" panose="02020603050405020304" pitchFamily="18" charset="0"/>
                <a:cs typeface="Times New Roman" panose="02020603050405020304" pitchFamily="18" charset="0"/>
              </a:rPr>
              <a:t> Vo vlaku musí byť chránená ochranným puzdrom, aby nedošlo k poškodeniu. Ako zdroj el. energie iPOP využíva batériu. V prípade vybitia batérie je možné v pokladnici využiť aj kábel na nabíjanie batérie. Ak je iPOP napojená priamo na nabíjací kábel, batéria musí byť v iPOP. Súčasťou iPOP je aj tlačiareň CD. </a:t>
            </a:r>
          </a:p>
        </p:txBody>
      </p:sp>
    </p:spTree>
    <p:extLst>
      <p:ext uri="{BB962C8B-B14F-4D97-AF65-F5344CB8AC3E}">
        <p14:creationId xmlns:p14="http://schemas.microsoft.com/office/powerpoint/2010/main" val="363613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Predtlačená séria a číslo PÚT sa musia zhodovať so sériou a číslom, ktoré vytlačila iPOP (pravý horný roh lístka).  </a:t>
            </a:r>
          </a:p>
          <a:p>
            <a:pPr algn="just"/>
            <a:r>
              <a:rPr lang="sk-SK" dirty="0">
                <a:latin typeface="Times New Roman" panose="02020603050405020304" pitchFamily="18" charset="0"/>
                <a:cs typeface="Times New Roman" panose="02020603050405020304" pitchFamily="18" charset="0"/>
              </a:rPr>
              <a:t> V Zatvorení zmeny, ktoré sa tlačí v dvoch vyhotoveniach je vyznačená spotreba PÚT (séria a číslo PÚT od – do) a z toho je evidovaná spotreba PÚT osobitne pre EVOD (týka sa iPOP Vlak). Obsluha je povinná presvedčiť sa, či spotreba súhlasí so skutočným stavom zásoby PÚT.</a:t>
            </a:r>
          </a:p>
        </p:txBody>
      </p:sp>
    </p:spTree>
    <p:extLst>
      <p:ext uri="{BB962C8B-B14F-4D97-AF65-F5344CB8AC3E}">
        <p14:creationId xmlns:p14="http://schemas.microsoft.com/office/powerpoint/2010/main" val="298774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295402" y="2486594"/>
            <a:ext cx="9705534" cy="3548446"/>
          </a:xfrm>
        </p:spPr>
        <p:txBody>
          <a:bodyPr>
            <a:normAutofit fontScale="92500" lnSpcReduction="10000"/>
          </a:bodyPr>
          <a:lstStyle/>
          <a:p>
            <a:r>
              <a:rPr lang="sk-SK" dirty="0">
                <a:latin typeface="Times New Roman" panose="02020603050405020304" pitchFamily="18" charset="0"/>
                <a:cs typeface="Times New Roman" panose="02020603050405020304" pitchFamily="18" charset="0"/>
              </a:rPr>
              <a:t>Popis základnej obrazovky pre prihlasovanie Obr. č.1: </a:t>
            </a:r>
          </a:p>
          <a:p>
            <a:r>
              <a:rPr lang="sk-SK" dirty="0">
                <a:latin typeface="Times New Roman" panose="02020603050405020304" pitchFamily="18" charset="0"/>
                <a:cs typeface="Times New Roman" panose="02020603050405020304" pitchFamily="18" charset="0"/>
              </a:rPr>
              <a:t> Dátum a Čas - Zobrazuje systémový dátum a čas. </a:t>
            </a:r>
          </a:p>
          <a:p>
            <a:r>
              <a:rPr lang="sk-SK" dirty="0">
                <a:latin typeface="Times New Roman" panose="02020603050405020304" pitchFamily="18" charset="0"/>
                <a:cs typeface="Times New Roman" panose="02020603050405020304" pitchFamily="18" charset="0"/>
              </a:rPr>
              <a:t> Int. - Zobrazuje stav nabitia batérie zariadenia iPOP v percentách. </a:t>
            </a:r>
          </a:p>
          <a:p>
            <a:r>
              <a:rPr lang="sk-SK" dirty="0">
                <a:latin typeface="Times New Roman" panose="02020603050405020304" pitchFamily="18" charset="0"/>
                <a:cs typeface="Times New Roman" panose="02020603050405020304" pitchFamily="18" charset="0"/>
              </a:rPr>
              <a:t> Prúd - Zobrazuje kapacitu batérie. </a:t>
            </a:r>
          </a:p>
          <a:p>
            <a:r>
              <a:rPr lang="sk-SK" dirty="0">
                <a:latin typeface="Times New Roman" panose="02020603050405020304" pitchFamily="18" charset="0"/>
                <a:cs typeface="Times New Roman" panose="02020603050405020304" pitchFamily="18" charset="0"/>
              </a:rPr>
              <a:t> S1 - Zobrazuje stav voľnej externej pamäte (FlashStorage), na ktorej je celá aplikácia iPOP uložená. </a:t>
            </a:r>
          </a:p>
          <a:p>
            <a:r>
              <a:rPr lang="sk-SK" dirty="0">
                <a:latin typeface="Times New Roman" panose="02020603050405020304" pitchFamily="18" charset="0"/>
                <a:cs typeface="Times New Roman" panose="02020603050405020304" pitchFamily="18" charset="0"/>
              </a:rPr>
              <a:t> S2 - Zobrazuje stav voľnej záložnej externej pamäte (MTCard). </a:t>
            </a:r>
          </a:p>
          <a:p>
            <a:r>
              <a:rPr lang="sk-SK" dirty="0">
                <a:latin typeface="Times New Roman" panose="02020603050405020304" pitchFamily="18" charset="0"/>
                <a:cs typeface="Times New Roman" panose="02020603050405020304" pitchFamily="18" charset="0"/>
              </a:rPr>
              <a:t> Verzia - Zobrazuje číslo verzie ASW iPOP.</a:t>
            </a:r>
          </a:p>
        </p:txBody>
      </p:sp>
    </p:spTree>
    <p:extLst>
      <p:ext uri="{BB962C8B-B14F-4D97-AF65-F5344CB8AC3E}">
        <p14:creationId xmlns:p14="http://schemas.microsoft.com/office/powerpoint/2010/main" val="593521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Synchronizácia - Zobrazuje dátumy a časy poslednej úspešnej a neúspešnej synchronizácie údajov o výdaji CD a štatistikách (do iKVC) a dátumy a časy poslednej úspešnej a neúspešnej synchronizácii číselníkov (z iKVC). Tlačidlo je aktívne a po jeho otvorení sa zobrazí obrazovka s tabuľkou o stave jednotlivých zmien, ktoré boli otvorené na konkrétnej iPOP. </a:t>
            </a:r>
          </a:p>
        </p:txBody>
      </p:sp>
    </p:spTree>
    <p:extLst>
      <p:ext uri="{BB962C8B-B14F-4D97-AF65-F5344CB8AC3E}">
        <p14:creationId xmlns:p14="http://schemas.microsoft.com/office/powerpoint/2010/main" val="63467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Pri/</a:t>
            </a:r>
            <a:r>
              <a:rPr lang="sk-SK" dirty="0" err="1"/>
              <a:t>odhl</a:t>
            </a:r>
            <a:r>
              <a:rPr lang="sk-SK" dirty="0"/>
              <a:t>. - Zobrazuje dátum a čas posledného prihlásenia/odhlásenia posledného prihláseného užívateľa. </a:t>
            </a:r>
          </a:p>
          <a:p>
            <a:r>
              <a:rPr lang="sk-SK" dirty="0"/>
              <a:t> Meno - Zobrazuje meno ostatného prihláseného používateľa. </a:t>
            </a:r>
          </a:p>
          <a:p>
            <a:r>
              <a:rPr lang="sk-SK" dirty="0"/>
              <a:t> PDB - Úspešne vytvorené spojenie s DB (PDB – zelené písmená). </a:t>
            </a:r>
          </a:p>
          <a:p>
            <a:r>
              <a:rPr lang="sk-SK" dirty="0"/>
              <a:t> Neúspešné spojenie s DB (PDB – červené písmená).</a:t>
            </a:r>
          </a:p>
          <a:p>
            <a:r>
              <a:rPr lang="sk-SK" dirty="0"/>
              <a:t> VCD :</a:t>
            </a:r>
          </a:p>
        </p:txBody>
      </p:sp>
    </p:spTree>
    <p:extLst>
      <p:ext uri="{BB962C8B-B14F-4D97-AF65-F5344CB8AC3E}">
        <p14:creationId xmlns:p14="http://schemas.microsoft.com/office/powerpoint/2010/main" val="49431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lnSpcReduction="10000"/>
          </a:bodyPr>
          <a:lstStyle/>
          <a:p>
            <a:pPr algn="just"/>
            <a:r>
              <a:rPr lang="sk-SK" dirty="0">
                <a:latin typeface="Times New Roman" panose="02020603050405020304" pitchFamily="18" charset="0"/>
                <a:cs typeface="Times New Roman" panose="02020603050405020304" pitchFamily="18" charset="0"/>
              </a:rPr>
              <a:t>VCD (zelené písmena) bola úspešne ukončená zmena VCD a synchronizácia prebehla. </a:t>
            </a:r>
          </a:p>
          <a:p>
            <a:pPr algn="just"/>
            <a:r>
              <a:rPr lang="sk-SK" dirty="0">
                <a:latin typeface="Times New Roman" panose="02020603050405020304" pitchFamily="18" charset="0"/>
                <a:cs typeface="Times New Roman" panose="02020603050405020304" pitchFamily="18" charset="0"/>
              </a:rPr>
              <a:t> VCD (modré písmená) v zariadení sú pripravené údaje pre synchronizáciu. VCD (červené písmená) – posledný prihlásený užívateľ neukončil zmenu VCD. Prihlásiť sa v takomto prípade môže len posledný prihlásený užívateľ alebo jeho účtujúci pokladník. </a:t>
            </a:r>
          </a:p>
          <a:p>
            <a:pPr algn="just"/>
            <a:r>
              <a:rPr lang="sk-SK" dirty="0">
                <a:latin typeface="Times New Roman" panose="02020603050405020304" pitchFamily="18" charset="0"/>
                <a:cs typeface="Times New Roman" panose="02020603050405020304" pitchFamily="18" charset="0"/>
              </a:rPr>
              <a:t> X Sync - ČLÁNOK 4. SYNCHRONIZÁCIA. </a:t>
            </a:r>
          </a:p>
          <a:p>
            <a:pPr algn="just"/>
            <a:r>
              <a:rPr lang="sk-SK" dirty="0">
                <a:latin typeface="Times New Roman" panose="02020603050405020304" pitchFamily="18" charset="0"/>
                <a:cs typeface="Times New Roman" panose="02020603050405020304" pitchFamily="18" charset="0"/>
              </a:rPr>
              <a:t> Test – vykonáva sa vždy pred prihlásením sa do zmeny.</a:t>
            </a:r>
          </a:p>
        </p:txBody>
      </p:sp>
    </p:spTree>
    <p:extLst>
      <p:ext uri="{BB962C8B-B14F-4D97-AF65-F5344CB8AC3E}">
        <p14:creationId xmlns:p14="http://schemas.microsoft.com/office/powerpoint/2010/main" val="159970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SYNCHRONIZÁCIA</a:t>
            </a:r>
          </a:p>
        </p:txBody>
      </p:sp>
      <p:sp>
        <p:nvSpPr>
          <p:cNvPr id="3" name="Zástupný objekt pre obsah 2"/>
          <p:cNvSpPr>
            <a:spLocks noGrp="1"/>
          </p:cNvSpPr>
          <p:nvPr>
            <p:ph idx="1"/>
          </p:nvPr>
        </p:nvSpPr>
        <p:spPr/>
        <p:txBody>
          <a:bodyPr/>
          <a:lstStyle/>
          <a:p>
            <a:r>
              <a:rPr lang="sk-SK" dirty="0"/>
              <a:t>Synchronizácia je pre správnu funkciu iPOP veľmi dôležitá a je potrebné, aby sa vykonávala správne a včas.</a:t>
            </a:r>
          </a:p>
          <a:p>
            <a:r>
              <a:rPr lang="sk-SK" dirty="0"/>
              <a:t>WIFI – je možné vykonať len tam, kde je nainštalovaný WIFI modul (väčšinou doplatková pokladnica, kde je iPOP priradená). </a:t>
            </a:r>
          </a:p>
          <a:p>
            <a:r>
              <a:rPr lang="sk-SK" dirty="0"/>
              <a:t> GPRS – kdekoľvek, kde je postačujúci signál na prenos dát.</a:t>
            </a:r>
          </a:p>
        </p:txBody>
      </p:sp>
    </p:spTree>
    <p:extLst>
      <p:ext uri="{BB962C8B-B14F-4D97-AF65-F5344CB8AC3E}">
        <p14:creationId xmlns:p14="http://schemas.microsoft.com/office/powerpoint/2010/main" val="3551266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„Predaj“ – vykonáva každý pokladník po vytlačení Zatvorenia (1) a (2) na konci zmeny. </a:t>
            </a:r>
          </a:p>
          <a:p>
            <a:r>
              <a:rPr lang="sk-SK" dirty="0"/>
              <a:t>Všetko + CP_SK“- odporúča sa vykonávať po vykonaní synchronizácie „Predaj“ – nie je podmienkou, môže byť vykonaná aj priamo. </a:t>
            </a:r>
          </a:p>
          <a:p>
            <a:r>
              <a:rPr lang="sk-SK" dirty="0"/>
              <a:t>„Všetko + CP_MEDZ“ – Aktualizované sú aj dáta medzinárodného cestovného poriadku. Vykonáva pokladník a účtujúci pokladník priebežne.  „Servis“ – vykonáva sa len po dohode s technikom. </a:t>
            </a:r>
          </a:p>
        </p:txBody>
      </p:sp>
    </p:spTree>
    <p:extLst>
      <p:ext uri="{BB962C8B-B14F-4D97-AF65-F5344CB8AC3E}">
        <p14:creationId xmlns:p14="http://schemas.microsoft.com/office/powerpoint/2010/main" val="412423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Synchronizácia internetových dokladov (len pre SPP) Obr. č. 12 je rozdelená na dve možnosti: a. „ITD CD“ – vykonáva sa: </a:t>
            </a:r>
          </a:p>
          <a:p>
            <a:r>
              <a:rPr lang="sk-SK" dirty="0"/>
              <a:t> vždy pri otvorení zmeny,  vždy, ak je zmena otvorená cez pol noc, čo najskôr v novom dátume, </a:t>
            </a:r>
          </a:p>
          <a:p>
            <a:r>
              <a:rPr lang="sk-SK" dirty="0"/>
              <a:t> vždy pri zmene čísla vlaku, </a:t>
            </a:r>
          </a:p>
          <a:p>
            <a:r>
              <a:rPr lang="sk-SK" dirty="0"/>
              <a:t> pri vlakoch IC a Ex 1502 v každej nácestnej stanici vlaku IC a Ex 1502.</a:t>
            </a:r>
          </a:p>
        </p:txBody>
      </p:sp>
    </p:spTree>
    <p:extLst>
      <p:ext uri="{BB962C8B-B14F-4D97-AF65-F5344CB8AC3E}">
        <p14:creationId xmlns:p14="http://schemas.microsoft.com/office/powerpoint/2010/main" val="1740510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Spustením synchronizácie „ITD CD“ sa v iPOP aktualizuje blacklist – t. j. zoznam ITD, ktoré boli anulované. </a:t>
            </a:r>
          </a:p>
          <a:p>
            <a:r>
              <a:rPr lang="sk-SK" dirty="0"/>
              <a:t>Predané ITD na vlak“ – vykonáva sa: </a:t>
            </a:r>
          </a:p>
          <a:p>
            <a:r>
              <a:rPr lang="sk-SK" dirty="0"/>
              <a:t> ak nie je možné načítať 2D kód z ITD. Spustením synchronizácie „Predané ITD na vlak“ sa v iPOP aktualizuje zoznam ITD platných na konkrétne číslo vlaku.</a:t>
            </a:r>
          </a:p>
        </p:txBody>
      </p:sp>
    </p:spTree>
    <p:extLst>
      <p:ext uri="{BB962C8B-B14F-4D97-AF65-F5344CB8AC3E}">
        <p14:creationId xmlns:p14="http://schemas.microsoft.com/office/powerpoint/2010/main" val="166249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Synchronizácia vlakovej dokumentácie v POP EVOD a práca s aplikáciou je uvedená v Užívateľskej príručke ASW POP EVOD a v Prevádzkových usmerneniach </a:t>
            </a:r>
            <a:r>
              <a:rPr lang="sk-SK" dirty="0" err="1"/>
              <a:t>SeRRP</a:t>
            </a:r>
            <a:r>
              <a:rPr lang="sk-SK" dirty="0"/>
              <a:t>, vrátane zmien.</a:t>
            </a:r>
          </a:p>
          <a:p>
            <a:r>
              <a:rPr lang="sk-SK" dirty="0"/>
              <a:t>Pri synchronizácii cez „GPRS“ je potrebné si všimnúť pred začatím synchronizácie úroveň signálu, ktorá je vyjadrená je v % v pravom dolnom rohu obrazovky „SYNC – Priebeh komunikácie“. Pre úspešný prenos dát by mal byť signál min 30% a viac.</a:t>
            </a:r>
          </a:p>
        </p:txBody>
      </p:sp>
    </p:spTree>
    <p:extLst>
      <p:ext uri="{BB962C8B-B14F-4D97-AF65-F5344CB8AC3E}">
        <p14:creationId xmlns:p14="http://schemas.microsoft.com/office/powerpoint/2010/main" val="50556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Hlavnú časť tvorí dotyková obrazovka, ktorá sa môže obsluhovať len dotykovým perom alebo prstami ruky. V prípade použitia iných predmetov na obsluhu dotykovej obrazovky hrozí jej vážne poškodenie. Názvy ovládacích prvkov a ich umiestnenie na vrchnej a spodnej časti zariadenia zobrazujú . </a:t>
            </a:r>
          </a:p>
          <a:p>
            <a:endParaRPr lang="sk-SK" dirty="0"/>
          </a:p>
        </p:txBody>
      </p:sp>
    </p:spTree>
    <p:extLst>
      <p:ext uri="{BB962C8B-B14F-4D97-AF65-F5344CB8AC3E}">
        <p14:creationId xmlns:p14="http://schemas.microsoft.com/office/powerpoint/2010/main" val="1655907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Na vykonanie novej synchronizácie je potrebné neúspešnú synchronizáciu ukončiť postupom Pokračuj → Späť → Koniec a začať synchronizáciu z obrazovky Obr. č. 1.</a:t>
            </a:r>
          </a:p>
          <a:p>
            <a:endParaRPr lang="sk-SK" dirty="0"/>
          </a:p>
        </p:txBody>
      </p:sp>
      <p:pic>
        <p:nvPicPr>
          <p:cNvPr id="4" name="Obrázok 3"/>
          <p:cNvPicPr>
            <a:picLocks noChangeAspect="1"/>
          </p:cNvPicPr>
          <p:nvPr/>
        </p:nvPicPr>
        <p:blipFill>
          <a:blip r:embed="rId2"/>
          <a:stretch>
            <a:fillRect/>
          </a:stretch>
        </p:blipFill>
        <p:spPr>
          <a:xfrm>
            <a:off x="4417255" y="3609732"/>
            <a:ext cx="6088965" cy="2537069"/>
          </a:xfrm>
          <a:prstGeom prst="rect">
            <a:avLst/>
          </a:prstGeom>
        </p:spPr>
      </p:pic>
    </p:spTree>
    <p:extLst>
      <p:ext uri="{BB962C8B-B14F-4D97-AF65-F5344CB8AC3E}">
        <p14:creationId xmlns:p14="http://schemas.microsoft.com/office/powerpoint/2010/main" val="2927330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Synchronizácia iPOPKVC TaBo s použitím tlačidla „Preruš“ </a:t>
            </a:r>
          </a:p>
          <a:p>
            <a:pPr algn="just"/>
            <a:r>
              <a:rPr lang="sk-SK" dirty="0">
                <a:latin typeface="Times New Roman" panose="02020603050405020304" pitchFamily="18" charset="0"/>
                <a:cs typeface="Times New Roman" panose="02020603050405020304" pitchFamily="18" charset="0"/>
              </a:rPr>
              <a:t> Po ukončení zmeny spustiť synchronizáciu „Predaj“, aby sa čo najskôr preniesla uzatvorená zmena do HP. </a:t>
            </a:r>
          </a:p>
          <a:p>
            <a:pPr algn="just"/>
            <a:r>
              <a:rPr lang="sk-SK" dirty="0">
                <a:latin typeface="Times New Roman" panose="02020603050405020304" pitchFamily="18" charset="0"/>
                <a:cs typeface="Times New Roman" panose="02020603050405020304" pitchFamily="18" charset="0"/>
              </a:rPr>
              <a:t> Po skončení synchronizácie „Predaj“ spustiť synchronizáciu „Všetko + CP_SK“. V prípade, ak sa priebeh synchronizácie zastaví (zamrzne), je potrebné synchronizáciu prerušiť stlačením „Preruš“ v pravom dolnom rohu Obr. č. 11. Synchronizácia bude cca do 10 s zrušená.</a:t>
            </a:r>
          </a:p>
        </p:txBody>
      </p:sp>
    </p:spTree>
    <p:extLst>
      <p:ext uri="{BB962C8B-B14F-4D97-AF65-F5344CB8AC3E}">
        <p14:creationId xmlns:p14="http://schemas.microsoft.com/office/powerpoint/2010/main" val="1062604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Z dôvodu nedostatku času na konci zmeny je možné synchronizáciu „Všetko + CP_SK“ spustiť aj v novej zmene. Kedykoľvek počas otvorenej zmeny bez toho, aby bola zmena ukončená nasledovne: </a:t>
            </a:r>
          </a:p>
          <a:p>
            <a:pPr algn="just"/>
            <a:r>
              <a:rPr lang="sk-SK" dirty="0">
                <a:latin typeface="Times New Roman" panose="02020603050405020304" pitchFamily="18" charset="0"/>
                <a:cs typeface="Times New Roman" panose="02020603050405020304" pitchFamily="18" charset="0"/>
              </a:rPr>
              <a:t> Tlačidlo „Ukončenie VCD“ dlhšie podržať a na obrazovke sa zobrazí Priebežná uzávierka</a:t>
            </a:r>
          </a:p>
        </p:txBody>
      </p:sp>
    </p:spTree>
    <p:extLst>
      <p:ext uri="{BB962C8B-B14F-4D97-AF65-F5344CB8AC3E}">
        <p14:creationId xmlns:p14="http://schemas.microsoft.com/office/powerpoint/2010/main" val="1451277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latin typeface="Times New Roman" panose="02020603050405020304" pitchFamily="18" charset="0"/>
                <a:cs typeface="Times New Roman" panose="02020603050405020304" pitchFamily="18" charset="0"/>
              </a:rPr>
              <a:t>PREVZATIE/ODOVZDANIE iPOP V DOPLATKOVEJ POKLADNICI </a:t>
            </a:r>
          </a:p>
        </p:txBody>
      </p:sp>
      <p:sp>
        <p:nvSpPr>
          <p:cNvPr id="3" name="Zástupný objekt pre obsah 2"/>
          <p:cNvSpPr>
            <a:spLocks noGrp="1"/>
          </p:cNvSpPr>
          <p:nvPr>
            <p:ph idx="1"/>
          </p:nvPr>
        </p:nvSpPr>
        <p:spPr/>
        <p:txBody>
          <a:bodyPr/>
          <a:lstStyle/>
          <a:p>
            <a:r>
              <a:rPr lang="sk-SK" dirty="0"/>
              <a:t>Pokladník v DP určený na výdaj a obsluhu iPOP Vlak pre SPP je povinný dodržiavať nasledovné: </a:t>
            </a:r>
          </a:p>
          <a:p>
            <a:r>
              <a:rPr lang="sk-SK" dirty="0"/>
              <a:t> Všetky iPOP Vlak udržiavať v nabitom stave a zosynchronizované s aktuálnou verziou.</a:t>
            </a:r>
          </a:p>
          <a:p>
            <a:r>
              <a:rPr lang="sk-SK" dirty="0"/>
              <a:t>Nenabíjať batérie, ktoré nie sú vybité. </a:t>
            </a:r>
          </a:p>
          <a:p>
            <a:r>
              <a:rPr lang="sk-SK" dirty="0"/>
              <a:t> IPOP odovzdať do vlaku len s ochranným puzdrom.</a:t>
            </a:r>
          </a:p>
        </p:txBody>
      </p:sp>
    </p:spTree>
    <p:extLst>
      <p:ext uri="{BB962C8B-B14F-4D97-AF65-F5344CB8AC3E}">
        <p14:creationId xmlns:p14="http://schemas.microsoft.com/office/powerpoint/2010/main" val="77021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latin typeface="Times New Roman" panose="02020603050405020304" pitchFamily="18" charset="0"/>
                <a:cs typeface="Times New Roman" panose="02020603050405020304" pitchFamily="18" charset="0"/>
              </a:rPr>
              <a:t>Sprevádzajúci personál pred prevzatím iPOP: </a:t>
            </a:r>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Skontroluje funkčnosť zariadenia vykonaním testu ČCK, ČBČK a vytlačením Otvorenia (1) a (2). </a:t>
            </a:r>
          </a:p>
          <a:p>
            <a:pPr algn="just"/>
            <a:r>
              <a:rPr lang="sk-SK" dirty="0">
                <a:latin typeface="Times New Roman" panose="02020603050405020304" pitchFamily="18" charset="0"/>
                <a:cs typeface="Times New Roman" panose="02020603050405020304" pitchFamily="18" charset="0"/>
              </a:rPr>
              <a:t> Prevzatie iPOP Sprevádzajúci personál vykoná osobne v doplatkovej pokladnici. Nie je dovolené prevziať iPOP pre iného pokladníka SPP.  Prevzatie iPOP a náhradných batérií potvrdí vlastnoručným podpisom v knihe preberania iPOP. </a:t>
            </a:r>
          </a:p>
        </p:txBody>
      </p:sp>
    </p:spTree>
    <p:extLst>
      <p:ext uri="{BB962C8B-B14F-4D97-AF65-F5344CB8AC3E}">
        <p14:creationId xmlns:p14="http://schemas.microsoft.com/office/powerpoint/2010/main" val="1860138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latin typeface="Times New Roman" panose="02020603050405020304" pitchFamily="18" charset="0"/>
                <a:cs typeface="Times New Roman" panose="02020603050405020304" pitchFamily="18" charset="0"/>
              </a:rPr>
              <a:t>Sprevádzajúci personál po ukončení zmeny: </a:t>
            </a:r>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Vytlačí Zatvorenie (1) a (2) a pred odovzdaním iPOP vykoná synchronizáciu „Predaj“. </a:t>
            </a:r>
          </a:p>
          <a:p>
            <a:pPr algn="just"/>
            <a:r>
              <a:rPr lang="sk-SK" dirty="0">
                <a:latin typeface="Times New Roman" panose="02020603050405020304" pitchFamily="18" charset="0"/>
                <a:cs typeface="Times New Roman" panose="02020603050405020304" pitchFamily="18" charset="0"/>
              </a:rPr>
              <a:t> Odovzdanie iPOP vykoná osobne a potvrdí vlastnoručným podpisom. </a:t>
            </a:r>
          </a:p>
          <a:p>
            <a:pPr algn="just"/>
            <a:r>
              <a:rPr lang="sk-SK" dirty="0">
                <a:latin typeface="Times New Roman" panose="02020603050405020304" pitchFamily="18" charset="0"/>
                <a:cs typeface="Times New Roman" panose="02020603050405020304" pitchFamily="18" charset="0"/>
              </a:rPr>
              <a:t> V prípade, ak počas práce s iPOP evidoval nedostatky, odovzdá v DP spísané Oznámenie o chybách a nedostatkoch. </a:t>
            </a:r>
          </a:p>
        </p:txBody>
      </p:sp>
    </p:spTree>
    <p:extLst>
      <p:ext uri="{BB962C8B-B14F-4D97-AF65-F5344CB8AC3E}">
        <p14:creationId xmlns:p14="http://schemas.microsoft.com/office/powerpoint/2010/main" val="3889884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RESET</a:t>
            </a:r>
          </a:p>
        </p:txBody>
      </p:sp>
      <p:sp>
        <p:nvSpPr>
          <p:cNvPr id="3" name="Zástupný objekt pre obsah 2"/>
          <p:cNvSpPr>
            <a:spLocks noGrp="1"/>
          </p:cNvSpPr>
          <p:nvPr>
            <p:ph idx="1"/>
          </p:nvPr>
        </p:nvSpPr>
        <p:spPr/>
        <p:txBody>
          <a:bodyPr/>
          <a:lstStyle/>
          <a:p>
            <a:r>
              <a:rPr lang="sk-SK" dirty="0"/>
              <a:t>Reset vykonáva reštart operačného systému. Vykonáva sa v prípadoch, ak zariadenie nereaguje a „zamrzne“.</a:t>
            </a:r>
          </a:p>
          <a:p>
            <a:r>
              <a:rPr lang="sk-SK" dirty="0"/>
              <a:t>Soft reset – vykonáva sa stlačením VK1 + Zap/Vyp. + VK4 súčasne. Po stlačení cca do 2 sekúnd začne blikať snímač čítačky 2D kódov a na obrazovke budú vodorovné čiary. </a:t>
            </a:r>
          </a:p>
          <a:p>
            <a:r>
              <a:rPr lang="sk-SK" dirty="0" err="1"/>
              <a:t>Hard</a:t>
            </a:r>
            <a:r>
              <a:rPr lang="sk-SK" dirty="0"/>
              <a:t> reset – je potrebné vykonať, ak bol soft reset neúčinný. iPOP je potrebné vypnúť. Po vypnutí vybrať batériu a počkať cca 2 minúty.</a:t>
            </a:r>
          </a:p>
        </p:txBody>
      </p:sp>
    </p:spTree>
    <p:extLst>
      <p:ext uri="{BB962C8B-B14F-4D97-AF65-F5344CB8AC3E}">
        <p14:creationId xmlns:p14="http://schemas.microsoft.com/office/powerpoint/2010/main" val="3966780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KALIBRÁCIA</a:t>
            </a:r>
            <a:r>
              <a:rPr lang="sk-SK" dirty="0"/>
              <a:t> </a:t>
            </a:r>
          </a:p>
        </p:txBody>
      </p:sp>
      <p:sp>
        <p:nvSpPr>
          <p:cNvPr id="3" name="Zástupný objekt pre obsah 2"/>
          <p:cNvSpPr>
            <a:spLocks noGrp="1"/>
          </p:cNvSpPr>
          <p:nvPr>
            <p:ph idx="1"/>
          </p:nvPr>
        </p:nvSpPr>
        <p:spPr/>
        <p:txBody>
          <a:bodyPr/>
          <a:lstStyle/>
          <a:p>
            <a:r>
              <a:rPr lang="sk-SK" dirty="0"/>
              <a:t> Kalibráciu obrazovky je potrebné vykonať, ak obrazovka zobrazí údaje, ktoré neboli zvolené (napr. bola vybraná Bratislava hl. st. a na obrazovke je Čadca). </a:t>
            </a:r>
          </a:p>
          <a:p>
            <a:r>
              <a:rPr lang="sk-SK" dirty="0"/>
              <a:t> Spúšťa sa stlačením VK2. Kalibráciu nie je možné vykonávať v aplikáciách výdaja CD.</a:t>
            </a:r>
          </a:p>
        </p:txBody>
      </p:sp>
    </p:spTree>
    <p:extLst>
      <p:ext uri="{BB962C8B-B14F-4D97-AF65-F5344CB8AC3E}">
        <p14:creationId xmlns:p14="http://schemas.microsoft.com/office/powerpoint/2010/main" val="494600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objekt pre obsah 2"/>
          <p:cNvSpPr>
            <a:spLocks noGrp="1"/>
          </p:cNvSpPr>
          <p:nvPr>
            <p:ph idx="1"/>
          </p:nvPr>
        </p:nvSpPr>
        <p:spPr>
          <a:xfrm>
            <a:off x="1295402" y="2285999"/>
            <a:ext cx="9747737" cy="3632853"/>
          </a:xfrm>
        </p:spPr>
        <p:txBody>
          <a:bodyPr>
            <a:noAutofit/>
          </a:bodyPr>
          <a:lstStyle/>
          <a:p>
            <a:r>
              <a:rPr lang="sk-SK" dirty="0">
                <a:latin typeface="Times New Roman" panose="02020603050405020304" pitchFamily="18" charset="0"/>
                <a:cs typeface="Times New Roman" panose="02020603050405020304" pitchFamily="18" charset="0"/>
              </a:rPr>
              <a:t> „Lístky a príplatky </a:t>
            </a:r>
          </a:p>
          <a:p>
            <a:r>
              <a:rPr lang="sk-SK" dirty="0">
                <a:latin typeface="Times New Roman" panose="02020603050405020304" pitchFamily="18" charset="0"/>
                <a:cs typeface="Times New Roman" panose="02020603050405020304" pitchFamily="18" charset="0"/>
              </a:rPr>
              <a:t> „Batožinové lístky“ </a:t>
            </a:r>
          </a:p>
          <a:p>
            <a:r>
              <a:rPr lang="sk-SK" dirty="0">
                <a:latin typeface="Times New Roman" panose="02020603050405020304" pitchFamily="18" charset="0"/>
                <a:cs typeface="Times New Roman" panose="02020603050405020304" pitchFamily="18" charset="0"/>
              </a:rPr>
              <a:t> „Sieťové lístky“ </a:t>
            </a:r>
          </a:p>
          <a:p>
            <a:r>
              <a:rPr lang="sk-SK" dirty="0">
                <a:latin typeface="Times New Roman" panose="02020603050405020304" pitchFamily="18" charset="0"/>
                <a:cs typeface="Times New Roman" panose="02020603050405020304" pitchFamily="18" charset="0"/>
              </a:rPr>
              <a:t> „Sieťové batožiny“ </a:t>
            </a:r>
          </a:p>
          <a:p>
            <a:r>
              <a:rPr lang="sk-SK" dirty="0">
                <a:latin typeface="Times New Roman" panose="02020603050405020304" pitchFamily="18" charset="0"/>
                <a:cs typeface="Times New Roman" panose="02020603050405020304" pitchFamily="18" charset="0"/>
              </a:rPr>
              <a:t> „Príplatky“</a:t>
            </a:r>
          </a:p>
          <a:p>
            <a:r>
              <a:rPr lang="sk-SK" dirty="0">
                <a:latin typeface="Times New Roman" panose="02020603050405020304" pitchFamily="18" charset="0"/>
                <a:cs typeface="Times New Roman" panose="02020603050405020304" pitchFamily="18" charset="0"/>
              </a:rPr>
              <a:t> „MPS s ČD“ </a:t>
            </a:r>
          </a:p>
          <a:p>
            <a:r>
              <a:rPr lang="sk-SK" dirty="0">
                <a:latin typeface="Times New Roman" panose="02020603050405020304" pitchFamily="18" charset="0"/>
                <a:cs typeface="Times New Roman" panose="02020603050405020304" pitchFamily="18" charset="0"/>
              </a:rPr>
              <a:t> „Rezervácie“ </a:t>
            </a:r>
          </a:p>
          <a:p>
            <a:r>
              <a:rPr lang="sk-SK" dirty="0">
                <a:latin typeface="Times New Roman" panose="02020603050405020304" pitchFamily="18" charset="0"/>
                <a:cs typeface="Times New Roman" panose="02020603050405020304" pitchFamily="18" charset="0"/>
              </a:rPr>
              <a:t> „Medzinárodné (fixné)“ </a:t>
            </a:r>
          </a:p>
        </p:txBody>
      </p:sp>
    </p:spTree>
    <p:extLst>
      <p:ext uri="{BB962C8B-B14F-4D97-AF65-F5344CB8AC3E}">
        <p14:creationId xmlns:p14="http://schemas.microsoft.com/office/powerpoint/2010/main" val="1477005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„Úhrady (samostatné)“ </a:t>
            </a:r>
          </a:p>
          <a:p>
            <a:r>
              <a:rPr lang="sk-SK" dirty="0"/>
              <a:t> „Poplatky“ </a:t>
            </a:r>
          </a:p>
          <a:p>
            <a:r>
              <a:rPr lang="sk-SK" dirty="0"/>
              <a:t> „Bratislavská integrovaná doprava“ </a:t>
            </a:r>
          </a:p>
          <a:p>
            <a:r>
              <a:rPr lang="sk-SK" dirty="0"/>
              <a:t> „Vrátenie cestovného“ </a:t>
            </a:r>
          </a:p>
          <a:p>
            <a:r>
              <a:rPr lang="sk-SK" dirty="0"/>
              <a:t> „Zrušenie“ </a:t>
            </a:r>
          </a:p>
        </p:txBody>
      </p:sp>
    </p:spTree>
    <p:extLst>
      <p:ext uri="{BB962C8B-B14F-4D97-AF65-F5344CB8AC3E}">
        <p14:creationId xmlns:p14="http://schemas.microsoft.com/office/powerpoint/2010/main" val="151482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latin typeface="Times New Roman" panose="02020603050405020304" pitchFamily="18" charset="0"/>
                <a:cs typeface="Times New Roman" panose="02020603050405020304" pitchFamily="18" charset="0"/>
              </a:rPr>
              <a:t> Popis ovládacích prvkov:</a:t>
            </a:r>
            <a:br>
              <a:rPr lang="sk-SK" dirty="0">
                <a:latin typeface="Times New Roman" panose="02020603050405020304" pitchFamily="18" charset="0"/>
                <a:cs typeface="Times New Roman" panose="02020603050405020304" pitchFamily="18" charset="0"/>
              </a:rPr>
            </a:br>
            <a:endParaRPr lang="sk-SK" dirty="0">
              <a:latin typeface="Times New Roman" panose="02020603050405020304" pitchFamily="18" charset="0"/>
              <a:cs typeface="Times New Roman" panose="02020603050405020304" pitchFamily="18" charset="0"/>
            </a:endParaRPr>
          </a:p>
        </p:txBody>
      </p:sp>
      <p:sp>
        <p:nvSpPr>
          <p:cNvPr id="3" name="Zástupný objekt pre obsah 2"/>
          <p:cNvSpPr>
            <a:spLocks noGrp="1"/>
          </p:cNvSpPr>
          <p:nvPr>
            <p:ph idx="1"/>
          </p:nvPr>
        </p:nvSpPr>
        <p:spPr/>
        <p:txBody>
          <a:bodyPr>
            <a:normAutofit/>
          </a:bodyPr>
          <a:lstStyle/>
          <a:p>
            <a:r>
              <a:rPr lang="sk-SK" dirty="0">
                <a:latin typeface="Times New Roman" panose="02020603050405020304" pitchFamily="18" charset="0"/>
                <a:cs typeface="Times New Roman" panose="02020603050405020304" pitchFamily="18" charset="0"/>
              </a:rPr>
              <a:t>a) Zap./Vyp. červené tlačidlo – zapnutie a vypnutie iPOP.</a:t>
            </a:r>
          </a:p>
          <a:p>
            <a:r>
              <a:rPr lang="sk-SK" dirty="0">
                <a:latin typeface="Times New Roman" panose="02020603050405020304" pitchFamily="18" charset="0"/>
                <a:cs typeface="Times New Roman" panose="02020603050405020304" pitchFamily="18" charset="0"/>
              </a:rPr>
              <a:t>b) VK1 – Hlavné menu.</a:t>
            </a:r>
          </a:p>
          <a:p>
            <a:r>
              <a:rPr lang="sk-SK" dirty="0">
                <a:latin typeface="Times New Roman" panose="02020603050405020304" pitchFamily="18" charset="0"/>
                <a:cs typeface="Times New Roman" panose="02020603050405020304" pitchFamily="18" charset="0"/>
              </a:rPr>
              <a:t>c) VK2 – Kalibrácia / „VCD – Suma“.</a:t>
            </a:r>
          </a:p>
          <a:p>
            <a:r>
              <a:rPr lang="sk-SK" dirty="0">
                <a:latin typeface="Times New Roman" panose="02020603050405020304" pitchFamily="18" charset="0"/>
                <a:cs typeface="Times New Roman" panose="02020603050405020304" pitchFamily="18" charset="0"/>
              </a:rPr>
              <a:t>Pri prvom stlačení sa zobrazí Kalibrácia. Kalibrácia sa nedá spustiť z výdaja CD.</a:t>
            </a:r>
          </a:p>
          <a:p>
            <a:r>
              <a:rPr lang="sk-SK" dirty="0">
                <a:latin typeface="Times New Roman" panose="02020603050405020304" pitchFamily="18" charset="0"/>
                <a:cs typeface="Times New Roman" panose="02020603050405020304" pitchFamily="18" charset="0"/>
              </a:rPr>
              <a:t>„VCD – Suma“ sa dá aktivovať len z výdaja CD. </a:t>
            </a:r>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2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pl-PL" dirty="0">
                <a:latin typeface="Times New Roman" panose="02020603050405020304" pitchFamily="18" charset="0"/>
                <a:cs typeface="Times New Roman" panose="02020603050405020304" pitchFamily="18" charset="0"/>
              </a:rPr>
              <a:t>TECHNICKÉ NEDOSTATKY A ICH ODSTRÁNENIE</a:t>
            </a:r>
            <a:endParaRPr lang="sk-SK" dirty="0">
              <a:latin typeface="Times New Roman" panose="02020603050405020304" pitchFamily="18" charset="0"/>
              <a:cs typeface="Times New Roman" panose="02020603050405020304" pitchFamily="18" charset="0"/>
            </a:endParaRPr>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iPOP je EZ, a tak ako aj ostatné EZ a PC potrebuje ohľaduplné zaobchádzanie a vyškolenú obsluhu. V prevádzke môžu nastať technické nedostatky, ktoré môže odstrániť aj pokladník na mieste, nakoľko sa nejedná o odborný zásah technika. </a:t>
            </a:r>
          </a:p>
          <a:p>
            <a:pPr algn="just"/>
            <a:r>
              <a:rPr lang="sk-SK" dirty="0">
                <a:latin typeface="Times New Roman" panose="02020603050405020304" pitchFamily="18" charset="0"/>
                <a:cs typeface="Times New Roman" panose="02020603050405020304" pitchFamily="18" charset="0"/>
              </a:rPr>
              <a:t> Zobrazovanie odlišných parametrov ako boli zadané – vykonať kalibráciu dotykovej obrazovky. </a:t>
            </a:r>
          </a:p>
          <a:p>
            <a:pPr algn="just"/>
            <a:r>
              <a:rPr lang="sk-SK" dirty="0">
                <a:latin typeface="Times New Roman" panose="02020603050405020304" pitchFamily="18" charset="0"/>
                <a:cs typeface="Times New Roman" panose="02020603050405020304" pitchFamily="18" charset="0"/>
              </a:rPr>
              <a:t> EZ nereaguje na žiadne zadanie, nie je možné vypnúť (zamrzne) – vykonať reset.</a:t>
            </a:r>
          </a:p>
        </p:txBody>
      </p:sp>
    </p:spTree>
    <p:extLst>
      <p:ext uri="{BB962C8B-B14F-4D97-AF65-F5344CB8AC3E}">
        <p14:creationId xmlns:p14="http://schemas.microsoft.com/office/powerpoint/2010/main" val="3528308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Účel: Cestovný doklad. Nie / Áno“. Ak pokladník zvolí „Áno“ – systém považuje cestovný doklad za platný a započíta ho do tržby. </a:t>
            </a:r>
          </a:p>
          <a:p>
            <a:pPr algn="just"/>
            <a:r>
              <a:rPr lang="sk-SK" dirty="0">
                <a:latin typeface="Times New Roman" panose="02020603050405020304" pitchFamily="18" charset="0"/>
                <a:cs typeface="Times New Roman" panose="02020603050405020304" pitchFamily="18" charset="0"/>
              </a:rPr>
              <a:t>Ak je v systéme zaevidovaný, dopíše ručne na CD sumu a vykoná zrušenie, čím doklad vysporiada. </a:t>
            </a:r>
          </a:p>
          <a:p>
            <a:pPr algn="just"/>
            <a:r>
              <a:rPr lang="sk-SK" dirty="0">
                <a:latin typeface="Times New Roman" panose="02020603050405020304" pitchFamily="18" charset="0"/>
                <a:cs typeface="Times New Roman" panose="02020603050405020304" pitchFamily="18" charset="0"/>
              </a:rPr>
              <a:t>Pokladník pri každom vzniknutom probléme skontroluje, či číslo PÚT indikované v pravom hornom rohu obrazovky je totožné s číslom PÚT, ktoré je ako nasledujúce v tlačiarni.</a:t>
            </a:r>
          </a:p>
        </p:txBody>
      </p:sp>
    </p:spTree>
    <p:extLst>
      <p:ext uri="{BB962C8B-B14F-4D97-AF65-F5344CB8AC3E}">
        <p14:creationId xmlns:p14="http://schemas.microsoft.com/office/powerpoint/2010/main" val="1464951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HLAVNÉ MENU - Info</a:t>
            </a:r>
          </a:p>
        </p:txBody>
      </p:sp>
      <p:sp>
        <p:nvSpPr>
          <p:cNvPr id="3" name="Zástupný objekt pre obsah 2"/>
          <p:cNvSpPr>
            <a:spLocks noGrp="1"/>
          </p:cNvSpPr>
          <p:nvPr>
            <p:ph idx="1"/>
          </p:nvPr>
        </p:nvSpPr>
        <p:spPr/>
        <p:txBody>
          <a:bodyPr/>
          <a:lstStyle/>
          <a:p>
            <a:pPr algn="just"/>
            <a:r>
              <a:rPr lang="sk-SK" dirty="0">
                <a:latin typeface="Times New Roman" panose="02020603050405020304" pitchFamily="18" charset="0"/>
                <a:cs typeface="Times New Roman" panose="02020603050405020304" pitchFamily="18" charset="0"/>
              </a:rPr>
              <a:t>Info v iPOP KVC je dostupné stlačením „Info“ v „iPOPKVC – Hlavné menu“ → i pop ponúkne „iPOPKVC – Info“ . Info je rozdelené na dve základné ponuky: </a:t>
            </a:r>
          </a:p>
          <a:p>
            <a:pPr algn="just"/>
            <a:r>
              <a:rPr lang="sk-SK" dirty="0">
                <a:latin typeface="Times New Roman" panose="02020603050405020304" pitchFamily="18" charset="0"/>
                <a:cs typeface="Times New Roman" panose="02020603050405020304" pitchFamily="18" charset="0"/>
              </a:rPr>
              <a:t> Novinky – stlačením je možné zobraziť prehľad najaktuálnejších prehľadov zliav, výluk a pod. </a:t>
            </a:r>
          </a:p>
          <a:p>
            <a:pPr algn="just"/>
            <a:r>
              <a:rPr lang="sk-SK" dirty="0">
                <a:latin typeface="Times New Roman" panose="02020603050405020304" pitchFamily="18" charset="0"/>
                <a:cs typeface="Times New Roman" panose="02020603050405020304" pitchFamily="18" charset="0"/>
              </a:rPr>
              <a:t> Info správy – obsahujú aktuálne PM, PP, Operatívne informácie, Usmernenia, zoznamy staníc, a prevádzkové dokumenty. Stlačením konkrétneho riadka z ponuky, iPOP zobrazí požadované.</a:t>
            </a:r>
          </a:p>
        </p:txBody>
      </p:sp>
    </p:spTree>
    <p:extLst>
      <p:ext uri="{BB962C8B-B14F-4D97-AF65-F5344CB8AC3E}">
        <p14:creationId xmlns:p14="http://schemas.microsoft.com/office/powerpoint/2010/main" val="414552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CESTOVNÝ PORIADOK</a:t>
            </a:r>
          </a:p>
        </p:txBody>
      </p:sp>
      <p:sp>
        <p:nvSpPr>
          <p:cNvPr id="3" name="Zástupný objekt pre obsah 2"/>
          <p:cNvSpPr>
            <a:spLocks noGrp="1"/>
          </p:cNvSpPr>
          <p:nvPr>
            <p:ph idx="1"/>
          </p:nvPr>
        </p:nvSpPr>
        <p:spPr/>
        <p:txBody>
          <a:bodyPr/>
          <a:lstStyle/>
          <a:p>
            <a:r>
              <a:rPr lang="sk-SK" dirty="0"/>
              <a:t>Stlačením tlačidla „Cestovný poriadok“ v obrazovke „iPOPKVC – Hlavné menu“ iPOP zobrazí „CP – Zadanie spojenia“ obr. č. 20. Pokladník zadá údaje podľa požiadavky do riadkov „Z“ a „DO“. </a:t>
            </a:r>
          </a:p>
          <a:p>
            <a:r>
              <a:rPr lang="sk-SK" dirty="0"/>
              <a:t>Prvé šedé pole: cestovný čas (ako dlho bude zákazník cestovať). </a:t>
            </a:r>
          </a:p>
          <a:p>
            <a:r>
              <a:rPr lang="sk-SK" dirty="0"/>
              <a:t> Druhé šedé pole: počet prestupov. </a:t>
            </a:r>
          </a:p>
          <a:p>
            <a:r>
              <a:rPr lang="sk-SK" dirty="0"/>
              <a:t> Tretie šedé pole: vzdialenosť v kilometroch.</a:t>
            </a:r>
          </a:p>
        </p:txBody>
      </p:sp>
    </p:spTree>
    <p:extLst>
      <p:ext uri="{BB962C8B-B14F-4D97-AF65-F5344CB8AC3E}">
        <p14:creationId xmlns:p14="http://schemas.microsoft.com/office/powerpoint/2010/main" val="3096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stretch>
            <a:fillRect/>
          </a:stretch>
        </p:blipFill>
        <p:spPr>
          <a:xfrm>
            <a:off x="474637" y="445449"/>
            <a:ext cx="6151245" cy="3458531"/>
          </a:xfrm>
          <a:prstGeom prst="rect">
            <a:avLst/>
          </a:prstGeom>
        </p:spPr>
      </p:pic>
      <p:pic>
        <p:nvPicPr>
          <p:cNvPr id="5" name="Obrázok 4"/>
          <p:cNvPicPr>
            <a:picLocks noChangeAspect="1"/>
          </p:cNvPicPr>
          <p:nvPr/>
        </p:nvPicPr>
        <p:blipFill>
          <a:blip r:embed="rId3"/>
          <a:stretch>
            <a:fillRect/>
          </a:stretch>
        </p:blipFill>
        <p:spPr>
          <a:xfrm>
            <a:off x="6189785" y="3936628"/>
            <a:ext cx="5571978" cy="2484174"/>
          </a:xfrm>
          <a:prstGeom prst="rect">
            <a:avLst/>
          </a:prstGeom>
        </p:spPr>
      </p:pic>
    </p:spTree>
    <p:extLst>
      <p:ext uri="{BB962C8B-B14F-4D97-AF65-F5344CB8AC3E}">
        <p14:creationId xmlns:p14="http://schemas.microsoft.com/office/powerpoint/2010/main" val="2949631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t>V obrazovke „CP – Cestovný poriadok vlaku“ obr. č. je možné žltými šípkami pohybovať v trase vlaku smerom hore a dole. Stlačením tlačidla „Kalendár“ iPOP zobrazí kalendár obrazovka „Dni jazdy vlaku“ obr. č. 24. : Zelená farba – vlak jazdí </a:t>
            </a:r>
          </a:p>
          <a:p>
            <a:r>
              <a:rPr lang="sk-SK" dirty="0"/>
              <a:t> Červená farba – vlak nejazdí</a:t>
            </a:r>
          </a:p>
        </p:txBody>
      </p:sp>
    </p:spTree>
    <p:extLst>
      <p:ext uri="{BB962C8B-B14F-4D97-AF65-F5344CB8AC3E}">
        <p14:creationId xmlns:p14="http://schemas.microsoft.com/office/powerpoint/2010/main" val="593153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stretch>
            <a:fillRect/>
          </a:stretch>
        </p:blipFill>
        <p:spPr>
          <a:xfrm>
            <a:off x="2331572" y="2094045"/>
            <a:ext cx="7172323" cy="4032631"/>
          </a:xfrm>
          <a:prstGeom prst="rect">
            <a:avLst/>
          </a:prstGeom>
        </p:spPr>
      </p:pic>
    </p:spTree>
    <p:extLst>
      <p:ext uri="{BB962C8B-B14F-4D97-AF65-F5344CB8AC3E}">
        <p14:creationId xmlns:p14="http://schemas.microsoft.com/office/powerpoint/2010/main" val="153698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stretch>
            <a:fillRect/>
          </a:stretch>
        </p:blipFill>
        <p:spPr>
          <a:xfrm>
            <a:off x="2430047" y="2021201"/>
            <a:ext cx="6826494" cy="3838189"/>
          </a:xfrm>
          <a:prstGeom prst="rect">
            <a:avLst/>
          </a:prstGeom>
        </p:spPr>
      </p:pic>
    </p:spTree>
    <p:extLst>
      <p:ext uri="{BB962C8B-B14F-4D97-AF65-F5344CB8AC3E}">
        <p14:creationId xmlns:p14="http://schemas.microsoft.com/office/powerpoint/2010/main" val="3183063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stretch>
            <a:fillRect/>
          </a:stretch>
        </p:blipFill>
        <p:spPr>
          <a:xfrm>
            <a:off x="2957512" y="2504049"/>
            <a:ext cx="7168628" cy="3045851"/>
          </a:xfrm>
          <a:prstGeom prst="rect">
            <a:avLst/>
          </a:prstGeom>
        </p:spPr>
      </p:pic>
    </p:spTree>
    <p:extLst>
      <p:ext uri="{BB962C8B-B14F-4D97-AF65-F5344CB8AC3E}">
        <p14:creationId xmlns:p14="http://schemas.microsoft.com/office/powerpoint/2010/main" val="2306307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stretch>
            <a:fillRect/>
          </a:stretch>
        </p:blipFill>
        <p:spPr>
          <a:xfrm>
            <a:off x="1979881" y="2658794"/>
            <a:ext cx="7713848" cy="3130257"/>
          </a:xfrm>
          <a:prstGeom prst="rect">
            <a:avLst/>
          </a:prstGeom>
        </p:spPr>
      </p:pic>
    </p:spTree>
    <p:extLst>
      <p:ext uri="{BB962C8B-B14F-4D97-AF65-F5344CB8AC3E}">
        <p14:creationId xmlns:p14="http://schemas.microsoft.com/office/powerpoint/2010/main" val="240853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281333" y="2430323"/>
            <a:ext cx="9601196" cy="3318936"/>
          </a:xfrm>
        </p:spPr>
        <p:txBody>
          <a:bodyPr>
            <a:normAutofit/>
          </a:bodyPr>
          <a:lstStyle/>
          <a:p>
            <a:pPr algn="just"/>
            <a:r>
              <a:rPr lang="sk-SK" dirty="0">
                <a:latin typeface="Times New Roman" panose="02020603050405020304" pitchFamily="18" charset="0"/>
                <a:cs typeface="Times New Roman" panose="02020603050405020304" pitchFamily="18" charset="0"/>
              </a:rPr>
              <a:t>d) VK3 – Rýchly prechod do „CD – Lístky a príplatky“/ Základné nastavenie obrazoviek výdaja cestovných dokladov. Pri prvom stlačení tlačidla sa zobrazí aplikácia „CD – Lístky a príplatky“. Rýchly prechod funguje zo všetkých aplikácií a vždy je zobrazený ten výdaj CD, ktorý bol naposledy použitý. Pri druhom stlačení sa obrazovka výdaja CD nastaví do základného nastavenia. </a:t>
            </a:r>
          </a:p>
        </p:txBody>
      </p:sp>
    </p:spTree>
    <p:extLst>
      <p:ext uri="{BB962C8B-B14F-4D97-AF65-F5344CB8AC3E}">
        <p14:creationId xmlns:p14="http://schemas.microsoft.com/office/powerpoint/2010/main" val="913985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295401" y="731520"/>
            <a:ext cx="9601197" cy="1554479"/>
          </a:xfrm>
        </p:spPr>
        <p:txBody>
          <a:bodyPr>
            <a:normAutofit fontScale="90000"/>
          </a:bodyPr>
          <a:lstStyle/>
          <a:p>
            <a:r>
              <a:rPr lang="sk-SK" dirty="0">
                <a:latin typeface="Times New Roman" panose="02020603050405020304" pitchFamily="18" charset="0"/>
                <a:cs typeface="Times New Roman" panose="02020603050405020304" pitchFamily="18" charset="0"/>
              </a:rPr>
              <a:t> </a:t>
            </a:r>
            <a:br>
              <a:rPr lang="sk-SK" dirty="0">
                <a:latin typeface="Times New Roman" panose="02020603050405020304" pitchFamily="18" charset="0"/>
                <a:cs typeface="Times New Roman" panose="02020603050405020304" pitchFamily="18" charset="0"/>
              </a:rPr>
            </a:br>
            <a:r>
              <a:rPr lang="sk-SK" dirty="0">
                <a:latin typeface="Times New Roman" panose="02020603050405020304" pitchFamily="18" charset="0"/>
                <a:cs typeface="Times New Roman" panose="02020603050405020304" pitchFamily="18" charset="0"/>
              </a:rPr>
              <a:t>PRECHODNÉ A ZÁVEREČNÉ USTANOVENIA</a:t>
            </a:r>
            <a:br>
              <a:rPr lang="sk-SK" dirty="0"/>
            </a:br>
            <a:endParaRPr lang="sk-SK" dirty="0"/>
          </a:p>
        </p:txBody>
      </p:sp>
      <p:sp>
        <p:nvSpPr>
          <p:cNvPr id="3" name="Zástupný objekt pre obsah 2"/>
          <p:cNvSpPr>
            <a:spLocks noGrp="1"/>
          </p:cNvSpPr>
          <p:nvPr>
            <p:ph idx="1"/>
          </p:nvPr>
        </p:nvSpPr>
        <p:spPr/>
        <p:txBody>
          <a:bodyPr>
            <a:noAutofit/>
          </a:bodyPr>
          <a:lstStyle/>
          <a:p>
            <a:pPr algn="just"/>
            <a:r>
              <a:rPr lang="sk-SK" dirty="0">
                <a:latin typeface="Times New Roman" panose="02020603050405020304" pitchFamily="18" charset="0"/>
                <a:cs typeface="Times New Roman" panose="02020603050405020304" pitchFamily="18" charset="0"/>
              </a:rPr>
              <a:t>Za kontrolu dodržiavania tejto užívateľskej príručky zodpovedajú vedúci zamestnanci spoločnosti. </a:t>
            </a:r>
          </a:p>
          <a:p>
            <a:pPr algn="just"/>
            <a:r>
              <a:rPr lang="sk-SK" dirty="0">
                <a:latin typeface="Times New Roman" panose="02020603050405020304" pitchFamily="18" charset="0"/>
                <a:cs typeface="Times New Roman" panose="02020603050405020304" pitchFamily="18" charset="0"/>
              </a:rPr>
              <a:t>V prípade presunu iPOP do iného TB, je potrebné spolu s EZ poslať aj platnú UP iPOP a knihu porúch pre odosielané EZ. </a:t>
            </a:r>
          </a:p>
          <a:p>
            <a:pPr algn="just"/>
            <a:r>
              <a:rPr lang="sk-SK" dirty="0">
                <a:latin typeface="Times New Roman" panose="02020603050405020304" pitchFamily="18" charset="0"/>
                <a:cs typeface="Times New Roman" panose="02020603050405020304" pitchFamily="18" charset="0"/>
              </a:rPr>
              <a:t> Dňom účinnosti Užívateľskej príručky iPOP 2_59_SeSZ_v1 sa ruší platnosť: </a:t>
            </a:r>
          </a:p>
          <a:p>
            <a:pPr algn="just"/>
            <a:r>
              <a:rPr lang="sk-SK" dirty="0">
                <a:latin typeface="Times New Roman" panose="02020603050405020304" pitchFamily="18" charset="0"/>
                <a:cs typeface="Times New Roman" panose="02020603050405020304" pitchFamily="18" charset="0"/>
              </a:rPr>
              <a:t>Užívateľskej príručky iPOPKVC Vlak 2_39_SeSZ_v1. </a:t>
            </a:r>
          </a:p>
          <a:p>
            <a:pPr algn="just"/>
            <a:r>
              <a:rPr lang="sk-SK" dirty="0">
                <a:latin typeface="Times New Roman" panose="02020603050405020304" pitchFamily="18" charset="0"/>
                <a:cs typeface="Times New Roman" panose="02020603050405020304" pitchFamily="18" charset="0"/>
              </a:rPr>
              <a:t> Užívateľskej príručky iPOPKVC TaBo 2_46_SeSZ_v1.</a:t>
            </a:r>
          </a:p>
        </p:txBody>
      </p:sp>
    </p:spTree>
    <p:extLst>
      <p:ext uri="{BB962C8B-B14F-4D97-AF65-F5344CB8AC3E}">
        <p14:creationId xmlns:p14="http://schemas.microsoft.com/office/powerpoint/2010/main" val="359052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295401" y="2444390"/>
            <a:ext cx="9719602" cy="3604717"/>
          </a:xfrm>
        </p:spPr>
        <p:txBody>
          <a:bodyPr>
            <a:normAutofit/>
          </a:bodyPr>
          <a:lstStyle/>
          <a:p>
            <a:pPr algn="just"/>
            <a:r>
              <a:rPr lang="sk-SK" dirty="0">
                <a:latin typeface="Times New Roman" panose="02020603050405020304" pitchFamily="18" charset="0"/>
                <a:cs typeface="Times New Roman" panose="02020603050405020304" pitchFamily="18" charset="0"/>
              </a:rPr>
              <a:t>e) VK4 – Rýchly prechod do „NCDP – Zadanie čísla a typu </a:t>
            </a:r>
            <a:r>
              <a:rPr lang="sk-SK" dirty="0" err="1">
                <a:latin typeface="Times New Roman" panose="02020603050405020304" pitchFamily="18" charset="0"/>
                <a:cs typeface="Times New Roman" panose="02020603050405020304" pitchFamily="18" charset="0"/>
              </a:rPr>
              <a:t>CDaP</a:t>
            </a:r>
            <a:r>
              <a:rPr lang="sk-SK" dirty="0">
                <a:latin typeface="Times New Roman" panose="02020603050405020304" pitchFamily="18" charset="0"/>
                <a:cs typeface="Times New Roman" panose="02020603050405020304" pitchFamily="18" charset="0"/>
              </a:rPr>
              <a:t>“/ aktivácia čítačky BČK. Druhým stlačením sa aktivuje čítačka BČK (nie je potrebné čakať, možnosť spraviť dvojklik). Rýchly prechod funguje zo všetkých aplikácií. Tlačidlá VK1 – VK4 vrátane tlačidla Zap./Vyp. sa môžu ovládať výhradne prstami. Ovládaním, napr. dotykovým perom alebo inými predmetmi hrozí zatlačenie tlačidla do vnútra iPOP a nefunkčnosť zariadenia. </a:t>
            </a:r>
          </a:p>
          <a:p>
            <a:pPr algn="just"/>
            <a:r>
              <a:rPr lang="sk-SK" dirty="0">
                <a:latin typeface="Times New Roman" panose="02020603050405020304" pitchFamily="18" charset="0"/>
                <a:cs typeface="Times New Roman" panose="02020603050405020304" pitchFamily="18" charset="0"/>
              </a:rPr>
              <a:t>f) Tlačidlá VK1 – VK4 je možné aktivovať aj stlačením hornej modrej lišty. Na spodnom okraji bude zobrazená ponuka tlačidiel VK1 - VK4.</a:t>
            </a:r>
          </a:p>
        </p:txBody>
      </p:sp>
    </p:spTree>
    <p:extLst>
      <p:ext uri="{BB962C8B-B14F-4D97-AF65-F5344CB8AC3E}">
        <p14:creationId xmlns:p14="http://schemas.microsoft.com/office/powerpoint/2010/main" val="411418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351672" y="2444390"/>
            <a:ext cx="9601196" cy="3318936"/>
          </a:xfrm>
        </p:spPr>
        <p:txBody>
          <a:bodyPr>
            <a:normAutofit fontScale="92500"/>
          </a:bodyPr>
          <a:lstStyle/>
          <a:p>
            <a:r>
              <a:rPr lang="sk-SK" dirty="0">
                <a:latin typeface="Times New Roman" panose="02020603050405020304" pitchFamily="18" charset="0"/>
                <a:cs typeface="Times New Roman" panose="02020603050405020304" pitchFamily="18" charset="0"/>
              </a:rPr>
              <a:t>g) Tlačidlá na dotykovej obrazovke sú farebne rozlíšené. V zásade platí, že šedé tlačidlá nie sú aktívne, t. j., ak sa na nich klikne, tlačidlo nereaguje. Všetky ostatné tlačidlá vo farbách bledomodrá, zelená, modrá, červená, oranžová sú aktívne. Tlačidlá, ktoré sú tzv. „oklinčekované“ – majú v každom rohu klinček (žltá bodka), majú zdvojené funkcie : </a:t>
            </a:r>
          </a:p>
          <a:p>
            <a:r>
              <a:rPr lang="sk-SK" dirty="0">
                <a:latin typeface="Times New Roman" panose="02020603050405020304" pitchFamily="18" charset="0"/>
                <a:cs typeface="Times New Roman" panose="02020603050405020304" pitchFamily="18" charset="0"/>
              </a:rPr>
              <a:t>Jednoduché stlačenie </a:t>
            </a:r>
          </a:p>
          <a:p>
            <a:r>
              <a:rPr lang="sk-SK" dirty="0">
                <a:latin typeface="Times New Roman" panose="02020603050405020304" pitchFamily="18" charset="0"/>
                <a:cs typeface="Times New Roman" panose="02020603050405020304" pitchFamily="18" charset="0"/>
              </a:rPr>
              <a:t>Po stlačení chvíľku podržať stlačené a zobrazí sa nová funkcia tlačidla.  </a:t>
            </a:r>
          </a:p>
          <a:p>
            <a:r>
              <a:rPr lang="sk-SK" dirty="0">
                <a:latin typeface="Times New Roman" panose="02020603050405020304" pitchFamily="18" charset="0"/>
                <a:cs typeface="Times New Roman" panose="02020603050405020304" pitchFamily="18" charset="0"/>
              </a:rPr>
              <a:t> Názvy jednotlivých aplikácií sú uvedené vždy na hornej modrej lište obrazovky</a:t>
            </a:r>
          </a:p>
        </p:txBody>
      </p:sp>
    </p:spTree>
    <p:extLst>
      <p:ext uri="{BB962C8B-B14F-4D97-AF65-F5344CB8AC3E}">
        <p14:creationId xmlns:p14="http://schemas.microsoft.com/office/powerpoint/2010/main" val="389329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295402" y="2430322"/>
            <a:ext cx="9601196" cy="3318936"/>
          </a:xfrm>
        </p:spPr>
        <p:txBody>
          <a:bodyPr/>
          <a:lstStyle/>
          <a:p>
            <a:pPr algn="just"/>
            <a:r>
              <a:rPr lang="sk-SK" dirty="0">
                <a:latin typeface="Times New Roman" panose="02020603050405020304" pitchFamily="18" charset="0"/>
                <a:cs typeface="Times New Roman" panose="02020603050405020304" pitchFamily="18" charset="0"/>
              </a:rPr>
              <a:t>h) Čítačka čiarového /2Dkódu – aktivuje sa stlačením tlačidla čítaj čiarový/2Dkód alebo tlačidlami na spodnej strane iPOP na Obr. B. Svetelný lúč je potrebné namieriť na konkrétny kód.</a:t>
            </a:r>
          </a:p>
          <a:p>
            <a:pPr algn="just"/>
            <a:r>
              <a:rPr lang="sk-SK" dirty="0">
                <a:latin typeface="Times New Roman" panose="02020603050405020304" pitchFamily="18" charset="0"/>
                <a:cs typeface="Times New Roman" panose="02020603050405020304" pitchFamily="18" charset="0"/>
              </a:rPr>
              <a:t>i) Otváranie tlačiarne – tlačiareň sa otvorí potiahnutím páčky smerom hore. Maximálny uhol otvorenia dvierok je znázornený na Obr. A. </a:t>
            </a:r>
          </a:p>
          <a:p>
            <a:pPr algn="just"/>
            <a:r>
              <a:rPr lang="sk-SK" dirty="0">
                <a:latin typeface="Times New Roman" panose="02020603050405020304" pitchFamily="18" charset="0"/>
                <a:cs typeface="Times New Roman" panose="02020603050405020304" pitchFamily="18" charset="0"/>
              </a:rPr>
              <a:t>j) PÚT – presne účtované tlačivá sa do tlačiarne vkladajú číslom smerom k obrazovke a čo najnižšie, aby po zatvorení dvierok tlačiarne bolo vidno len číslo PÚT. </a:t>
            </a:r>
          </a:p>
        </p:txBody>
      </p:sp>
    </p:spTree>
    <p:extLst>
      <p:ext uri="{BB962C8B-B14F-4D97-AF65-F5344CB8AC3E}">
        <p14:creationId xmlns:p14="http://schemas.microsoft.com/office/powerpoint/2010/main" val="407073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295402" y="2444390"/>
            <a:ext cx="9775873" cy="3646920"/>
          </a:xfrm>
        </p:spPr>
        <p:txBody>
          <a:bodyPr/>
          <a:lstStyle/>
          <a:p>
            <a:pPr algn="just"/>
            <a:r>
              <a:rPr lang="sk-SK" dirty="0">
                <a:latin typeface="Times New Roman" panose="02020603050405020304" pitchFamily="18" charset="0"/>
                <a:cs typeface="Times New Roman" panose="02020603050405020304" pitchFamily="18" charset="0"/>
              </a:rPr>
              <a:t>k) Batéria – ak chceme batériu vybrať, je potrebné najprv odomknúť zámok batérie a následne dotykovým perom stlačiť tlačidlo na vybratie batérie.</a:t>
            </a:r>
          </a:p>
          <a:p>
            <a:pPr algn="just"/>
            <a:r>
              <a:rPr lang="sk-SK" dirty="0">
                <a:latin typeface="Times New Roman" panose="02020603050405020304" pitchFamily="18" charset="0"/>
                <a:cs typeface="Times New Roman" panose="02020603050405020304" pitchFamily="18" charset="0"/>
              </a:rPr>
              <a:t>V prípade založenia novej batérie sa musí zámok batérie dať do polohy zamknutý (grafické znázornenie). Ak nebude zámok zamknutý, nebude možné iPOP spustiť.</a:t>
            </a:r>
          </a:p>
          <a:p>
            <a:pPr algn="just"/>
            <a:r>
              <a:rPr lang="sk-SK" dirty="0">
                <a:latin typeface="Times New Roman" panose="02020603050405020304" pitchFamily="18" charset="0"/>
                <a:cs typeface="Times New Roman" panose="02020603050405020304" pitchFamily="18" charset="0"/>
              </a:rPr>
              <a:t>l) Čítačka BČK – tak ako je vyznačené na Obr. B je v iPOP čítačka uložená. BČK je preto potrebné prikladať k zariadeniu tak, aby bola celou svojou plochou v kontakte s čítačkou. </a:t>
            </a:r>
          </a:p>
        </p:txBody>
      </p:sp>
    </p:spTree>
    <p:extLst>
      <p:ext uri="{BB962C8B-B14F-4D97-AF65-F5344CB8AC3E}">
        <p14:creationId xmlns:p14="http://schemas.microsoft.com/office/powerpoint/2010/main" val="28001030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ký motív">
  <a:themeElements>
    <a:clrScheme name="Organický motív">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ký motív">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ký motív">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468</TotalTime>
  <Words>2969</Words>
  <Application>Microsoft Office PowerPoint</Application>
  <PresentationFormat>Širokouhlá</PresentationFormat>
  <Paragraphs>141</Paragraphs>
  <Slides>50</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50</vt:i4>
      </vt:variant>
    </vt:vector>
  </HeadingPairs>
  <TitlesOfParts>
    <vt:vector size="54" baseType="lpstr">
      <vt:lpstr>Arial</vt:lpstr>
      <vt:lpstr>Garamond</vt:lpstr>
      <vt:lpstr>Times New Roman</vt:lpstr>
      <vt:lpstr>Organický motív</vt:lpstr>
      <vt:lpstr>Užívateľská príručka iPOP</vt:lpstr>
      <vt:lpstr>Prezentácia programu PowerPoint</vt:lpstr>
      <vt:lpstr>Prezentácia programu PowerPoint</vt:lpstr>
      <vt:lpstr> Popis ovládacích prvkov: </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PRIHLASOVANIE A ZAHÁJENIE PRÁCE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SYNCHRONIZÁCIA</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PREVZATIE/ODOVZDANIE iPOP V DOPLATKOVEJ POKLADNICI </vt:lpstr>
      <vt:lpstr>Sprevádzajúci personál pred prevzatím iPOP: </vt:lpstr>
      <vt:lpstr>Sprevádzajúci personál po ukončení zmeny: </vt:lpstr>
      <vt:lpstr>RESET</vt:lpstr>
      <vt:lpstr>KALIBRÁCIA </vt:lpstr>
      <vt:lpstr>Prezentácia programu PowerPoint</vt:lpstr>
      <vt:lpstr>Prezentácia programu PowerPoint</vt:lpstr>
      <vt:lpstr>TECHNICKÉ NEDOSTATKY A ICH ODSTRÁNENIE</vt:lpstr>
      <vt:lpstr>Prezentácia programu PowerPoint</vt:lpstr>
      <vt:lpstr>HLAVNÉ MENU - Info</vt:lpstr>
      <vt:lpstr>CESTOVNÝ PORIADOK</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  PRECHODNÉ A ZÁVEREČNÉ USTANOVENIA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Užívateľská príručka iPOP</dc:title>
  <dc:creator>Miroslav Medvec</dc:creator>
  <cp:lastModifiedBy>Miroslav Medvec</cp:lastModifiedBy>
  <cp:revision>6</cp:revision>
  <dcterms:created xsi:type="dcterms:W3CDTF">2020-10-29T08:34:28Z</dcterms:created>
  <dcterms:modified xsi:type="dcterms:W3CDTF">2020-10-29T16:22:58Z</dcterms:modified>
</cp:coreProperties>
</file>