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9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592A9881-93C5-47A5-BEDB-539161232E27}">
          <p14:sldIdLst>
            <p14:sldId id="256"/>
            <p14:sldId id="262"/>
            <p14:sldId id="261"/>
            <p14:sldId id="263"/>
            <p14:sldId id="264"/>
            <p14:sldId id="265"/>
            <p14:sldId id="269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4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1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309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89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7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8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3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73287" y="1009356"/>
            <a:ext cx="8915399" cy="2262781"/>
          </a:xfrm>
        </p:spPr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Veľkoobchod a marketingové rozhodnutia veľkoobchodníkov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954973" y="5565170"/>
            <a:ext cx="8915399" cy="1126283"/>
          </a:xfrm>
        </p:spPr>
        <p:txBody>
          <a:bodyPr>
            <a:normAutofit fontScale="62500" lnSpcReduction="20000"/>
          </a:bodyPr>
          <a:lstStyle/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</a:p>
          <a:p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</a:t>
            </a:r>
            <a:r>
              <a:rPr lang="sk-S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2.KM</a:t>
            </a:r>
            <a:endParaRPr lang="sk-SK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4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67509" y="399027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Veľkoobchod podľa princípu obsluhy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63796" y="1679917"/>
            <a:ext cx="9705952" cy="4130040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Dodávkový veľkoobchod - 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tradičná forma, pri ktorej si zákazník tovar objednáva, veľkoobchodník ho dodáva, zasiela faktúru a určuje čas jej splatnosti.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Odvážači veľkoobchod-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predstavuje cash and carry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9713" y="413095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Marketingové rozhodnutia veľkoobchodníkov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01564" y="1440765"/>
            <a:ext cx="10268183" cy="4988169"/>
          </a:xfrm>
        </p:spPr>
        <p:txBody>
          <a:bodyPr>
            <a:normAutofit lnSpcReduction="10000"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Rozhodnutie o cieľovom trhu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veľkoobchodníci potrebujú  definovať svoje ciele, identifikovať skupiny, ktoré vedia najlepšie obslúžiť.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Rozhodnutia o sortimente produktov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veľkoobchodníci musia optimalizovať sortiment, podľa možnosti vedú sortiment, aby mohli pohotovo dodať produkty svojim zákazníkom.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Rozhodnutia o cenách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veľkoobchodníci používajú jednoduchú metódu stanovenia cien pridaním štandardnej prirážky k nákladom.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Rozhodnutia o podpore predaja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veľkoobchodníci sa niekedy zapájajú do reklamy, ktorú pripravuje výrobca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Rozhodnutia o umiestnení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veľkoobchodníci svoje podniky umiestňujú tam, kde je nízke nájomné, budujú svoje sklady na okrajoch obytných aglomerácií.</a:t>
            </a: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8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65984" y="370892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Vývojové tendencie vo veľkoobchode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70671" y="1463041"/>
            <a:ext cx="10803987" cy="5008098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Internetový megatrend –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vplýva na činnosť podnikov, urýchľuje procesy obstarávania, zefektívňuje procesy skladovania a dodávok, podnecuje vznik nových virtuálnych obchodných domov, mnohí zákazníci dávajú prednosť stretnutiu s maklérmi a predajnými agentmi na obrazovke počítača ,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Modernizácia systému skladovania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modernizácia manipulačných zariadení, automatizácia operácií s prepojením na počítač,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Záujem o zákazníka a jeho potreby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poskytovanie väčšieho rozsahu služieb,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Kooperačné zoskupenia veľkoobchodníkov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franšízingové reťazce,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Zánik veľkoobchodníkov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niektorí veľkoobchodníci zanikajú, pretože ich funkcie poberá výrobca alebo veľké maloobchodné podniky, ktoré pri obstarávaní vynechávajú veľkoobchodný článok. 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2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65983" y="2551384"/>
            <a:ext cx="9012922" cy="1668924"/>
          </a:xfrm>
        </p:spPr>
        <p:txBody>
          <a:bodyPr>
            <a:noAutofit/>
          </a:bodyPr>
          <a:lstStyle/>
          <a:p>
            <a:r>
              <a:rPr lang="sk-SK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Maloobchod a marketingové rozhodnutia maloobchodníkov</a:t>
            </a:r>
          </a:p>
        </p:txBody>
      </p:sp>
    </p:spTree>
    <p:extLst>
      <p:ext uri="{BB962C8B-B14F-4D97-AF65-F5344CB8AC3E}">
        <p14:creationId xmlns:p14="http://schemas.microsoft.com/office/powerpoint/2010/main" val="29694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06661" y="328688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Maloobchod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604473" y="1739705"/>
            <a:ext cx="8915400" cy="3777622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Maloobchod je súhrn všetkých činnosti, ktoré súvisia s bezprostredným predajom výrobkov alebo služieb konečným spotrebiteľom na ich osobné použitie.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Maloobchod je posledným článkom v toku tovarov od výrobcu k spotrebiteľovi a je priamo spojený s finálnym spotrebiteľom. </a:t>
            </a:r>
          </a:p>
        </p:txBody>
      </p:sp>
    </p:spTree>
    <p:extLst>
      <p:ext uri="{BB962C8B-B14F-4D97-AF65-F5344CB8AC3E}">
        <p14:creationId xmlns:p14="http://schemas.microsoft.com/office/powerpoint/2010/main" val="122096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20728" y="441230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maloobchod sú charakteristické tieto znaky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20728" y="1388013"/>
            <a:ext cx="8915400" cy="3777622"/>
          </a:xfrm>
        </p:spPr>
        <p:txBody>
          <a:bodyPr/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Nákup tovaru prevažne vo veľkých množstvách od veľkoobchodu, prípadne priamo od výrobcu,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 konečným spotrebiteľom,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 tovaru spotrebiteľom v malých množstvách,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 tovaru prevažne spotrebného charakteru.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103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9713" y="413095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Členenie maloobchodu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67619" y="2124222"/>
            <a:ext cx="10381956" cy="4459458"/>
          </a:xfrm>
        </p:spPr>
        <p:txBody>
          <a:bodyPr>
            <a:normAutofit lnSpcReduction="10000"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Samoobslužný maloobchod –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využíva sa najmä pri predaji tovaru základného dopytu a rýchloobrátkového tovaru. Výhody pre zákazníka: rýchly nákup, nerušený výber, hygienický predaj.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Maloobchod s vlastným výberom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zákazníci si vyberajú tovar, ale môžu požiadať personál o pomoc.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Maloobchod s ohraničenou ponukou služieb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ponúka aj doplnkové služby, napr. poskytovanie úveru, možnosť vrátenia tovaru. Vyššie prevádzkové náklady sa premietajú do vyšších cien.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Maloobchod s úplnou ponukou služieb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patria sem špecializované predajne a luxusné obchodné domy, kde obchodný personál poskytuje zákazníkovi pomoc pri nákupe.     </a:t>
            </a:r>
          </a:p>
        </p:txBody>
      </p:sp>
      <p:sp>
        <p:nvSpPr>
          <p:cNvPr id="4" name="Obdĺžnik 3"/>
          <p:cNvSpPr/>
          <p:nvPr/>
        </p:nvSpPr>
        <p:spPr>
          <a:xfrm>
            <a:off x="1509713" y="1167619"/>
            <a:ext cx="6593278" cy="717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Podľa rozsahu poskytovaných služieb </a:t>
            </a:r>
          </a:p>
        </p:txBody>
      </p:sp>
    </p:spTree>
    <p:extLst>
      <p:ext uri="{BB962C8B-B14F-4D97-AF65-F5344CB8AC3E}">
        <p14:creationId xmlns:p14="http://schemas.microsoft.com/office/powerpoint/2010/main" val="166439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94119" y="427162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Maloobchod podľa sortimentovej skladby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49729" y="1444283"/>
            <a:ext cx="10479674" cy="4815839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Predajne so širokým sortimentom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predajňa predáva veľký počet rôznych druhov výrobkov, napríklad odev, obuv, kozmetiku, potraviny, nábytok, kvety, drogériový tovar, hračky a iné.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Predajne s úzkym sortimentom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predajňa predáva len niekoľko druhov výrobkov, napríklad špecializované predajne kníh, hodín.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Predajne s hlbokým sortimentom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hlboký sortiment vyjadruje, v koľkých variantoch sa jednotlivé druhy výrobkov predávajú.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Predajne s plochým sortimentom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plochý sortiment znamená predaj len jedného alebo málo variantov z jednotlivých druhov tovarov. 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9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2255" y="427162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Maloobchod podľa metód práce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37185" y="1257884"/>
            <a:ext cx="10226457" cy="5382067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Špecializované predajne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ponúkajú hlboký sortiment jedného radu, resp. málo radov výrobkov, alebo sa špecializujú na predaj tovaru jednej značky: predajne kníh, predajne športových potrieb, Christian Dior- kozmetika a pod.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Obchodné domy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sú maloobchodné organizácie, pre ktoré je typická plnosortimentovosť.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obchodné strediská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sú rozsiahle ucelené obchodné komplexy, v ktorých býva veľký počet nezávislých predajní s rozmanitým tovarom. 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Supermarkety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sú veľké samoobslužné predajne (plocha 400 až 1000m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²),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ktoré sa špecializujú na predaj tovaru častej spotreby ( potraviny, potreby pre domácnosť, drogériový tovar).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Hypermarkety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sú obrovské samoobslužné predajne (plocha až 20 000 m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²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), ktoré ponúkajú spotrebiteľovi na jednom mieste veľmi široký sortiment tovaru.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5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2542" y="492369"/>
            <a:ext cx="12079458" cy="6267157"/>
          </a:xfrm>
        </p:spPr>
        <p:txBody>
          <a:bodyPr>
            <a:normAutofit lnSpcReduction="10000"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Predajne s predĺženou prevádzkou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sú menšie predajne v blízkosti bydliska, ktoré predávajú tovar častej spotreby, ktorý má najvyššiu obrátku ( základné potraviny, nápoje noviny, základné hygienické potreby).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Predajné sklady a členské veľkoobchodné zariadenia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(diskontné predajne) ide o veľkoobchodný sklad s možnosťou zakúpiť si členstvo aj pre individuálneho spotrebiteľa. 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Katalógový predaj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o zásielkový obchod.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Telemarketing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predaj pomocou telefónu, pri ktorom sa telefón používa na priamy predaj spotrebiteľovi.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Prostredníctvom internetu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predaj prostredníctvom elektronických médií.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Prostredníctvom televízie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teleshopping, ide o ohlas na televízne šoty, ktoré presvedčivo opíšu produkt a zákazníkovi oznámia číslo na objednanie.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 prostredníctvom automatov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najčastejšie sa vyskytujú automaty na lístky MHD, horúce nápoje, drobné výrobky potravinárskeho a drogériové charakteru. 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 prostredníctvom obchodných cestujúcich (individuálni predávajúci- podomový predaj)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individuálni predávajúci navštevujú obyvateľov a ponúkajú im obmedzený sortiment tovaru.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70562" y="216147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Funkcie veľkoobchodu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16682" y="1497036"/>
            <a:ext cx="10873569" cy="5072575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Vykonáva odbytové funkcie lepšie a efektívnejšie, ako by ich vykonali samotní výrobcovia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Výrobcovia, najmä malí, nemajú dostatok finančných prostriedkov na vybudovanie vlastnej organizácie na predaj svojich produktov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Nákup tovarov vo veľkom množstve prevažne u špecializovaných výrobcov,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Vytváranie zásob a ich skladovanie vo svojich skladoch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Predaj tovarom maloobchodníkom s cieľom ďalšieho predaja alebo výrobcom na ďalšie spracovanie. </a:t>
            </a:r>
          </a:p>
          <a:p>
            <a:pPr marL="0" indent="0">
              <a:buNone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553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34795" y="356824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Marketingové rozhodnutia maloobchodníkov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82442" y="1444283"/>
            <a:ext cx="10409335" cy="4253132"/>
          </a:xfrm>
        </p:spPr>
        <p:txBody>
          <a:bodyPr>
            <a:normAutofit/>
          </a:bodyPr>
          <a:lstStyle/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Členenie maloobchodnej siete: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doby využitia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  členíme na celoročnú a sezónnu ( je v prevádzke maximálne 9 mesiacov v kalendárnou roku)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technického uspôsobenia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poznáme stacionárnu sieť, tvoria ju predajne umiestnené trvale na jednom mieste, a ambulantnú sieť, ide o predaj tovaru v pohyblivých zariadeniach ( v prevozných stánkoch, autobusoch a pod.)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sortimentu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 členíme na potravinárske predajne – podiel potravín na celkovom predaji dosahuje 80% a viac, nepotravinárskej predajne – nemajú v sortimente náplni potravinársky tovar, zmiešané – predávajú hlavne potravinársky tovar a tovar častého obratu. 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0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5306" y="314620"/>
            <a:ext cx="10096134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Faktory ovplyvňujúce rozhodnutia maloobchodníkov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98036" y="1308295"/>
            <a:ext cx="10535946" cy="4740813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Rozhodnutia o cieľových trhoch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o definovanie cieľa a zároveň rozhodnutie, akú pozíciu na trhu zaujať.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Umiestnenie predajne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správna lokalita predajne je veľmi dôležitá z hľadiska perspektívnosti predajne a musia sa zvážiť nasledujúce faktory: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zákazníci – koľko zákazníkov možno očakávať,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sociálna štruktúra a aká je kúpna sila obyvateľstva danej lokality,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nákupné zvyklosti – či nakupujú denne alebo sa predzásobia,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ponúkaný sortiment – či sa hodí predajňa na to miesto, kde bude umiestnená,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predpokladané výsledky a náklady,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ponuky – či to bude samoobsluha, predaj cez pult,  </a:t>
            </a:r>
          </a:p>
        </p:txBody>
      </p:sp>
    </p:spTree>
    <p:extLst>
      <p:ext uri="{BB962C8B-B14F-4D97-AF65-F5344CB8AC3E}">
        <p14:creationId xmlns:p14="http://schemas.microsoft.com/office/powerpoint/2010/main" val="329762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36429" y="1237958"/>
            <a:ext cx="10213146" cy="5500467"/>
          </a:xfrm>
        </p:spPr>
        <p:txBody>
          <a:bodyPr/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konkurencia – či je v okolí predajňa podobného typu,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otázky súvisiace s dopravou – pri väčších celkoch je nevyhnutné napojenie na mestskú hromadnú dopravu a zabezpečenie parkovacích plôch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Rozhodnutia o promotion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dôležitú úlohu zohráva reklama, osobný predaj, získanie zákazníka.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Rozhodnutia o sortimente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sortiment musí zodpovedať tomu, čo očakávajú zákazníci, maloobchodník musí rozhodnúť o sortimente, jeho hĺbke a šírke.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Rozhodnutia o obchodnej atmosfére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atmosféra predajne: každá predajňa má iné dispozičné riešenie, ktoré by malo uľahčovať pohyb zákazníkov v predajni alebo práve naopak ho sťažuje, predajňa musí mať atmosféru, ktorá zodpovedá cieľovej skupine.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0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949" y="168812"/>
            <a:ext cx="11859064" cy="6689188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Atmosféra v predajni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veľmi blízka imidžu. Je dôležitým faktorom, lebo svojou úpravou a usporiadaním každá predajňa pôsobí na zmysly a psychiku spotrebiteľa. Atmosféra v predajní ja daná: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veľkosťou predajnej plochy ( v malých predajniach sa zákazník cíti stiesnene, veľmi veľké plochy zasa pôsobia neosobne), veľké predajne by mali byť vybavené orientačnými tabuľami vo vhodnej výške,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členením predajnej plochy,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spôsobom osvetlenia a jeho intenzitou,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klimatizáciou,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prípadne hudbou, ktorá dotvára charakter predajne,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inými doplnkovými službami ( darčeková služba, občerstvenie, detský kútika pod.),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okrem estetickej stránky atmosféru predajne tvorí vlastná ponuka tovaru. </a:t>
            </a: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2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0922" y="220394"/>
            <a:ext cx="11619157" cy="6637606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Imidž predajne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zahŕňa personál, čistotu predajne, záručné doby, označenie v predajni, šírku a hĺbku sortimentu a mali by platiť tieto pravidla: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ponúknuť vždy čo najširší sortiment čerstvého tovaru prvotriednej kvality,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dbať na čistotu v predajni i čistotu tovaru,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všímať si zastúpenie medzery v ponuke (prázdne miesto nepôsobí priaznivo na nákup),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vyzdvihnúť špeciality, ktoré iné predajne neponúkajú,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snažiť sa zohľadniť želania zákazníkov,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nezabudnúť na personál a na jeho ďalšie vzdelávanie,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predavačke, ktorá sa nevie usmiať, nezveriť úsek s obsluhou,    </a:t>
            </a: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82442" y="1388011"/>
            <a:ext cx="10789164" cy="5336345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Rozhodnutia o cene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tvorba cien v obchodných podnikoch má svoje špecifiká. Faktory, ktoré  ovplyvňujú výšku ceny v obchodných podnikoch: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nadobúdacia cena tovaru,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možnosť výberu dodávatelia,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náklady obchodného podniku,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výška zisku obchodných podnikov,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iné zákonom alebo záväznými predpismi stanovené položky, napr. DPH, clo atď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73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786597" y="1505243"/>
            <a:ext cx="9718015" cy="4405979"/>
          </a:xfrm>
        </p:spPr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 som za zdroj som používala našu učebnicu z Marketingu.</a:t>
            </a:r>
          </a:p>
        </p:txBody>
      </p:sp>
    </p:spTree>
    <p:extLst>
      <p:ext uri="{BB962C8B-B14F-4D97-AF65-F5344CB8AC3E}">
        <p14:creationId xmlns:p14="http://schemas.microsoft.com/office/powerpoint/2010/main" val="23769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61404" y="2776467"/>
            <a:ext cx="8911687" cy="1280890"/>
          </a:xfrm>
        </p:spPr>
        <p:txBody>
          <a:bodyPr>
            <a:noAutofit/>
          </a:bodyPr>
          <a:lstStyle/>
          <a:p>
            <a:r>
              <a:rPr lang="sk-SK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Vám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95574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54968" y="258350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Význam veľkoobchodu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51255" y="1539240"/>
            <a:ext cx="8915400" cy="3777622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 je sprostredkujúcim článkom medzi  výrobou a spotrebu,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veľkoobchodníci majú rozsiahle skúsenosti s obchodovaním vo veľkom, majú veľa obchodných kontaktov a disponujú vyškolenými pracovníkmi,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veľkoobchodníkov sa sústreďuje pestrá tovaru od rôznych podnikov,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veľkoobchodníci poskytujú zákazníkom ďalšie služby, ktoré im zjednodušujú prácu.</a:t>
            </a:r>
          </a:p>
        </p:txBody>
      </p:sp>
    </p:spTree>
    <p:extLst>
      <p:ext uri="{BB962C8B-B14F-4D97-AF65-F5344CB8AC3E}">
        <p14:creationId xmlns:p14="http://schemas.microsoft.com/office/powerpoint/2010/main" val="64671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1239" y="328689"/>
            <a:ext cx="8911687" cy="128089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Členenie veľkoobchodu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07526" y="176784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 môžeme členiť podľa viacerých kritérií: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podľa vlastníckych vzťahov,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podľa funkcií,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podľa princípu obsluhy. </a:t>
            </a:r>
          </a:p>
        </p:txBody>
      </p:sp>
    </p:spTree>
    <p:extLst>
      <p:ext uri="{BB962C8B-B14F-4D97-AF65-F5344CB8AC3E}">
        <p14:creationId xmlns:p14="http://schemas.microsoft.com/office/powerpoint/2010/main" val="24944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377440" y="1786597"/>
            <a:ext cx="7723163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Podľa vlastníckych vzťahov a rozsahu poskytovaných služieb 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Rovná spojnica 5"/>
          <p:cNvCxnSpPr>
            <a:stCxn id="4" idx="2"/>
          </p:cNvCxnSpPr>
          <p:nvPr/>
        </p:nvCxnSpPr>
        <p:spPr>
          <a:xfrm>
            <a:off x="6239022" y="2349305"/>
            <a:ext cx="21101" cy="57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>
            <a:off x="1716258" y="2926080"/>
            <a:ext cx="4543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6239021" y="2926080"/>
            <a:ext cx="4768948" cy="14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H="1">
            <a:off x="1730326" y="2926080"/>
            <a:ext cx="14068" cy="57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ĺžnik 13"/>
          <p:cNvSpPr/>
          <p:nvPr/>
        </p:nvSpPr>
        <p:spPr>
          <a:xfrm>
            <a:off x="1252782" y="3502855"/>
            <a:ext cx="3220744" cy="787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Samostatní veľkoobchodníci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5384409" y="3488788"/>
            <a:ext cx="2672861" cy="928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Makléri a agenti</a:t>
            </a:r>
          </a:p>
        </p:txBody>
      </p:sp>
      <p:cxnSp>
        <p:nvCxnSpPr>
          <p:cNvPr id="17" name="Rovná spojnica 16"/>
          <p:cNvCxnSpPr/>
          <p:nvPr/>
        </p:nvCxnSpPr>
        <p:spPr>
          <a:xfrm>
            <a:off x="6260123" y="2912013"/>
            <a:ext cx="0" cy="590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11007969" y="2926080"/>
            <a:ext cx="0" cy="70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bdĺžnik 19"/>
          <p:cNvSpPr/>
          <p:nvPr/>
        </p:nvSpPr>
        <p:spPr>
          <a:xfrm>
            <a:off x="8510954" y="3516922"/>
            <a:ext cx="2743200" cy="787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Obchodné orgány výrobcov</a:t>
            </a:r>
          </a:p>
        </p:txBody>
      </p:sp>
    </p:spTree>
    <p:extLst>
      <p:ext uri="{BB962C8B-B14F-4D97-AF65-F5344CB8AC3E}">
        <p14:creationId xmlns:p14="http://schemas.microsoft.com/office/powerpoint/2010/main" val="101962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94983" y="1570892"/>
            <a:ext cx="10001373" cy="5012788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Samostatní veľkoobchodníci -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tovar kupujú do svojho vlastníctva a nesú úplné riziko, ktoré vyplýva z tejto činnosti.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Makléri a agenti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tvoria skupinu veľkoobchodníkov, ktorí tovar nevlastnia, fyzicky ním nedisponujú, a preto znášajú veľmi malé riziko.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Obchodné orgány výrobcov (obchodné filiálky výrobcov) 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výrobcovia si zriaďujú vlastné obchodné filiálky a kancelárie, zlepšili kontrolu predaja zásob.</a:t>
            </a:r>
          </a:p>
          <a:p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6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42535" y="331471"/>
            <a:ext cx="11136923" cy="633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Rozlišujeme dva typy samostatných veľkoobchodníkov  </a:t>
            </a:r>
          </a:p>
        </p:txBody>
      </p:sp>
      <p:sp>
        <p:nvSpPr>
          <p:cNvPr id="3" name="Obdĺžnik 2"/>
          <p:cNvSpPr/>
          <p:nvPr/>
        </p:nvSpPr>
        <p:spPr>
          <a:xfrm>
            <a:off x="-36343" y="1973873"/>
            <a:ext cx="5331655" cy="875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Veľkoobchodné podniky s úplnou ponukou služieb</a:t>
            </a:r>
          </a:p>
        </p:txBody>
      </p:sp>
      <p:sp>
        <p:nvSpPr>
          <p:cNvPr id="4" name="Obdĺžnik 3"/>
          <p:cNvSpPr/>
          <p:nvPr/>
        </p:nvSpPr>
        <p:spPr>
          <a:xfrm>
            <a:off x="7788813" y="2171699"/>
            <a:ext cx="4403187" cy="984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Veľkoobchodné podniky, ktoré poskytujú ohraničený počet služieb</a:t>
            </a:r>
          </a:p>
        </p:txBody>
      </p:sp>
      <p:cxnSp>
        <p:nvCxnSpPr>
          <p:cNvPr id="6" name="Rovná spojnica 5"/>
          <p:cNvCxnSpPr>
            <a:stCxn id="2" idx="2"/>
          </p:cNvCxnSpPr>
          <p:nvPr/>
        </p:nvCxnSpPr>
        <p:spPr>
          <a:xfrm flipH="1">
            <a:off x="6510996" y="964518"/>
            <a:ext cx="1" cy="61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>
            <a:off x="2110155" y="1583496"/>
            <a:ext cx="89751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H="1">
            <a:off x="2082021" y="1600200"/>
            <a:ext cx="14067" cy="342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>
            <a:off x="11057207" y="1630974"/>
            <a:ext cx="28135" cy="54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ovná spojnica 17"/>
          <p:cNvCxnSpPr>
            <a:stCxn id="3" idx="2"/>
          </p:cNvCxnSpPr>
          <p:nvPr/>
        </p:nvCxnSpPr>
        <p:spPr>
          <a:xfrm flipH="1">
            <a:off x="1996439" y="2849586"/>
            <a:ext cx="633046" cy="300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bdĺžnik 18"/>
          <p:cNvSpPr/>
          <p:nvPr/>
        </p:nvSpPr>
        <p:spPr>
          <a:xfrm>
            <a:off x="98474" y="3519556"/>
            <a:ext cx="3341077" cy="678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Veľkoobchodné podniky so spotrebným tovarom</a:t>
            </a:r>
          </a:p>
        </p:txBody>
      </p:sp>
      <p:cxnSp>
        <p:nvCxnSpPr>
          <p:cNvPr id="23" name="Rovná spojnica 22"/>
          <p:cNvCxnSpPr>
            <a:stCxn id="3" idx="2"/>
          </p:cNvCxnSpPr>
          <p:nvPr/>
        </p:nvCxnSpPr>
        <p:spPr>
          <a:xfrm flipH="1">
            <a:off x="2629484" y="2849586"/>
            <a:ext cx="1" cy="252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flipV="1">
            <a:off x="2629484" y="3101926"/>
            <a:ext cx="2870984" cy="16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flipH="1">
            <a:off x="1153551" y="3118631"/>
            <a:ext cx="1475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1139484" y="3118631"/>
            <a:ext cx="14066" cy="400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 flipH="1">
            <a:off x="5472333" y="3101926"/>
            <a:ext cx="14067" cy="525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4064977" y="3627704"/>
            <a:ext cx="3517510" cy="654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Priemyselní distributéri</a:t>
            </a:r>
          </a:p>
        </p:txBody>
      </p:sp>
      <p:cxnSp>
        <p:nvCxnSpPr>
          <p:cNvPr id="39" name="Rovná spojnica 38"/>
          <p:cNvCxnSpPr>
            <a:stCxn id="4" idx="2"/>
          </p:cNvCxnSpPr>
          <p:nvPr/>
        </p:nvCxnSpPr>
        <p:spPr>
          <a:xfrm flipH="1">
            <a:off x="8750104" y="3156438"/>
            <a:ext cx="1240303" cy="2501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H="1" flipV="1">
            <a:off x="1645920" y="5148775"/>
            <a:ext cx="10433538" cy="14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 flipV="1">
            <a:off x="478302" y="5134707"/>
            <a:ext cx="1167618" cy="16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>
            <a:off x="478302" y="5134707"/>
            <a:ext cx="0" cy="759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bdĺžnik 45"/>
          <p:cNvSpPr/>
          <p:nvPr/>
        </p:nvSpPr>
        <p:spPr>
          <a:xfrm>
            <a:off x="0" y="5758081"/>
            <a:ext cx="1799491" cy="82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 and carry</a:t>
            </a:r>
          </a:p>
        </p:txBody>
      </p:sp>
      <p:sp>
        <p:nvSpPr>
          <p:cNvPr id="50" name="Ovál 49"/>
          <p:cNvSpPr/>
          <p:nvPr/>
        </p:nvSpPr>
        <p:spPr>
          <a:xfrm>
            <a:off x="1862355" y="5720272"/>
            <a:ext cx="2261970" cy="867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Zásielkový veľkoobchod </a:t>
            </a:r>
          </a:p>
        </p:txBody>
      </p:sp>
      <p:cxnSp>
        <p:nvCxnSpPr>
          <p:cNvPr id="52" name="Rovná spojnica 51"/>
          <p:cNvCxnSpPr>
            <a:endCxn id="50" idx="0"/>
          </p:cNvCxnSpPr>
          <p:nvPr/>
        </p:nvCxnSpPr>
        <p:spPr>
          <a:xfrm flipH="1">
            <a:off x="2993340" y="5162842"/>
            <a:ext cx="79424" cy="55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ovná spojnica 54"/>
          <p:cNvCxnSpPr/>
          <p:nvPr/>
        </p:nvCxnSpPr>
        <p:spPr>
          <a:xfrm>
            <a:off x="12018498" y="5187460"/>
            <a:ext cx="0" cy="706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ál 55"/>
          <p:cNvSpPr/>
          <p:nvPr/>
        </p:nvSpPr>
        <p:spPr>
          <a:xfrm>
            <a:off x="4267638" y="5657848"/>
            <a:ext cx="2910842" cy="1096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Veľkoobchodník s traťovými dodávkami</a:t>
            </a:r>
          </a:p>
        </p:txBody>
      </p:sp>
      <p:cxnSp>
        <p:nvCxnSpPr>
          <p:cNvPr id="60" name="Rovná spojnica 59"/>
          <p:cNvCxnSpPr/>
          <p:nvPr/>
        </p:nvCxnSpPr>
        <p:spPr>
          <a:xfrm>
            <a:off x="5761009" y="5161077"/>
            <a:ext cx="41910" cy="55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ál 60"/>
          <p:cNvSpPr/>
          <p:nvPr/>
        </p:nvSpPr>
        <p:spPr>
          <a:xfrm>
            <a:off x="7237830" y="5630593"/>
            <a:ext cx="2729715" cy="1123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Veľkoobchodník s nákladným autom</a:t>
            </a:r>
          </a:p>
        </p:txBody>
      </p:sp>
      <p:sp>
        <p:nvSpPr>
          <p:cNvPr id="65" name="Ovál 64"/>
          <p:cNvSpPr/>
          <p:nvPr/>
        </p:nvSpPr>
        <p:spPr>
          <a:xfrm>
            <a:off x="9990406" y="5630593"/>
            <a:ext cx="2537610" cy="11210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Veľkoobchodník s regálovou službou </a:t>
            </a:r>
          </a:p>
        </p:txBody>
      </p:sp>
    </p:spTree>
    <p:extLst>
      <p:ext uri="{BB962C8B-B14F-4D97-AF65-F5344CB8AC3E}">
        <p14:creationId xmlns:p14="http://schemas.microsoft.com/office/powerpoint/2010/main" val="383023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899138" y="1941342"/>
            <a:ext cx="7484013" cy="1012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Veľkoobchod podľa funkcií </a:t>
            </a:r>
          </a:p>
        </p:txBody>
      </p:sp>
      <p:cxnSp>
        <p:nvCxnSpPr>
          <p:cNvPr id="10" name="Rovná spojnica 9"/>
          <p:cNvCxnSpPr>
            <a:stCxn id="4" idx="2"/>
          </p:cNvCxnSpPr>
          <p:nvPr/>
        </p:nvCxnSpPr>
        <p:spPr>
          <a:xfrm flipH="1">
            <a:off x="5641144" y="2954215"/>
            <a:ext cx="1" cy="92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 flipH="1">
            <a:off x="2475914" y="3882683"/>
            <a:ext cx="3165230" cy="84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2475914" y="3967090"/>
            <a:ext cx="0" cy="68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bdĺžnik 14"/>
          <p:cNvSpPr/>
          <p:nvPr/>
        </p:nvSpPr>
        <p:spPr>
          <a:xfrm>
            <a:off x="1434904" y="4600135"/>
            <a:ext cx="3376246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Samostatný veľkoobchod</a:t>
            </a:r>
          </a:p>
        </p:txBody>
      </p:sp>
      <p:cxnSp>
        <p:nvCxnSpPr>
          <p:cNvPr id="17" name="Rovná spojnica 16"/>
          <p:cNvCxnSpPr/>
          <p:nvPr/>
        </p:nvCxnSpPr>
        <p:spPr>
          <a:xfrm>
            <a:off x="5641144" y="3882683"/>
            <a:ext cx="3742007" cy="14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9383150" y="3910819"/>
            <a:ext cx="0" cy="90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bdĺžnik 20"/>
          <p:cNvSpPr/>
          <p:nvPr/>
        </p:nvSpPr>
        <p:spPr>
          <a:xfrm>
            <a:off x="7676270" y="4825219"/>
            <a:ext cx="3413760" cy="745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Integrovaný veľkoobchod</a:t>
            </a:r>
          </a:p>
        </p:txBody>
      </p:sp>
    </p:spTree>
    <p:extLst>
      <p:ext uri="{BB962C8B-B14F-4D97-AF65-F5344CB8AC3E}">
        <p14:creationId xmlns:p14="http://schemas.microsoft.com/office/powerpoint/2010/main" val="185381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21593" y="1739704"/>
            <a:ext cx="9241717" cy="3777622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Samostatný veľkoobchod - 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výlučne veľkoobchodné funkcie. Ide o ekonomicky, organizačne aj právne samostatnú hospodársku jednotku.</a:t>
            </a: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Integrovaný veľkoobchod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ide o spojenie veľkoobchodu a maloobchodu. Je to vlastne veľkoobchod, ktorý plní niektoré maloobchodné funkcie (napríklad veľkoobchod s potravinami).  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17132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8040</TotalTime>
  <Words>1706</Words>
  <Application>Microsoft Office PowerPoint</Application>
  <PresentationFormat>Širokouhlá</PresentationFormat>
  <Paragraphs>151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 3</vt:lpstr>
      <vt:lpstr>Dym</vt:lpstr>
      <vt:lpstr>Veľkoobchod a marketingové rozhodnutia veľkoobchodníkov </vt:lpstr>
      <vt:lpstr>Funkcie veľkoobchodu</vt:lpstr>
      <vt:lpstr>Význam veľkoobchodu</vt:lpstr>
      <vt:lpstr>Členenie veľkoobchodu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Veľkoobchod podľa princípu obsluhy</vt:lpstr>
      <vt:lpstr>Marketingové rozhodnutia veľkoobchodníkov</vt:lpstr>
      <vt:lpstr>Vývojové tendencie vo veľkoobchode</vt:lpstr>
      <vt:lpstr>Maloobchod a marketingové rozhodnutia maloobchodníkov</vt:lpstr>
      <vt:lpstr>Maloobchod</vt:lpstr>
      <vt:lpstr>Pre maloobchod sú charakteristické tieto znaky</vt:lpstr>
      <vt:lpstr>Členenie maloobchodu</vt:lpstr>
      <vt:lpstr>Maloobchod podľa sortimentovej skladby</vt:lpstr>
      <vt:lpstr>Maloobchod podľa metód práce</vt:lpstr>
      <vt:lpstr>Prezentácia programu PowerPoint</vt:lpstr>
      <vt:lpstr>Marketingové rozhodnutia maloobchodníkov</vt:lpstr>
      <vt:lpstr>Faktory ovplyvňujúce rozhodnutia maloobchodníkov</vt:lpstr>
      <vt:lpstr>Prezentácia programu PowerPoint</vt:lpstr>
      <vt:lpstr>Prezentácia programu PowerPoint</vt:lpstr>
      <vt:lpstr>Prezentácia programu PowerPoint</vt:lpstr>
      <vt:lpstr>Prezentácia programu PowerPoint</vt:lpstr>
      <vt:lpstr>Zdroj:</vt:lpstr>
      <vt:lpstr>Ďakujem Vám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Veľkoobchod a marketingové rozhodnutia veľkoobchodníkov</dc:title>
  <dc:creator>Miroslav Medvec</dc:creator>
  <cp:lastModifiedBy>Miroslav Medvec</cp:lastModifiedBy>
  <cp:revision>82</cp:revision>
  <dcterms:created xsi:type="dcterms:W3CDTF">2020-03-24T15:07:01Z</dcterms:created>
  <dcterms:modified xsi:type="dcterms:W3CDTF">2020-03-31T17:17:23Z</dcterms:modified>
</cp:coreProperties>
</file>