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70" autoAdjust="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1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27"/>
            <a:ext cx="8458200" cy="1222375"/>
          </a:xfrm>
        </p:spPr>
        <p:txBody>
          <a:bodyPr anchor="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tx2">
                    <a:shade val="75000"/>
                  </a:schemeClr>
                </a:solidFill>
              </a:defRPr>
            </a:lvl1pPr>
            <a:lvl2pPr marL="342892" indent="0" algn="ctr">
              <a:buNone/>
            </a:lvl2pPr>
            <a:lvl3pPr marL="685783" indent="0" algn="ctr">
              <a:buNone/>
            </a:lvl3pPr>
            <a:lvl4pPr marL="1028675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8" indent="0" algn="ctr">
              <a:buNone/>
            </a:lvl7pPr>
            <a:lvl8pPr marL="2400240" indent="0" algn="ctr">
              <a:buNone/>
            </a:lvl8pPr>
            <a:lvl9pPr marL="2743132" indent="0" algn="ctr">
              <a:buNone/>
            </a:lvl9pPr>
          </a:lstStyle>
          <a:p>
            <a:r>
              <a:rPr kumimoji="0" lang="sk-SK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6. 5. 2020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6. 5. 2020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9"/>
            <a:ext cx="1828800" cy="5851525"/>
          </a:xfrm>
        </p:spPr>
        <p:txBody>
          <a:bodyPr vert="eaVer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9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6. 5. 2020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6. 5. 2020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3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15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6. 5. 2020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6. 5. 2020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5" y="666750"/>
            <a:ext cx="4290556" cy="639762"/>
          </a:xfrm>
        </p:spPr>
        <p:txBody>
          <a:bodyPr anchor="ctr"/>
          <a:lstStyle>
            <a:lvl1pPr marL="0" indent="0">
              <a:buNone/>
              <a:defRPr sz="135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35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5" y="1316053"/>
            <a:ext cx="4290556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53"/>
            <a:ext cx="4288536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6. 5. 2020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1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6. 5. 2020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6. 5. 2020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3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1500" b="1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2" y="609600"/>
            <a:ext cx="3008313" cy="4800600"/>
          </a:xfrm>
        </p:spPr>
        <p:txBody>
          <a:bodyPr/>
          <a:lstStyle>
            <a:lvl1pPr marL="0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6. 5. 2020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6. 5. 2020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1500" b="1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91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7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Upravte štýl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3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5586BD6-53CD-49D4-B712-942A4B33CEC5}" type="datetimeFigureOut">
              <a:rPr lang="sk-SK" smtClean="0"/>
              <a:pPr/>
              <a:t>6. 5. 2020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3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16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91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80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27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257168" indent="-25716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57199" indent="-21430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28" indent="-17144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20" indent="-17144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12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03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2228795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71686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2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914577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196752"/>
            <a:ext cx="8686800" cy="62865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3600" b="1" dirty="0">
                <a:effectLst/>
              </a:rPr>
              <a:t>5	Základy leteckej prepravy</a:t>
            </a:r>
            <a:endParaRPr lang="sk-SK" sz="3600" dirty="0"/>
          </a:p>
        </p:txBody>
      </p:sp>
      <p:pic>
        <p:nvPicPr>
          <p:cNvPr id="4" name="Obrázok 3" descr="Výsledok vyhľadávania obrázkov pre dopyt letecká preprav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26" y="2348880"/>
            <a:ext cx="9159452" cy="1908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Ovál 4">
            <a:hlinkClick r:id="" action="ppaction://noaction"/>
          </p:cNvPr>
          <p:cNvSpPr/>
          <p:nvPr/>
        </p:nvSpPr>
        <p:spPr>
          <a:xfrm>
            <a:off x="8100392" y="6219310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350"/>
          </a:p>
        </p:txBody>
      </p:sp>
      <p:sp>
        <p:nvSpPr>
          <p:cNvPr id="6" name="Šípka nahor 5">
            <a:hlinkClick r:id="rId3" action="ppaction://hlinksldjump"/>
          </p:cNvPr>
          <p:cNvSpPr/>
          <p:nvPr/>
        </p:nvSpPr>
        <p:spPr>
          <a:xfrm>
            <a:off x="8532440" y="6165304"/>
            <a:ext cx="324036" cy="432048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350"/>
          </a:p>
        </p:txBody>
      </p:sp>
    </p:spTree>
    <p:extLst>
      <p:ext uri="{BB962C8B-B14F-4D97-AF65-F5344CB8AC3E}">
        <p14:creationId xmlns:p14="http://schemas.microsoft.com/office/powerpoint/2010/main" val="269774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5556" y="548680"/>
            <a:ext cx="7992888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dirty="0">
                <a:latin typeface="Arial" pitchFamily="34" charset="0"/>
                <a:cs typeface="Arial" pitchFamily="34" charset="0"/>
              </a:rPr>
              <a:t>5.1	Preprava cestujúcich</a:t>
            </a:r>
          </a:p>
          <a:p>
            <a:pPr marL="0" indent="0">
              <a:buNone/>
            </a:pPr>
            <a:endParaRPr lang="sk-SK" sz="1350" b="1" dirty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sz="3000" dirty="0"/>
              <a:t>V leteckej doprave je potrebné sa riadiť </a:t>
            </a:r>
            <a:r>
              <a:rPr lang="sk-SK" sz="3000" b="1" dirty="0"/>
              <a:t>Leteckým prepravným poriadkom LPP</a:t>
            </a:r>
            <a:r>
              <a:rPr lang="sk-SK" sz="3000" dirty="0"/>
              <a:t>. V zmysle platných právnych predpisov sú vydané podrobné prepravné podmienky pre cestujúcich, batožiny a tovar v leteckej doprave. </a:t>
            </a:r>
          </a:p>
          <a:p>
            <a:pPr marL="0" indent="0">
              <a:buNone/>
            </a:pPr>
            <a:r>
              <a:rPr lang="sk-SK" sz="3000" b="1" dirty="0"/>
              <a:t>Dopravca </a:t>
            </a:r>
            <a:r>
              <a:rPr lang="sk-SK" sz="3000" dirty="0"/>
              <a:t>– letecký podnik, prevádza prepravu osôb, batožín, prepravu tovaru a pošty.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8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620688"/>
            <a:ext cx="8262918" cy="6048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3200" b="1" dirty="0"/>
              <a:t>IATA – Medzinárodné združenie leteckých dopravcov</a:t>
            </a:r>
            <a:r>
              <a:rPr lang="sk-SK" sz="3200" dirty="0"/>
              <a:t> (</a:t>
            </a:r>
            <a:r>
              <a:rPr lang="sk-SK" sz="3200" i="1" dirty="0" err="1"/>
              <a:t>International</a:t>
            </a:r>
            <a:r>
              <a:rPr lang="sk-SK" sz="3200" i="1" dirty="0"/>
              <a:t> </a:t>
            </a:r>
            <a:r>
              <a:rPr lang="sk-SK" sz="3200" i="1" dirty="0" err="1"/>
              <a:t>Air</a:t>
            </a:r>
            <a:r>
              <a:rPr lang="sk-SK" sz="3200" i="1" dirty="0"/>
              <a:t> Transport </a:t>
            </a:r>
            <a:r>
              <a:rPr lang="sk-SK" sz="3200" i="1" dirty="0" err="1"/>
              <a:t>Association</a:t>
            </a:r>
            <a:r>
              <a:rPr lang="sk-SK" sz="3200" dirty="0"/>
              <a:t>):</a:t>
            </a:r>
          </a:p>
          <a:p>
            <a:pPr>
              <a:buFont typeface="Wingdings" pitchFamily="2" charset="2"/>
              <a:buChar char="Ø"/>
            </a:pPr>
            <a:r>
              <a:rPr lang="sk-SK" sz="3200" dirty="0"/>
              <a:t>je medzinárodná organizácia </a:t>
            </a:r>
            <a:r>
              <a:rPr lang="sk-SK" sz="3200" u="sng" dirty="0"/>
              <a:t>leteckých dopravcov</a:t>
            </a:r>
            <a:r>
              <a:rPr lang="sk-SK" sz="3200" dirty="0"/>
              <a:t> so sídlom v Montreale. </a:t>
            </a:r>
          </a:p>
          <a:p>
            <a:pPr>
              <a:buFont typeface="Wingdings" pitchFamily="2" charset="2"/>
              <a:buChar char="Ø"/>
            </a:pPr>
            <a:r>
              <a:rPr lang="sk-SK" sz="3200" dirty="0"/>
              <a:t>založená bola roku 1945. </a:t>
            </a:r>
          </a:p>
          <a:p>
            <a:pPr>
              <a:buFont typeface="Wingdings" pitchFamily="2" charset="2"/>
              <a:buChar char="Ø"/>
            </a:pPr>
            <a:r>
              <a:rPr lang="sk-SK" sz="3200" dirty="0"/>
              <a:t>stanovuje medzinárodné dohody o tarifách, sadzbách, vzájomnom vyrovnávaní poplatkov, spôsobe služby cestujúcim a dohody o preprave tovaru. </a:t>
            </a:r>
          </a:p>
          <a:p>
            <a:pPr>
              <a:buFont typeface="Wingdings" pitchFamily="2" charset="2"/>
              <a:buChar char="Ø"/>
            </a:pPr>
            <a:r>
              <a:rPr lang="sk-SK" sz="3200" dirty="0"/>
              <a:t>IATA stanovuje aj podmienky pre prepravu nebezpečného nákladu.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5116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288032"/>
            <a:ext cx="8686800" cy="65973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sz="3300" u="sng" dirty="0"/>
              <a:t>Povinnosti cestujúcich:</a:t>
            </a:r>
            <a:endParaRPr lang="sk-SK" sz="3300" dirty="0"/>
          </a:p>
          <a:p>
            <a:pPr lvl="0"/>
            <a:r>
              <a:rPr lang="sk-SK" sz="3300" dirty="0"/>
              <a:t>podľa platných medzinár. predpisov nesmie mať cestujúci so sebou zbrane, strelivo, nože, a iné ostré predmety;</a:t>
            </a:r>
          </a:p>
          <a:p>
            <a:pPr lvl="0"/>
            <a:r>
              <a:rPr lang="sk-SK" sz="3300" dirty="0"/>
              <a:t>cestujúci je povinný dodržiavať pokyny dopravcov (odbavovanie, zhromažďovanie    a pohyb, aj pohyb v priestoroch pre nástup a výstup z lietadla, aj pri manipulácií s batožinou);</a:t>
            </a:r>
          </a:p>
          <a:p>
            <a:pPr lvl="0"/>
            <a:r>
              <a:rPr lang="sk-SK" sz="3300" dirty="0"/>
              <a:t>na výzvu pracovníka leteckej spoločnosti pripútať sa, nefajčiť, nepoužívať telefonické a iné telefónne prístroje a zariadenia;</a:t>
            </a:r>
          </a:p>
          <a:p>
            <a:pPr lvl="0"/>
            <a:r>
              <a:rPr lang="sk-SK" sz="3300" dirty="0"/>
              <a:t>za letu podrobiť sa personálu lietadla;</a:t>
            </a:r>
          </a:p>
          <a:p>
            <a:pPr lvl="0"/>
            <a:r>
              <a:rPr lang="sk-SK" sz="3300" dirty="0"/>
              <a:t>uhradiť dopravcovi všetky náklady a straty, ktoré spôsobí;</a:t>
            </a:r>
          </a:p>
          <a:p>
            <a:pPr lvl="0"/>
            <a:r>
              <a:rPr lang="sk-SK" sz="3300" dirty="0"/>
              <a:t>prispôsobiť svoj odev a zovňajšok štandardám leteckej dopravy.</a:t>
            </a:r>
          </a:p>
          <a:p>
            <a:pPr marL="0" indent="0">
              <a:buNone/>
            </a:pP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8159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21550" y="1268760"/>
            <a:ext cx="7830870" cy="4094580"/>
          </a:xfrm>
        </p:spPr>
        <p:txBody>
          <a:bodyPr/>
          <a:lstStyle/>
          <a:p>
            <a:pPr marL="0" indent="0">
              <a:buNone/>
            </a:pPr>
            <a:r>
              <a:rPr lang="sk-SK" u="sng" dirty="0"/>
              <a:t>Povinnosti dopravcov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Je povinný zaistiť a oboznámiť cestujúcich s použitím:</a:t>
            </a:r>
          </a:p>
          <a:p>
            <a:pPr lvl="0"/>
            <a:r>
              <a:rPr lang="sk-SK" dirty="0"/>
              <a:t>bezpečnostných pásov;</a:t>
            </a:r>
          </a:p>
          <a:p>
            <a:pPr lvl="0"/>
            <a:r>
              <a:rPr lang="sk-SK" dirty="0"/>
              <a:t>záchranne vesty;</a:t>
            </a:r>
          </a:p>
          <a:p>
            <a:pPr lvl="0"/>
            <a:r>
              <a:rPr lang="sk-SK" dirty="0"/>
              <a:t>kyslíkové prístroje;</a:t>
            </a:r>
          </a:p>
          <a:p>
            <a:pPr lvl="0"/>
            <a:r>
              <a:rPr lang="sk-SK" dirty="0"/>
              <a:t>núdzové východy so zákazom fajčenia;</a:t>
            </a:r>
          </a:p>
          <a:p>
            <a:pPr lvl="0"/>
            <a:r>
              <a:rPr lang="sk-SK" dirty="0"/>
              <a:t>o uskladnení vecí v lietadle.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8882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260648"/>
            <a:ext cx="8587680" cy="6264696"/>
          </a:xfrm>
        </p:spPr>
        <p:txBody>
          <a:bodyPr>
            <a:normAutofit/>
          </a:bodyPr>
          <a:lstStyle/>
          <a:p>
            <a:r>
              <a:rPr lang="sk-SK" sz="2800" dirty="0"/>
              <a:t>Pri doprave chorého cestujúceho a tehotných žien je potrebné predložiť formulár potvrdený lekárom, že cestujúci je schopný leteckej dopravy. </a:t>
            </a:r>
          </a:p>
          <a:p>
            <a:r>
              <a:rPr lang="sk-SK" sz="2800" dirty="0"/>
              <a:t>Doprava tehotných žien od 34 týždňa tehotenstva je na vlastné riziko ženy, pričom letecký dopravca má právo odmietnuť prepravu tehotnej ženy.</a:t>
            </a:r>
          </a:p>
          <a:p>
            <a:r>
              <a:rPr lang="sk-SK" sz="2800" dirty="0"/>
              <a:t>Deti do 6 rokov môžu cestovať len za </a:t>
            </a:r>
            <a:r>
              <a:rPr lang="sk-SK" sz="2800" dirty="0" err="1"/>
              <a:t>doprovodu</a:t>
            </a:r>
            <a:r>
              <a:rPr lang="sk-SK" sz="2800" dirty="0"/>
              <a:t> osoby staršej ako 18 rokov. </a:t>
            </a:r>
          </a:p>
          <a:p>
            <a:r>
              <a:rPr lang="sk-SK" sz="2800" dirty="0"/>
              <a:t>Deti od 8 – 12 rokov môžu cestovať sami len za predpokladu, že na letisko odletu sú odprevádzané dospelou osobou a dopravca musí od nej obdŕžať písomné potvrdenie na formulári, že iná osoba dospelá bude očakávať dieťa na určenom letisku. 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455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476672"/>
            <a:ext cx="8352928" cy="552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u="sng" dirty="0"/>
              <a:t>V leteckej doprave sa na cestujúceho uplatňujú práva:</a:t>
            </a:r>
            <a:endParaRPr lang="sk-SK" sz="2800" dirty="0"/>
          </a:p>
          <a:p>
            <a:pPr lvl="0" fontAlgn="base"/>
            <a:r>
              <a:rPr lang="sk-SK" sz="2800" dirty="0"/>
              <a:t>ak ide o let </a:t>
            </a:r>
            <a:r>
              <a:rPr lang="sk-SK" sz="2800" b="1" dirty="0"/>
              <a:t>v rámci EÚ</a:t>
            </a:r>
            <a:r>
              <a:rPr lang="sk-SK" sz="2800" dirty="0"/>
              <a:t>, ktorý prevádzkuje </a:t>
            </a:r>
            <a:r>
              <a:rPr lang="sk-SK" sz="2800" b="1" dirty="0"/>
              <a:t>letecká spoločnosť z EÚ alebo z krajiny mimo EÚ</a:t>
            </a:r>
            <a:r>
              <a:rPr lang="sk-SK" sz="2800" dirty="0"/>
              <a:t>;</a:t>
            </a:r>
          </a:p>
          <a:p>
            <a:pPr lvl="0" fontAlgn="base"/>
            <a:r>
              <a:rPr lang="sk-SK" sz="2800" dirty="0"/>
              <a:t>ak ide o let z krajiny mimo EÚ </a:t>
            </a:r>
            <a:r>
              <a:rPr lang="sk-SK" sz="2800" b="1" dirty="0"/>
              <a:t>do destinácie v EÚ</a:t>
            </a:r>
            <a:r>
              <a:rPr lang="sk-SK" sz="2800" dirty="0"/>
              <a:t>, ktorý prevádzkuje </a:t>
            </a:r>
            <a:r>
              <a:rPr lang="sk-SK" sz="2800" b="1" dirty="0"/>
              <a:t>letecká spoločnosť z EÚ</a:t>
            </a:r>
            <a:r>
              <a:rPr lang="sk-SK" sz="2800" dirty="0"/>
              <a:t>; </a:t>
            </a:r>
          </a:p>
          <a:p>
            <a:pPr lvl="0" fontAlgn="base"/>
            <a:r>
              <a:rPr lang="sk-SK" sz="2800" dirty="0"/>
              <a:t>ak ide o let </a:t>
            </a:r>
            <a:r>
              <a:rPr lang="sk-SK" sz="2800" b="1" dirty="0"/>
              <a:t>z EÚ</a:t>
            </a:r>
            <a:r>
              <a:rPr lang="sk-SK" sz="2800" dirty="0"/>
              <a:t> do destinácie mimo EÚ, ktorý </a:t>
            </a:r>
            <a:r>
              <a:rPr lang="sk-SK" sz="2800" b="1" dirty="0"/>
              <a:t>prevádzkuje letecká spoločnosť z EÚ, alebo z krajiny mimo EÚ</a:t>
            </a:r>
            <a:r>
              <a:rPr lang="sk-SK" sz="2800" dirty="0"/>
              <a:t>;</a:t>
            </a:r>
          </a:p>
          <a:p>
            <a:pPr marL="0" indent="0">
              <a:buNone/>
            </a:pPr>
            <a:endParaRPr lang="sk-SK" sz="1125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0410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u="sng" dirty="0"/>
              <a:t>V leteckej doprave sa na cestujúceho neuplatňujú práva:</a:t>
            </a:r>
            <a:endParaRPr lang="sk-SK" sz="2800" dirty="0"/>
          </a:p>
          <a:p>
            <a:pPr lvl="0" fontAlgn="base"/>
            <a:r>
              <a:rPr lang="sk-SK" sz="2800" dirty="0"/>
              <a:t>ak ide o let z krajiny mimo EÚ </a:t>
            </a:r>
            <a:r>
              <a:rPr lang="sk-SK" sz="2800" b="1" dirty="0"/>
              <a:t>do destinácie v EÚ</a:t>
            </a:r>
            <a:r>
              <a:rPr lang="sk-SK" sz="2800" dirty="0"/>
              <a:t>, ktorý prevádzkuje </a:t>
            </a:r>
            <a:r>
              <a:rPr lang="sk-SK" sz="2800" b="1" dirty="0"/>
              <a:t>letecká spoločnosť z krajiny mimo EÚ</a:t>
            </a:r>
            <a:r>
              <a:rPr lang="sk-SK" sz="2800" dirty="0"/>
              <a:t>;</a:t>
            </a:r>
          </a:p>
          <a:p>
            <a:pPr lvl="0" fontAlgn="base"/>
            <a:r>
              <a:rPr lang="sk-SK" sz="2800" b="1" dirty="0"/>
              <a:t>ak vám už bola poskytnutá kompenzácia</a:t>
            </a:r>
            <a:r>
              <a:rPr lang="sk-SK" sz="2800" dirty="0"/>
              <a:t> (odškodnenie, presmerovanie, pomoc) za problémy spojených s letom podľa príslušných právnych predpisov </a:t>
            </a:r>
            <a:r>
              <a:rPr lang="sk-SK" sz="2800" b="1" dirty="0"/>
              <a:t>krajiny mimo EÚ</a:t>
            </a:r>
            <a:r>
              <a:rPr lang="sk-SK" sz="2800" dirty="0"/>
              <a:t>.</a:t>
            </a:r>
          </a:p>
          <a:p>
            <a:pPr marL="0" indent="0">
              <a:buNone/>
            </a:pPr>
            <a:endParaRPr lang="sk-SK" sz="1400" dirty="0"/>
          </a:p>
          <a:p>
            <a:pPr marL="0" indent="0">
              <a:buNone/>
            </a:pPr>
            <a:r>
              <a:rPr lang="sk-SK" sz="2800" dirty="0"/>
              <a:t>Let tam a let späť sa považujú za dva samostatné lety, aj pokiaľ boli rezervované v rámci jednej rezervácie. Môže sa stať, že let prevádzkuje iná letecká spoločnosť, ako tá, od ktorej ste si zakúpili letenku. V prípade výskytu problémov nesie zodpovednosť iba letecká spoločnosť, ktorá let prevádzkuje.</a:t>
            </a:r>
          </a:p>
        </p:txBody>
      </p:sp>
    </p:spTree>
    <p:extLst>
      <p:ext uri="{BB962C8B-B14F-4D97-AF65-F5344CB8AC3E}">
        <p14:creationId xmlns:p14="http://schemas.microsoft.com/office/powerpoint/2010/main" val="192518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1474</TotalTime>
  <Words>239</Words>
  <Application>Microsoft Office PowerPoint</Application>
  <PresentationFormat>Prezentácia na obrazovke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4" baseType="lpstr">
      <vt:lpstr>Arial</vt:lpstr>
      <vt:lpstr>Franklin Gothic Book</vt:lpstr>
      <vt:lpstr>Franklin Gothic Medium</vt:lpstr>
      <vt:lpstr>Wingdings</vt:lpstr>
      <vt:lpstr>Wingdings 2</vt:lpstr>
      <vt:lpstr>Cestovanie</vt:lpstr>
      <vt:lpstr>5 Základy leteckej prepravy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DOPRAVNÁ A PREPRAVNÁ PREVÁDZKA</dc:title>
  <dc:creator>Majitel</dc:creator>
  <cp:lastModifiedBy>ucebnica</cp:lastModifiedBy>
  <cp:revision>129</cp:revision>
  <dcterms:created xsi:type="dcterms:W3CDTF">2017-10-05T09:26:02Z</dcterms:created>
  <dcterms:modified xsi:type="dcterms:W3CDTF">2020-05-06T13:53:54Z</dcterms:modified>
</cp:coreProperties>
</file>