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89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6" r:id="rId10"/>
    <p:sldId id="407" r:id="rId11"/>
    <p:sldId id="398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0" autoAdjust="0"/>
  </p:normalViewPr>
  <p:slideViewPr>
    <p:cSldViewPr>
      <p:cViewPr varScale="1">
        <p:scale>
          <a:sx n="96" d="100"/>
          <a:sy n="96" d="100"/>
        </p:scale>
        <p:origin x="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17. 5. 2020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6868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b="1" dirty="0">
                <a:effectLst/>
              </a:rPr>
              <a:t>5	Základy leteckej prepravy</a:t>
            </a:r>
            <a:endParaRPr lang="sk-SK" sz="3600" dirty="0"/>
          </a:p>
        </p:txBody>
      </p:sp>
      <p:pic>
        <p:nvPicPr>
          <p:cNvPr id="4" name="Obrázok 3" descr="Výsledok vyhľadávania obrázkov pre dopyt letecká preprav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6" y="2348880"/>
            <a:ext cx="9159452" cy="1908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ál 4">
            <a:hlinkClick r:id="rId3" action="ppaction://hlinksldjump"/>
          </p:cNvPr>
          <p:cNvSpPr/>
          <p:nvPr/>
        </p:nvSpPr>
        <p:spPr>
          <a:xfrm>
            <a:off x="8100392" y="6219310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sp>
        <p:nvSpPr>
          <p:cNvPr id="6" name="Šípka nahor 5">
            <a:hlinkClick r:id="rId4" action="ppaction://hlinksldjump"/>
          </p:cNvPr>
          <p:cNvSpPr/>
          <p:nvPr/>
        </p:nvSpPr>
        <p:spPr>
          <a:xfrm>
            <a:off x="8532440" y="6165304"/>
            <a:ext cx="324036" cy="43204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26977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3000" u="sng" dirty="0"/>
              <a:t>Postup pri vývoze zásielky</a:t>
            </a:r>
            <a:endParaRPr lang="sk-SK" sz="3000" dirty="0"/>
          </a:p>
          <a:p>
            <a:pPr lvl="0"/>
            <a:r>
              <a:rPr lang="sk-SK" sz="3000" dirty="0"/>
              <a:t>Colné konanie sa môže uskutočniť:</a:t>
            </a:r>
          </a:p>
          <a:p>
            <a:pPr lvl="0"/>
            <a:r>
              <a:rPr lang="sk-SK" sz="3000" dirty="0"/>
              <a:t>v stanici odchodu, stanici na ceste, alebo vo výstupnej prechodovej stanici</a:t>
            </a:r>
          </a:p>
          <a:p>
            <a:pPr lvl="0"/>
            <a:r>
              <a:rPr lang="sk-SK" sz="3000" dirty="0"/>
              <a:t>Odosielateľ je povinný pripojiť k NL aj JCD;</a:t>
            </a:r>
          </a:p>
          <a:p>
            <a:pPr lvl="0"/>
            <a:r>
              <a:rPr lang="sk-SK" sz="3000" dirty="0"/>
              <a:t>Ak požaduje, môže v NL  poznačiť stanicu na ceste, kde sa má vykonať colné konanie a splnenie colných predpisov;</a:t>
            </a:r>
          </a:p>
          <a:p>
            <a:pPr lvl="0"/>
            <a:r>
              <a:rPr lang="sk-SK" sz="3000" dirty="0"/>
              <a:t>Tovar colne </a:t>
            </a:r>
            <a:r>
              <a:rPr lang="sk-SK" sz="3000" dirty="0" err="1"/>
              <a:t>prejednaný</a:t>
            </a:r>
            <a:r>
              <a:rPr lang="sk-SK" sz="3000" dirty="0"/>
              <a:t> pred príchodom zásielky do pohraničnej priechodovej stanici sa prepravuje pod colnou kontrolou;</a:t>
            </a:r>
          </a:p>
          <a:p>
            <a:pPr lvl="0"/>
            <a:r>
              <a:rPr lang="sk-SK" sz="3000" dirty="0"/>
              <a:t>Na vozeň a aj NL sa nalepí nálepka „pod colnou kontrolou.“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50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Súvisiaci obrázok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83" y="825581"/>
            <a:ext cx="5206841" cy="5206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9532" y="3753036"/>
            <a:ext cx="8686800" cy="628650"/>
          </a:xfrm>
        </p:spPr>
        <p:txBody>
          <a:bodyPr>
            <a:noAutofit/>
          </a:bodyPr>
          <a:lstStyle/>
          <a:p>
            <a:pPr algn="ctr"/>
            <a:r>
              <a:rPr lang="sk-SK" sz="12450" dirty="0">
                <a:solidFill>
                  <a:schemeClr val="tx1"/>
                </a:solidFill>
              </a:rPr>
              <a:t>K O N I E C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700811"/>
            <a:ext cx="8686800" cy="11341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k-SK" sz="3600" b="1" dirty="0">
                <a:solidFill>
                  <a:schemeClr val="tx1"/>
                </a:solidFill>
              </a:rPr>
              <a:t>DOPRAVNÁ A PREPRAVNÁ PREVÁDZKA</a:t>
            </a:r>
          </a:p>
          <a:p>
            <a:pPr marL="0" indent="0" algn="ctr">
              <a:buNone/>
            </a:pPr>
            <a:r>
              <a:rPr lang="sk-SK" sz="3600" b="1" dirty="0">
                <a:solidFill>
                  <a:schemeClr val="tx1"/>
                </a:solidFill>
              </a:rPr>
              <a:t>2. ROČNÍK</a:t>
            </a:r>
          </a:p>
        </p:txBody>
      </p:sp>
    </p:spTree>
    <p:extLst>
      <p:ext uri="{BB962C8B-B14F-4D97-AF65-F5344CB8AC3E}">
        <p14:creationId xmlns:p14="http://schemas.microsoft.com/office/powerpoint/2010/main" val="39822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5.2	Preprava batožín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sz="2800" dirty="0"/>
              <a:t>Batožiny sa prepravujú </a:t>
            </a:r>
            <a:r>
              <a:rPr lang="sk-SK" sz="2800" b="1" i="1" dirty="0"/>
              <a:t>zapísané</a:t>
            </a:r>
            <a:r>
              <a:rPr lang="sk-SK" sz="2800" dirty="0"/>
              <a:t> a </a:t>
            </a:r>
            <a:r>
              <a:rPr lang="sk-SK" sz="2800" b="1" i="1" dirty="0"/>
              <a:t>nezapísané</a:t>
            </a:r>
            <a:r>
              <a:rPr lang="sk-SK" sz="2800" dirty="0"/>
              <a:t>.</a:t>
            </a:r>
          </a:p>
          <a:p>
            <a:r>
              <a:rPr lang="sk-SK" sz="2800" b="1" i="1" dirty="0"/>
              <a:t>Zapísané  </a:t>
            </a:r>
            <a:r>
              <a:rPr lang="sk-SK" sz="2800" dirty="0"/>
              <a:t>– sa prijímajú k preprave v dobre uzamknutom kufri, alebo schránke, ako aj v obaloch. Každá batožina musí mať vyplnenú menovku (meno a presná adresa cestujúceho), ktorá musí byť totožná s menom na letenke a cestovným dokladom. Dopravca nezodpovedá za batožinu, ktorá po pristáti bola nevyzdvihnutá. </a:t>
            </a:r>
          </a:p>
          <a:p>
            <a:r>
              <a:rPr lang="sk-SK" sz="2800" b="1" i="1" dirty="0"/>
              <a:t>Nezapísané</a:t>
            </a:r>
            <a:r>
              <a:rPr lang="sk-SK" sz="2800" dirty="0"/>
              <a:t> (</a:t>
            </a:r>
            <a:r>
              <a:rPr lang="sk-SK" sz="2800" i="1" dirty="0"/>
              <a:t>kabínové</a:t>
            </a:r>
            <a:r>
              <a:rPr lang="sk-SK" sz="2800" dirty="0"/>
              <a:t>) – cestujúci má právo na jeden kus batožiny v kabíne pre cestujúceho do hmotnosti 5 kg – max. rozmery 55x45x20 cm.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3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544615"/>
          </a:xfrm>
        </p:spPr>
        <p:txBody>
          <a:bodyPr>
            <a:normAutofit/>
          </a:bodyPr>
          <a:lstStyle/>
          <a:p>
            <a:r>
              <a:rPr lang="sk-SK" sz="2800" b="1" dirty="0"/>
              <a:t>Bezplatne sa prepraví v kabíne pre cestujúceho </a:t>
            </a:r>
            <a:r>
              <a:rPr lang="sk-SK" sz="2800" dirty="0"/>
              <a:t>malá dámska kabelka, kabát, dáždnik, fotoaparát, kamera, mobilný telefón, košík pre deti, barla a ortopedické prístroje (pre individuálnu potrebu). </a:t>
            </a:r>
          </a:p>
          <a:p>
            <a:r>
              <a:rPr lang="sk-SK" sz="2800" b="1" dirty="0"/>
              <a:t>Zdarma sa prepravuje v kabíne lietadla </a:t>
            </a:r>
            <a:r>
              <a:rPr lang="sk-SK" sz="2800" dirty="0"/>
              <a:t>slepecký pes, záchranárske psy, ktorí musia mať vôdzku, náhubok, potvrdenie o výcviku a požadovanú dokumentáciu. </a:t>
            </a:r>
          </a:p>
          <a:p>
            <a:r>
              <a:rPr lang="sk-SK" sz="2800" b="1" dirty="0"/>
              <a:t>Veci vylúčené z leteckej dopravy, </a:t>
            </a:r>
            <a:r>
              <a:rPr lang="sk-SK" sz="2800" dirty="0"/>
              <a:t>ktoré by mohli ohroziť bezpečnosť letu, osôb, majetku alebo také, u ktorých by došlo ľahko k ich poškodeniu.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124744"/>
            <a:ext cx="8686800" cy="415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i="1" u="sng" dirty="0"/>
              <a:t>Poznámka!</a:t>
            </a:r>
            <a:r>
              <a:rPr lang="sk-SK" sz="2800" b="1" dirty="0"/>
              <a:t>	</a:t>
            </a:r>
          </a:p>
          <a:p>
            <a:pPr marL="0" indent="0">
              <a:buNone/>
            </a:pPr>
            <a:r>
              <a:rPr lang="sk-SK" sz="2800" dirty="0"/>
              <a:t>Dopravca môže odmietnuť prepravu týchto vecí pred odletom alebo kedykoľvek počas prepravy. So súhlasom dopravcu možno prepraviť za určitých podmienok: </a:t>
            </a:r>
            <a:r>
              <a:rPr lang="sk-SK" sz="2800" b="1" dirty="0"/>
              <a:t>živé zvieratá, vrátane vtákov a plazov, preprava zbraní, preprava diplomatických batožín. </a:t>
            </a: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78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4256600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/>
              <a:t>5.3	Informačné zariadenia v LD</a:t>
            </a:r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V leteckej doprave sa používajú informačné zariadenia na úrovni:</a:t>
            </a:r>
          </a:p>
          <a:p>
            <a:pPr lvl="0"/>
            <a:r>
              <a:rPr lang="sk-SK" sz="2800" b="1" dirty="0"/>
              <a:t>Personál medzi sebou – </a:t>
            </a:r>
            <a:r>
              <a:rPr lang="sk-SK" sz="2800" dirty="0"/>
              <a:t>na zemi, vo vzduchu;</a:t>
            </a:r>
          </a:p>
          <a:p>
            <a:pPr lvl="0"/>
            <a:r>
              <a:rPr lang="sk-SK" sz="2800" b="1" dirty="0"/>
              <a:t>Cestujúci a personál – </a:t>
            </a:r>
            <a:r>
              <a:rPr lang="sk-SK" sz="2800" dirty="0"/>
              <a:t>na zemi, vo vzduchu;</a:t>
            </a:r>
          </a:p>
          <a:p>
            <a:r>
              <a:rPr lang="sk-SK" sz="2800" b="1" dirty="0"/>
              <a:t>Pre vzájomné dorozumievanie sa používajú – </a:t>
            </a:r>
            <a:r>
              <a:rPr lang="sk-SK" sz="2800" dirty="0"/>
              <a:t>telefón, rozhlas, rádiostanice, počítačové systémy.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14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668072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b="1" dirty="0"/>
              <a:t>5.4	Colné konanie</a:t>
            </a:r>
          </a:p>
          <a:p>
            <a:pPr marL="0" indent="0">
              <a:buNone/>
            </a:pPr>
            <a:endParaRPr lang="sk-SK" sz="1350" dirty="0"/>
          </a:p>
          <a:p>
            <a:r>
              <a:rPr lang="sk-SK" sz="2800" dirty="0"/>
              <a:t>Každá krajina si na ochranu svojich občanov, na ochranu vnútorného trhu vytvára určité predpisy pri dovoze, alebo vývoze zásielok, tovaru. Na tovar môže byť pri dovoze, alebo vývoze pridelená určitá </a:t>
            </a:r>
            <a:r>
              <a:rPr lang="sk-SK" sz="2800" b="1" dirty="0"/>
              <a:t>finančná čiastka</a:t>
            </a:r>
            <a:r>
              <a:rPr lang="sk-SK" sz="2800" dirty="0"/>
              <a:t> (clo), alebo </a:t>
            </a:r>
            <a:r>
              <a:rPr lang="sk-SK" sz="2800" b="1" dirty="0"/>
              <a:t>úplný zákaz</a:t>
            </a:r>
            <a:r>
              <a:rPr lang="sk-SK" sz="2800" dirty="0"/>
              <a:t> jeho dovozu resp. vývozu. Clo predstavuje poplatky, ktoré platí dovozca pri prevoze tovaru cez hranice. </a:t>
            </a:r>
          </a:p>
          <a:p>
            <a:r>
              <a:rPr lang="sk-SK" sz="2800" dirty="0"/>
              <a:t>Colný deklarant na základe splnomocnenia od podniku zahraničného obchodu a právnických osôb, ktoré majú oprávnenie na zahranično-obchodnú činnosť vykonáva colné konanie pri vývoze a dovoze zásielok. Návrh na colné konanie sa podáva písomne na tlačive, hovoríme tomu </a:t>
            </a:r>
            <a:r>
              <a:rPr lang="sk-SK" sz="2800" b="1" dirty="0"/>
              <a:t>jednotná colná deklarácia JCD. 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48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Jednotná colná deklarácia má 3 časti: </a:t>
            </a:r>
            <a:endParaRPr lang="sk-SK" sz="2800" dirty="0"/>
          </a:p>
          <a:p>
            <a:pPr lvl="0"/>
            <a:r>
              <a:rPr lang="sk-SK" sz="2800" dirty="0"/>
              <a:t>jeden diel ostáva na colnici;</a:t>
            </a:r>
          </a:p>
          <a:p>
            <a:pPr lvl="0"/>
            <a:r>
              <a:rPr lang="sk-SK" sz="2800" dirty="0"/>
              <a:t>druhý diel sa posiela na ústrednú colnú správu za účelom vykonania kontroly;</a:t>
            </a:r>
          </a:p>
          <a:p>
            <a:pPr lvl="0"/>
            <a:r>
              <a:rPr lang="sk-SK" sz="2800" dirty="0"/>
              <a:t>tretí diel sa zasiela prepravcovi, ktorý tovar vyvážal alebo dovážal.  </a:t>
            </a:r>
          </a:p>
          <a:p>
            <a:pPr marL="0" indent="0">
              <a:buNone/>
            </a:pPr>
            <a:r>
              <a:rPr lang="sk-SK" sz="2800" u="sng" dirty="0"/>
              <a:t>Jednotná colná deklarácia je teda návrh colného konania, pričom druhy colného konania sa delia na:</a:t>
            </a:r>
            <a:endParaRPr lang="sk-SK" sz="2800" dirty="0"/>
          </a:p>
          <a:p>
            <a:pPr lvl="0"/>
            <a:r>
              <a:rPr lang="sk-SK" sz="2800" b="1" dirty="0"/>
              <a:t>dovoz </a:t>
            </a:r>
            <a:r>
              <a:rPr lang="sk-SK" sz="2800" dirty="0"/>
              <a:t>(zásielky);</a:t>
            </a:r>
          </a:p>
          <a:p>
            <a:pPr lvl="0"/>
            <a:r>
              <a:rPr lang="sk-SK" sz="2800" b="1" dirty="0"/>
              <a:t>vývoz;</a:t>
            </a:r>
            <a:endParaRPr lang="sk-SK" sz="2800" dirty="0"/>
          </a:p>
          <a:p>
            <a:pPr lvl="0"/>
            <a:r>
              <a:rPr lang="sk-SK" sz="2800" b="1" dirty="0"/>
              <a:t>tranzitný vývoz dovozu.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35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	</a:t>
            </a:r>
            <a:r>
              <a:rPr lang="sk-SK" sz="2800" b="1" dirty="0"/>
              <a:t>Colné konanie </a:t>
            </a:r>
            <a:r>
              <a:rPr lang="sk-SK" sz="2800" dirty="0"/>
              <a:t> sa vykonáva podľa platového súpisu, ktorý spisujú komerčné priechodové stanice. </a:t>
            </a:r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u="sng" dirty="0"/>
              <a:t>Colné konanie sa môže uskutočniť pri:</a:t>
            </a:r>
            <a:endParaRPr lang="sk-SK" sz="2800" dirty="0"/>
          </a:p>
          <a:p>
            <a:pPr lvl="0"/>
            <a:r>
              <a:rPr lang="sk-SK" sz="2800" dirty="0"/>
              <a:t>vstupnej pohraničnej priechodovej stanici;</a:t>
            </a:r>
          </a:p>
          <a:p>
            <a:pPr lvl="0"/>
            <a:r>
              <a:rPr lang="sk-SK" sz="2800" dirty="0"/>
              <a:t>v stanici určenia;</a:t>
            </a:r>
          </a:p>
          <a:p>
            <a:pPr lvl="0"/>
            <a:r>
              <a:rPr lang="sk-SK" sz="2800" dirty="0"/>
              <a:t>v závode prijímateľa.</a:t>
            </a:r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	Ak sa uskutoční colné konanie v pohraničnej priechodovej stanici, colnica doplní tieto údaje v medzinárodnom nákladovom liste: </a:t>
            </a:r>
            <a:r>
              <a:rPr lang="sk-SK" sz="2800" b="1" dirty="0"/>
              <a:t>dátumová pečiatka, pečiatka o vydaní.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94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81208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Radca colného deklaranta po príchode do </a:t>
            </a:r>
            <a:r>
              <a:rPr lang="sk-SK" sz="2800" u="sng" dirty="0" err="1"/>
              <a:t>vozného</a:t>
            </a:r>
            <a:r>
              <a:rPr lang="sk-SK" sz="2800" u="sng" dirty="0"/>
              <a:t> vlaku: </a:t>
            </a:r>
            <a:endParaRPr lang="sk-SK" sz="2800" dirty="0"/>
          </a:p>
          <a:p>
            <a:pPr lvl="0"/>
            <a:r>
              <a:rPr lang="sk-SK" sz="2800" dirty="0"/>
              <a:t>Skontroluje všetky NL</a:t>
            </a:r>
          </a:p>
          <a:p>
            <a:pPr lvl="0"/>
            <a:r>
              <a:rPr lang="sk-SK" sz="2800" dirty="0"/>
              <a:t>Zásielky podliehajúce colnej veterinárnej prehliadke spíše na prehliadkový list, ktorý predkladá orgánu štátnej správy, zároveň ich pozýva na prehliadku. </a:t>
            </a:r>
          </a:p>
          <a:p>
            <a:pPr lvl="0"/>
            <a:r>
              <a:rPr lang="sk-SK" sz="2800" dirty="0"/>
              <a:t>Po vykonaní kontroly v koľajisku spracúva NL</a:t>
            </a:r>
          </a:p>
          <a:p>
            <a:pPr lvl="0"/>
            <a:r>
              <a:rPr lang="sk-SK" sz="2800" dirty="0"/>
              <a:t>Pri prevozných zásielkach poukazuje tovar pečiatkou – prevoz vstupnej colnici</a:t>
            </a:r>
          </a:p>
          <a:p>
            <a:pPr lvl="0"/>
            <a:r>
              <a:rPr lang="sk-SK" sz="2800" dirty="0"/>
              <a:t>Pri vyčlenených zásielkach  JCD vymeria clo a odovzdá JCD spolu s NL colnici</a:t>
            </a:r>
          </a:p>
          <a:p>
            <a:pPr lvl="0"/>
            <a:r>
              <a:rPr lang="sk-SK" sz="2800" dirty="0"/>
              <a:t>Ak nemôže vykonať colnú prehliadku, poukáže zásielku colnici vo vnútrozemí.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67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1475</TotalTime>
  <Words>332</Words>
  <Application>Microsoft Office PowerPoint</Application>
  <PresentationFormat>Prezentácia na obrazovke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Franklin Gothic Book</vt:lpstr>
      <vt:lpstr>Franklin Gothic Medium</vt:lpstr>
      <vt:lpstr>Wingdings 2</vt:lpstr>
      <vt:lpstr>Cestovanie</vt:lpstr>
      <vt:lpstr>5 Základy leteckej prepravy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K O N I E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ucebnica</cp:lastModifiedBy>
  <cp:revision>129</cp:revision>
  <dcterms:created xsi:type="dcterms:W3CDTF">2017-10-05T09:26:02Z</dcterms:created>
  <dcterms:modified xsi:type="dcterms:W3CDTF">2020-05-17T18:11:52Z</dcterms:modified>
</cp:coreProperties>
</file>