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5" r:id="rId8"/>
    <p:sldId id="262" r:id="rId9"/>
    <p:sldId id="263" r:id="rId10"/>
    <p:sldId id="264" r:id="rId11"/>
    <p:sldId id="267" r:id="rId12"/>
    <p:sldId id="268" r:id="rId13"/>
    <p:sldId id="266"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11/14/2020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05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24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994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604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611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280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11/14/2020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005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763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11/14/2020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425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285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11/14/2020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064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11/14/2020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077439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zssk.sk/europa-expres-cr/" TargetMode="External"/><Relationship Id="rId2" Type="http://schemas.openxmlformats.org/officeDocument/2006/relationships/hyperlink" Target="https://www.zssk.sk/slovak-expr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zssk.sk/ic-vlaky/bicykle-batoziny-a-zvierata-v-ic-vlakoch/#acc-1646677117-2" TargetMode="External"/><Relationship Id="rId2" Type="http://schemas.openxmlformats.org/officeDocument/2006/relationships/hyperlink" Target="https://www.zssk.sk/ic-vlaky/bicykle-batoziny-a-zvierata-v-ic-vlakoch/#acc-1646677117-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zssk.sk/wp-content/uploads/2019/11/Cenn%C3%ADk-IC-vlakov-ZSSK-%C3%BA%C4%8Dinn%C3%BD-od-2019-03-03.pdf" TargetMode="External"/><Relationship Id="rId2" Type="http://schemas.openxmlformats.org/officeDocument/2006/relationships/hyperlink" Target="https://www.zssk.sk/ic-vlaky/bicykle-batoziny-a-zvierata-v-ic-vlakoch/#acc-164667711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B1E509-8FD7-4B48-BC7E-414A65B45484}"/>
              </a:ext>
            </a:extLst>
          </p:cNvPr>
          <p:cNvPicPr>
            <a:picLocks noChangeAspect="1"/>
          </p:cNvPicPr>
          <p:nvPr/>
        </p:nvPicPr>
        <p:blipFill rotWithShape="1">
          <a:blip r:embed="rId2"/>
          <a:srcRect l="10751" r="171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381BB860-FAD4-43F3-8669-FAD636AC6CBD}"/>
              </a:ext>
            </a:extLst>
          </p:cNvPr>
          <p:cNvSpPr>
            <a:spLocks noGrp="1"/>
          </p:cNvSpPr>
          <p:nvPr>
            <p:ph type="ctrTitle"/>
          </p:nvPr>
        </p:nvSpPr>
        <p:spPr>
          <a:xfrm>
            <a:off x="477981" y="1122363"/>
            <a:ext cx="11381084" cy="3204134"/>
          </a:xfrm>
        </p:spPr>
        <p:txBody>
          <a:bodyPr anchor="b">
            <a:normAutofit/>
          </a:bodyPr>
          <a:lstStyle/>
          <a:p>
            <a:pPr algn="ctr"/>
            <a:r>
              <a:rPr lang="sk-SK" sz="960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IC vlaky</a:t>
            </a:r>
          </a:p>
        </p:txBody>
      </p:sp>
      <p:sp>
        <p:nvSpPr>
          <p:cNvPr id="3" name="Podnadpis 2">
            <a:extLst>
              <a:ext uri="{FF2B5EF4-FFF2-40B4-BE49-F238E27FC236}">
                <a16:creationId xmlns:a16="http://schemas.microsoft.com/office/drawing/2014/main" id="{6E549C94-6EDE-48EC-8A74-330909AB6571}"/>
              </a:ext>
            </a:extLst>
          </p:cNvPr>
          <p:cNvSpPr>
            <a:spLocks noGrp="1"/>
          </p:cNvSpPr>
          <p:nvPr>
            <p:ph type="subTitle" idx="1"/>
          </p:nvPr>
        </p:nvSpPr>
        <p:spPr>
          <a:xfrm>
            <a:off x="7140205" y="5335148"/>
            <a:ext cx="4716872" cy="1522842"/>
          </a:xfrm>
        </p:spPr>
        <p:txBody>
          <a:bodyPr>
            <a:normAutofit fontScale="77500" lnSpcReduction="20000"/>
          </a:bodyPr>
          <a:lstStyle/>
          <a:p>
            <a:endParaRPr lang="sk-SK" sz="2000" dirty="0"/>
          </a:p>
          <a:p>
            <a:endParaRPr lang="sk-SK" sz="2000" dirty="0"/>
          </a:p>
          <a:p>
            <a:r>
              <a:rPr lang="sk-SK" sz="2000" dirty="0"/>
              <a:t>                                                </a:t>
            </a:r>
          </a:p>
          <a:p>
            <a:r>
              <a:rPr lang="sk-SK" sz="2900" dirty="0"/>
              <a:t>                  Anna Medvecová 3.K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00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Nie je k dispozícii žiadny popis.">
            <a:extLst>
              <a:ext uri="{FF2B5EF4-FFF2-40B4-BE49-F238E27FC236}">
                <a16:creationId xmlns:a16="http://schemas.microsoft.com/office/drawing/2014/main" id="{27DF749E-19A2-404D-8176-389AD56BDF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035" r="1" b="3059"/>
          <a:stretch/>
        </p:blipFill>
        <p:spPr bwMode="auto">
          <a:xfrm>
            <a:off x="583656" y="499236"/>
            <a:ext cx="11024687" cy="56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6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72">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3" name="Rectangle 7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dpis 1">
            <a:extLst>
              <a:ext uri="{FF2B5EF4-FFF2-40B4-BE49-F238E27FC236}">
                <a16:creationId xmlns:a16="http://schemas.microsoft.com/office/drawing/2014/main" id="{F710F763-0C72-4452-96DC-0DDB409D9005}"/>
              </a:ext>
            </a:extLst>
          </p:cNvPr>
          <p:cNvSpPr>
            <a:spLocks noGrp="1"/>
          </p:cNvSpPr>
          <p:nvPr>
            <p:ph type="title"/>
          </p:nvPr>
        </p:nvSpPr>
        <p:spPr>
          <a:xfrm>
            <a:off x="1046746" y="641850"/>
            <a:ext cx="3537285" cy="1535865"/>
          </a:xfrm>
        </p:spPr>
        <p:txBody>
          <a:bodyPr>
            <a:normAutofit/>
          </a:bodyPr>
          <a:lstStyle/>
          <a:p>
            <a:endParaRPr lang="sk-SK" sz="3200"/>
          </a:p>
        </p:txBody>
      </p:sp>
      <p:sp>
        <p:nvSpPr>
          <p:cNvPr id="6154" name="Rectangle 7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55" name="Rectangle 7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6" name="Content Placeholder 6149">
            <a:extLst>
              <a:ext uri="{FF2B5EF4-FFF2-40B4-BE49-F238E27FC236}">
                <a16:creationId xmlns:a16="http://schemas.microsoft.com/office/drawing/2014/main" id="{8674B0AC-4CAC-4986-B506-C79D86C315A1}"/>
              </a:ext>
            </a:extLst>
          </p:cNvPr>
          <p:cNvSpPr>
            <a:spLocks noGrp="1"/>
          </p:cNvSpPr>
          <p:nvPr>
            <p:ph idx="1"/>
          </p:nvPr>
        </p:nvSpPr>
        <p:spPr>
          <a:xfrm>
            <a:off x="5351164" y="641850"/>
            <a:ext cx="6002636" cy="1535865"/>
          </a:xfrm>
        </p:spPr>
        <p:txBody>
          <a:bodyPr anchor="ctr">
            <a:normAutofit/>
          </a:bodyPr>
          <a:lstStyle/>
          <a:p>
            <a:endParaRPr lang="en-US" sz="1800"/>
          </a:p>
        </p:txBody>
      </p:sp>
      <p:pic>
        <p:nvPicPr>
          <p:cNvPr id="6146" name="Picture 2" descr="Nie je k dispozícii žiadny popis.">
            <a:extLst>
              <a:ext uri="{FF2B5EF4-FFF2-40B4-BE49-F238E27FC236}">
                <a16:creationId xmlns:a16="http://schemas.microsoft.com/office/drawing/2014/main" id="{A6AC2201-9DD4-4D10-BC6E-DBA5CA1E08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330" r="1" b="14323"/>
          <a:stretch/>
        </p:blipFill>
        <p:spPr bwMode="auto">
          <a:xfrm>
            <a:off x="554416" y="641851"/>
            <a:ext cx="11167447" cy="585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7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Nie je k dispozícii žiadny popis.">
            <a:extLst>
              <a:ext uri="{FF2B5EF4-FFF2-40B4-BE49-F238E27FC236}">
                <a16:creationId xmlns:a16="http://schemas.microsoft.com/office/drawing/2014/main" id="{FD4A8BD2-F921-46B4-9627-9D3144A772D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102" r="-1" b="7265"/>
          <a:stretch/>
        </p:blipFill>
        <p:spPr bwMode="auto">
          <a:xfrm>
            <a:off x="352751" y="302429"/>
            <a:ext cx="11550506" cy="605392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94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7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dpis 1">
            <a:extLst>
              <a:ext uri="{FF2B5EF4-FFF2-40B4-BE49-F238E27FC236}">
                <a16:creationId xmlns:a16="http://schemas.microsoft.com/office/drawing/2014/main" id="{E1C4476D-DF33-43DB-9155-BD32ED1966D6}"/>
              </a:ext>
            </a:extLst>
          </p:cNvPr>
          <p:cNvSpPr>
            <a:spLocks noGrp="1"/>
          </p:cNvSpPr>
          <p:nvPr>
            <p:ph type="title"/>
          </p:nvPr>
        </p:nvSpPr>
        <p:spPr>
          <a:xfrm>
            <a:off x="1046746" y="586822"/>
            <a:ext cx="3537285" cy="1645920"/>
          </a:xfrm>
        </p:spPr>
        <p:txBody>
          <a:bodyPr>
            <a:normAutofit/>
          </a:bodyPr>
          <a:lstStyle/>
          <a:p>
            <a:endParaRPr lang="sk-SK" sz="3200"/>
          </a:p>
        </p:txBody>
      </p:sp>
      <p:sp>
        <p:nvSpPr>
          <p:cNvPr id="77" name="Rectangle 7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94CB1995-92E3-4F6F-898D-FF3AE1C74676}"/>
              </a:ext>
            </a:extLst>
          </p:cNvPr>
          <p:cNvSpPr>
            <a:spLocks noGrp="1"/>
          </p:cNvSpPr>
          <p:nvPr>
            <p:ph idx="1"/>
          </p:nvPr>
        </p:nvSpPr>
        <p:spPr>
          <a:xfrm>
            <a:off x="5351164" y="586822"/>
            <a:ext cx="6002636" cy="1645920"/>
          </a:xfrm>
        </p:spPr>
        <p:txBody>
          <a:bodyPr anchor="ctr">
            <a:normAutofit/>
          </a:bodyPr>
          <a:lstStyle/>
          <a:p>
            <a:endParaRPr lang="en-US" sz="1800"/>
          </a:p>
        </p:txBody>
      </p:sp>
      <p:pic>
        <p:nvPicPr>
          <p:cNvPr id="5122" name="Picture 2" descr="Nie je k dispozícii žiadny popis.">
            <a:extLst>
              <a:ext uri="{FF2B5EF4-FFF2-40B4-BE49-F238E27FC236}">
                <a16:creationId xmlns:a16="http://schemas.microsoft.com/office/drawing/2014/main" id="{7E6DCDA7-4F16-42D4-AF5A-6C393E070F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658" y="586822"/>
            <a:ext cx="10887075" cy="563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32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A39C1E-F44B-489E-B4DA-661842FC9834}"/>
              </a:ext>
            </a:extLst>
          </p:cNvPr>
          <p:cNvSpPr>
            <a:spLocks noGrp="1"/>
          </p:cNvSpPr>
          <p:nvPr>
            <p:ph type="title"/>
          </p:nvPr>
        </p:nvSpPr>
        <p:spPr/>
        <p:txBody>
          <a:bodyPr/>
          <a:lstStyle/>
          <a:p>
            <a:endParaRPr lang="sk-SK"/>
          </a:p>
        </p:txBody>
      </p:sp>
      <p:pic>
        <p:nvPicPr>
          <p:cNvPr id="8194" name="Picture 2">
            <a:extLst>
              <a:ext uri="{FF2B5EF4-FFF2-40B4-BE49-F238E27FC236}">
                <a16:creationId xmlns:a16="http://schemas.microsoft.com/office/drawing/2014/main" id="{05D53B5A-5FF1-475F-ACB0-74A3FAA5A7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7" y="647114"/>
            <a:ext cx="12115089" cy="5778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7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833889-76CE-49E1-9739-C5B877B576B5}"/>
              </a:ext>
            </a:extLst>
          </p:cNvPr>
          <p:cNvSpPr>
            <a:spLocks noGrp="1"/>
          </p:cNvSpPr>
          <p:nvPr>
            <p:ph type="title"/>
          </p:nvPr>
        </p:nvSpPr>
        <p:spPr/>
        <p:txBody>
          <a:bodyPr>
            <a:normAutofit fontScale="90000"/>
          </a:bodyPr>
          <a:lstStyle/>
          <a:p>
            <a:r>
              <a:rPr lang="sk-SK" i="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Bezplatné parkovanie k internetovému cestovnému lístku</a:t>
            </a:r>
            <a:endParaRPr lang="sk-SK"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F52D2CB3-E451-4AA7-BF7D-6C5F6F395E57}"/>
              </a:ext>
            </a:extLst>
          </p:cNvPr>
          <p:cNvSpPr>
            <a:spLocks noGrp="1"/>
          </p:cNvSpPr>
          <p:nvPr>
            <p:ph idx="1"/>
          </p:nvPr>
        </p:nvSpPr>
        <p:spPr/>
        <p:txBody>
          <a:bodyPr/>
          <a:lstStyle/>
          <a:p>
            <a:pPr algn="l">
              <a:buFont typeface="Arial" panose="020B0604020202020204" pitchFamily="34" charset="0"/>
              <a:buChar char="•"/>
            </a:pPr>
            <a:r>
              <a:rPr lang="sk-SK" b="0" i="0" dirty="0">
                <a:solidFill>
                  <a:srgbClr val="000A12"/>
                </a:solidFill>
                <a:effectLst/>
                <a:latin typeface="HKGrotesk"/>
              </a:rPr>
              <a:t>bezplatné parkovanie poskytujeme k vnútroštátnym a medzinárodným spiatočným cestovným lístkom zakúpeným prostredníctvom e-</a:t>
            </a:r>
            <a:r>
              <a:rPr lang="sk-SK" b="0" i="0" dirty="0" err="1">
                <a:solidFill>
                  <a:srgbClr val="000A12"/>
                </a:solidFill>
                <a:effectLst/>
                <a:latin typeface="HKGrotesk"/>
              </a:rPr>
              <a:t>shopu</a:t>
            </a:r>
            <a:r>
              <a:rPr lang="sk-SK" b="0" i="0" dirty="0">
                <a:solidFill>
                  <a:srgbClr val="000A12"/>
                </a:solidFill>
                <a:effectLst/>
                <a:latin typeface="HKGrotesk"/>
              </a:rPr>
              <a:t> alebo mobilnej aplikácie Ideme vlakom do 1. vozňovej triedy a  prémiového kupé Pri kúpe spiatočného lístku online na vlaky InterCity poskytujeme bezplatné parkovanie pri 1. aj 2. vozňovej triede,</a:t>
            </a:r>
          </a:p>
          <a:p>
            <a:endParaRPr lang="sk-SK" dirty="0"/>
          </a:p>
        </p:txBody>
      </p:sp>
    </p:spTree>
    <p:extLst>
      <p:ext uri="{BB962C8B-B14F-4D97-AF65-F5344CB8AC3E}">
        <p14:creationId xmlns:p14="http://schemas.microsoft.com/office/powerpoint/2010/main" val="235865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D04B70C-51A2-4B47-A87A-D377BF966EEC}"/>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4B172528-913A-483B-AE04-451F1DAB714F}"/>
              </a:ext>
            </a:extLst>
          </p:cNvPr>
          <p:cNvSpPr>
            <a:spLocks noGrp="1"/>
          </p:cNvSpPr>
          <p:nvPr>
            <p:ph idx="1"/>
          </p:nvPr>
        </p:nvSpPr>
        <p:spPr/>
        <p:txBody>
          <a:bodyPr/>
          <a:lstStyle/>
          <a:p>
            <a:pPr algn="l">
              <a:buFont typeface="Arial" panose="020B0604020202020204" pitchFamily="34" charset="0"/>
              <a:buChar char="•"/>
            </a:pPr>
            <a:r>
              <a:rPr lang="sk-SK" i="0" dirty="0">
                <a:effectLst/>
                <a:latin typeface="HKGrotesk"/>
              </a:rPr>
              <a:t>ponuku môžete využiť aj k cestovným lístkom s lôžkami Single, Double alebo Triple, a to aj v prípade, ak využívate zvýhodnené cestovné </a:t>
            </a:r>
            <a:r>
              <a:rPr lang="sk-SK" i="0" dirty="0">
                <a:effectLst/>
                <a:latin typeface="HKGrotesk"/>
                <a:hlinkClick r:id="rId2">
                  <a:extLst>
                    <a:ext uri="{A12FA001-AC4F-418D-AE19-62706E023703}">
                      <ahyp:hlinkClr xmlns:ahyp="http://schemas.microsoft.com/office/drawing/2018/hyperlinkcolor" val="tx"/>
                    </a:ext>
                  </a:extLst>
                </a:hlinkClick>
              </a:rPr>
              <a:t>SLOVAK EXPRES</a:t>
            </a:r>
            <a:r>
              <a:rPr lang="sk-SK" i="0" dirty="0">
                <a:effectLst/>
                <a:latin typeface="HKGrotesk"/>
              </a:rPr>
              <a:t> alebo </a:t>
            </a:r>
            <a:r>
              <a:rPr lang="sk-SK" i="0" strike="noStrike" dirty="0">
                <a:effectLst/>
                <a:latin typeface="HKGrotesk"/>
                <a:hlinkClick r:id="rId3">
                  <a:extLst>
                    <a:ext uri="{A12FA001-AC4F-418D-AE19-62706E023703}">
                      <ahyp:hlinkClr xmlns:ahyp="http://schemas.microsoft.com/office/drawing/2018/hyperlinkcolor" val="tx"/>
                    </a:ext>
                  </a:extLst>
                </a:hlinkClick>
              </a:rPr>
              <a:t>EUROPA EXPRES</a:t>
            </a:r>
            <a:r>
              <a:rPr lang="sk-SK" i="0" dirty="0">
                <a:effectLst/>
                <a:latin typeface="HKGrotesk"/>
              </a:rPr>
              <a:t>) alebo pri kombinácii rôznych lístkov pri ceste tam a späť </a:t>
            </a:r>
            <a:r>
              <a:rPr lang="sk-SK" i="1" dirty="0">
                <a:effectLst/>
                <a:latin typeface="HKGrotesk"/>
              </a:rPr>
              <a:t>(napríklad na cestu tam môžete využiť nočný vlak s lôžkom Single, Double alebo Triple a na cestu späť denný vlak s lístkom do 1. triedy alebo na cestu tam denný vlak s lístkom do 1. triedy a na cestu späť lístok SLOVAK EXPRES s lôžkom Single, Double alebo Triple)</a:t>
            </a:r>
            <a:r>
              <a:rPr lang="sk-SK" i="0" dirty="0">
                <a:effectLst/>
                <a:latin typeface="HKGrotesk"/>
              </a:rPr>
              <a:t>,</a:t>
            </a:r>
          </a:p>
          <a:p>
            <a:endParaRPr lang="sk-SK" dirty="0"/>
          </a:p>
        </p:txBody>
      </p:sp>
    </p:spTree>
    <p:extLst>
      <p:ext uri="{BB962C8B-B14F-4D97-AF65-F5344CB8AC3E}">
        <p14:creationId xmlns:p14="http://schemas.microsoft.com/office/powerpoint/2010/main" val="31716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110387E-43EB-4D9E-B405-DB622F2B798B}"/>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BA9438FD-D99D-48B3-88A4-C3938275351C}"/>
              </a:ext>
            </a:extLst>
          </p:cNvPr>
          <p:cNvSpPr>
            <a:spLocks noGrp="1"/>
          </p:cNvSpPr>
          <p:nvPr>
            <p:ph idx="1"/>
          </p:nvPr>
        </p:nvSpPr>
        <p:spPr/>
        <p:txBody>
          <a:bodyPr/>
          <a:lstStyle/>
          <a:p>
            <a:pPr algn="l">
              <a:buFont typeface="Arial" panose="020B0604020202020204" pitchFamily="34" charset="0"/>
              <a:buChar char="•"/>
            </a:pPr>
            <a:r>
              <a:rPr lang="sk-SK" b="0" i="0" dirty="0">
                <a:solidFill>
                  <a:srgbClr val="000A12"/>
                </a:solidFill>
                <a:effectLst/>
                <a:latin typeface="HKGrotesk"/>
              </a:rPr>
              <a:t>ponuku je možné využiť </a:t>
            </a:r>
            <a:r>
              <a:rPr lang="sk-SK" b="1" i="0" dirty="0">
                <a:solidFill>
                  <a:srgbClr val="000A12"/>
                </a:solidFill>
                <a:effectLst/>
                <a:latin typeface="HKGrotesk"/>
              </a:rPr>
              <a:t>aj k lístku MAXI KLASIK</a:t>
            </a:r>
            <a:r>
              <a:rPr lang="sk-SK" b="0" i="0" dirty="0">
                <a:solidFill>
                  <a:srgbClr val="000A12"/>
                </a:solidFill>
                <a:effectLst/>
                <a:latin typeface="HKGrotesk"/>
              </a:rPr>
              <a:t>, ak si zakúpite cez internet miestenku do 1. triedy,</a:t>
            </a:r>
          </a:p>
          <a:p>
            <a:pPr algn="l">
              <a:buFont typeface="Arial" panose="020B0604020202020204" pitchFamily="34" charset="0"/>
              <a:buChar char="•"/>
            </a:pPr>
            <a:r>
              <a:rPr lang="sk-SK" b="0" i="0" dirty="0">
                <a:solidFill>
                  <a:srgbClr val="000A12"/>
                </a:solidFill>
                <a:effectLst/>
                <a:latin typeface="HKGrotesk"/>
              </a:rPr>
              <a:t>bezplatne môžete parkovať </a:t>
            </a:r>
            <a:r>
              <a:rPr lang="sk-SK" b="1" i="0" dirty="0">
                <a:solidFill>
                  <a:srgbClr val="000A12"/>
                </a:solidFill>
                <a:effectLst/>
                <a:latin typeface="HKGrotesk"/>
              </a:rPr>
              <a:t>počas trvania vašej cesty</a:t>
            </a:r>
            <a:r>
              <a:rPr lang="sk-SK" b="0" i="0" dirty="0">
                <a:solidFill>
                  <a:srgbClr val="000A12"/>
                </a:solidFill>
                <a:effectLst/>
                <a:latin typeface="HKGrotesk"/>
              </a:rPr>
              <a:t>, teda od odchodu vlaku na cestu tam až do príchodu vlaku pri ceste späť. Samozrejme, k tomuto času pridáme nevyhnutnú časovú rezervu na zaparkovanie auta a prestup medzi autom a vlakom. Maximálna doba parkovania </a:t>
            </a:r>
            <a:r>
              <a:rPr lang="sk-SK" b="1" i="0" dirty="0">
                <a:solidFill>
                  <a:srgbClr val="000A12"/>
                </a:solidFill>
                <a:effectLst/>
                <a:latin typeface="HKGrotesk"/>
              </a:rPr>
              <a:t>však nemôže presiahnuť 48 hodín</a:t>
            </a:r>
            <a:r>
              <a:rPr lang="sk-SK" b="0" i="0" dirty="0">
                <a:solidFill>
                  <a:srgbClr val="000A12"/>
                </a:solidFill>
                <a:effectLst/>
                <a:latin typeface="HKGrotesk"/>
              </a:rPr>
              <a:t>,</a:t>
            </a:r>
          </a:p>
          <a:p>
            <a:pPr algn="l">
              <a:buFont typeface="Arial" panose="020B0604020202020204" pitchFamily="34" charset="0"/>
              <a:buChar char="•"/>
            </a:pPr>
            <a:r>
              <a:rPr lang="sk-SK" b="0" i="0" dirty="0">
                <a:solidFill>
                  <a:srgbClr val="000A12"/>
                </a:solidFill>
                <a:effectLst/>
                <a:latin typeface="HKGrotesk"/>
              </a:rPr>
              <a:t>počet parkovacích miest je limitovaný,</a:t>
            </a:r>
          </a:p>
          <a:p>
            <a:endParaRPr lang="sk-SK" dirty="0"/>
          </a:p>
        </p:txBody>
      </p:sp>
    </p:spTree>
    <p:extLst>
      <p:ext uri="{BB962C8B-B14F-4D97-AF65-F5344CB8AC3E}">
        <p14:creationId xmlns:p14="http://schemas.microsoft.com/office/powerpoint/2010/main" val="318947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2C61E01-1250-41DA-91E7-F21FE578D4B3}"/>
              </a:ext>
            </a:extLst>
          </p:cNvPr>
          <p:cNvSpPr>
            <a:spLocks noGrp="1"/>
          </p:cNvSpPr>
          <p:nvPr>
            <p:ph type="title"/>
          </p:nvPr>
        </p:nvSpPr>
        <p:spPr/>
        <p:txBody>
          <a:bodyPr>
            <a:normAutofit fontScale="90000"/>
          </a:bodyPr>
          <a:lstStyle/>
          <a:p>
            <a:br>
              <a:rPr lang="sk-SK" b="0" i="0" dirty="0">
                <a:solidFill>
                  <a:srgbClr val="212529"/>
                </a:solidFill>
                <a:effectLst/>
                <a:latin typeface="Times New Roman" panose="02020603050405020304" pitchFamily="18" charset="0"/>
                <a:cs typeface="Times New Roman" panose="02020603050405020304" pitchFamily="18" charset="0"/>
              </a:rPr>
            </a:br>
            <a:endParaRPr lang="sk-SK" dirty="0">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BB24D222-D2F6-4AEC-988C-B943B98CAC13}"/>
              </a:ext>
            </a:extLst>
          </p:cNvPr>
          <p:cNvSpPr>
            <a:spLocks noGrp="1"/>
          </p:cNvSpPr>
          <p:nvPr>
            <p:ph idx="1"/>
          </p:nvPr>
        </p:nvSpPr>
        <p:spPr>
          <a:xfrm>
            <a:off x="1115568" y="2478023"/>
            <a:ext cx="10168128" cy="4109675"/>
          </a:xfrm>
        </p:spPr>
        <p:txBody>
          <a:bodyPr>
            <a:normAutofit fontScale="92500" lnSpcReduction="10000"/>
          </a:bodyPr>
          <a:lstStyle/>
          <a:p>
            <a:pPr marL="0" indent="0" algn="just">
              <a:buNone/>
            </a:pPr>
            <a:r>
              <a:rPr lang="sk-SK" sz="1900" b="1" i="0" u="none" strike="noStrike" dirty="0">
                <a:solidFill>
                  <a:srgbClr val="FF671F"/>
                </a:solidFill>
                <a:effectLst/>
                <a:latin typeface="Times New Roman" panose="02020603050405020304" pitchFamily="18" charset="0"/>
                <a:cs typeface="Times New Roman" panose="02020603050405020304" pitchFamily="18" charset="0"/>
                <a:hlinkClick r:id="rId2"/>
              </a:rPr>
              <a:t>Bicykel</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Bicykle alebo elektrobicykle môžete prepraviť aj v IC vlakoch bez ohľadu na to, v ktorej triede cestujete, za 2,50 €. Prepravujú sa v pojazdnej úschovni batožín a bicyklov a ich preprava je povinne miestenková.</a:t>
            </a:r>
          </a:p>
          <a:p>
            <a:pPr marL="0" indent="0" algn="just">
              <a:buNone/>
            </a:pPr>
            <a:r>
              <a:rPr lang="sk-SK" sz="1900" b="1" i="0" u="none" strike="noStrike" dirty="0">
                <a:solidFill>
                  <a:srgbClr val="FF671F"/>
                </a:solidFill>
                <a:effectLst/>
                <a:latin typeface="Times New Roman" panose="02020603050405020304" pitchFamily="18" charset="0"/>
                <a:cs typeface="Times New Roman" panose="02020603050405020304" pitchFamily="18" charset="0"/>
                <a:hlinkClick r:id="rId3"/>
              </a:rPr>
              <a:t>Batožina</a:t>
            </a:r>
          </a:p>
          <a:p>
            <a:pPr algn="just"/>
            <a:r>
              <a:rPr lang="sk-SK" sz="1900" b="0" i="0" dirty="0">
                <a:solidFill>
                  <a:srgbClr val="212529"/>
                </a:solidFill>
                <a:effectLst/>
                <a:latin typeface="Times New Roman" panose="02020603050405020304" pitchFamily="18" charset="0"/>
                <a:cs typeface="Times New Roman" panose="02020603050405020304" pitchFamily="18" charset="0"/>
              </a:rPr>
              <a:t>Cestujúci môže bezplatne prepraviť príručnú batožinu, za ktorú sa považuje:</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batožina s maximálnymi rozmermi 70 cm x 50 cm x 30 cm,</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batožina, ktorej súčet rozmerov nepresahuje 150 cm,</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1 pár lyží s palicami,</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snowboard,</a:t>
            </a:r>
          </a:p>
          <a:p>
            <a:pPr algn="just">
              <a:buFont typeface="Arial" panose="020B0604020202020204" pitchFamily="34" charset="0"/>
              <a:buChar char="•"/>
            </a:pPr>
            <a:r>
              <a:rPr lang="sk-SK" sz="1900" b="0" i="0" dirty="0">
                <a:solidFill>
                  <a:srgbClr val="000A12"/>
                </a:solidFill>
                <a:effectLst/>
                <a:latin typeface="Times New Roman" panose="02020603050405020304" pitchFamily="18" charset="0"/>
                <a:cs typeface="Times New Roman" panose="02020603050405020304" pitchFamily="18" charset="0"/>
              </a:rPr>
              <a:t>1 detský kočík s dieťaťom.</a:t>
            </a:r>
          </a:p>
          <a:p>
            <a:endParaRPr lang="sk-SK" dirty="0"/>
          </a:p>
        </p:txBody>
      </p:sp>
      <p:sp>
        <p:nvSpPr>
          <p:cNvPr id="4" name="Obdĺžnik 3">
            <a:extLst>
              <a:ext uri="{FF2B5EF4-FFF2-40B4-BE49-F238E27FC236}">
                <a16:creationId xmlns:a16="http://schemas.microsoft.com/office/drawing/2014/main" id="{A33A7D0F-5B0C-4E97-94BA-636902142F7B}"/>
              </a:ext>
            </a:extLst>
          </p:cNvPr>
          <p:cNvSpPr/>
          <p:nvPr/>
        </p:nvSpPr>
        <p:spPr>
          <a:xfrm>
            <a:off x="645608" y="270301"/>
            <a:ext cx="10900784" cy="830997"/>
          </a:xfrm>
          <a:prstGeom prst="rect">
            <a:avLst/>
          </a:prstGeom>
          <a:noFill/>
        </p:spPr>
        <p:txBody>
          <a:bodyPr wrap="square" lIns="91440" tIns="45720" rIns="91440" bIns="45720">
            <a:spAutoFit/>
          </a:bodyPr>
          <a:lstStyle/>
          <a:p>
            <a:pPr algn="ctr"/>
            <a:r>
              <a:rPr lang="sk-SK" sz="4800" b="1" i="0"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Bicykle, batožiny a zvieratá v IC vlakoch</a:t>
            </a:r>
            <a:endParaRPr lang="sk-SK" sz="4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947212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D787EE0E-7CF6-4D10-85A3-817956776ED3}"/>
              </a:ext>
            </a:extLst>
          </p:cNvPr>
          <p:cNvSpPr>
            <a:spLocks noGrp="1"/>
          </p:cNvSpPr>
          <p:nvPr>
            <p:ph idx="1"/>
          </p:nvPr>
        </p:nvSpPr>
        <p:spPr>
          <a:xfrm>
            <a:off x="451555" y="2201334"/>
            <a:ext cx="10482185" cy="4481688"/>
          </a:xfrm>
        </p:spPr>
        <p:txBody>
          <a:bodyPr>
            <a:normAutofit fontScale="25000" lnSpcReduction="20000"/>
          </a:bodyPr>
          <a:lstStyle/>
          <a:p>
            <a:pPr algn="just"/>
            <a:r>
              <a:rPr lang="sk-SK" sz="8000" dirty="0">
                <a:solidFill>
                  <a:srgbClr val="000A12"/>
                </a:solidFill>
                <a:latin typeface="Times New Roman" panose="02020603050405020304" pitchFamily="18" charset="0"/>
                <a:cs typeface="Times New Roman" panose="02020603050405020304" pitchFamily="18" charset="0"/>
              </a:rPr>
              <a:t>Príručná batožina by nemala zaberať viac miesta, než je priestor nad alebo pod sedadlom cestujúceho. Zároveň by nemala byť ťažšia, než je cestujúci schopný naložiť. Za príručnú batožinu zodpovedá sám cestujúci.</a:t>
            </a:r>
          </a:p>
          <a:p>
            <a:pPr algn="just"/>
            <a:r>
              <a:rPr lang="sk-SK" sz="8000" dirty="0">
                <a:solidFill>
                  <a:srgbClr val="000A12"/>
                </a:solidFill>
                <a:latin typeface="Times New Roman" panose="02020603050405020304" pitchFamily="18" charset="0"/>
                <a:cs typeface="Times New Roman" panose="02020603050405020304" pitchFamily="18" charset="0"/>
              </a:rPr>
              <a:t>Väčšiu batožinu (aj detský kočík) je možné prepraviť na úseku Košice – Bratislava-Petržalka v pojazdnej úschovni za 2 €.</a:t>
            </a:r>
          </a:p>
          <a:p>
            <a:pPr marL="0" indent="0" algn="just">
              <a:buNone/>
            </a:pPr>
            <a:r>
              <a:rPr lang="sk-SK" sz="8000" dirty="0">
                <a:solidFill>
                  <a:srgbClr val="000A1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Zvieratá</a:t>
            </a:r>
          </a:p>
          <a:p>
            <a:pPr algn="just">
              <a:buFont typeface="Arial" panose="020B0604020202020204" pitchFamily="34" charset="0"/>
              <a:buChar char="•"/>
            </a:pPr>
            <a:r>
              <a:rPr lang="sk-SK" sz="8000" i="0" dirty="0">
                <a:solidFill>
                  <a:srgbClr val="000A12"/>
                </a:solidFill>
                <a:effectLst/>
                <a:latin typeface="Times New Roman" panose="02020603050405020304" pitchFamily="18" charset="0"/>
                <a:cs typeface="Times New Roman" panose="02020603050405020304" pitchFamily="18" charset="0"/>
              </a:rPr>
              <a:t>Malé zvieratá (aj psíkov) je možné prepraviť v uzavretej schránke s pevným dnom bezplatne, mali by sa však nachádzať pod sedadlom alebo v lone cestujúceho tak, aby neobmedzovali spolucestujúcich.</a:t>
            </a:r>
          </a:p>
          <a:p>
            <a:pPr algn="just">
              <a:buFont typeface="Arial" panose="020B0604020202020204" pitchFamily="34" charset="0"/>
              <a:buChar char="•"/>
            </a:pPr>
            <a:r>
              <a:rPr lang="sk-SK" sz="8000" i="0" dirty="0">
                <a:solidFill>
                  <a:srgbClr val="000A12"/>
                </a:solidFill>
                <a:effectLst/>
                <a:latin typeface="Times New Roman" panose="02020603050405020304" pitchFamily="18" charset="0"/>
                <a:cs typeface="Times New Roman" panose="02020603050405020304" pitchFamily="18" charset="0"/>
              </a:rPr>
              <a:t>Schránka na prepravu malého zvieraťa musí spĺňať rozmery príručnej batožiny (nájdete ich vyššie na tejto stránke).</a:t>
            </a:r>
          </a:p>
          <a:p>
            <a:pPr algn="just">
              <a:buFont typeface="Arial" panose="020B0604020202020204" pitchFamily="34" charset="0"/>
              <a:buChar char="•"/>
            </a:pPr>
            <a:r>
              <a:rPr lang="sk-SK" sz="8000" i="0" dirty="0">
                <a:solidFill>
                  <a:srgbClr val="000A12"/>
                </a:solidFill>
                <a:effectLst/>
                <a:latin typeface="Times New Roman" panose="02020603050405020304" pitchFamily="18" charset="0"/>
                <a:cs typeface="Times New Roman" panose="02020603050405020304" pitchFamily="18" charset="0"/>
              </a:rPr>
              <a:t>Psa je možné prepraviť aj bez schránky, v takom prípade je potrebné držať ho na vôdzke a s košíkom. Potrebné je zaplatiť zľavnené IC cestovné stanovené v </a:t>
            </a:r>
            <a:r>
              <a:rPr lang="sk-SK" sz="8000" i="0" u="none" strike="noStrike" dirty="0">
                <a:solidFill>
                  <a:srgbClr val="FF671F"/>
                </a:solidFill>
                <a:effectLst/>
                <a:latin typeface="Times New Roman" panose="02020603050405020304" pitchFamily="18" charset="0"/>
                <a:cs typeface="Times New Roman" panose="02020603050405020304" pitchFamily="18" charset="0"/>
                <a:hlinkClick r:id="rId3"/>
              </a:rPr>
              <a:t>cenníku</a:t>
            </a:r>
            <a:r>
              <a:rPr lang="sk-SK" sz="8000" i="0" dirty="0">
                <a:solidFill>
                  <a:srgbClr val="000A12"/>
                </a:solidFill>
                <a:effectLst/>
                <a:latin typeface="Times New Roman" panose="02020603050405020304" pitchFamily="18" charset="0"/>
                <a:cs typeface="Times New Roman" panose="02020603050405020304" pitchFamily="18" charset="0"/>
              </a:rPr>
              <a:t>.</a:t>
            </a:r>
          </a:p>
          <a:p>
            <a:endParaRPr lang="sk-SK" dirty="0"/>
          </a:p>
        </p:txBody>
      </p:sp>
    </p:spTree>
    <p:extLst>
      <p:ext uri="{BB962C8B-B14F-4D97-AF65-F5344CB8AC3E}">
        <p14:creationId xmlns:p14="http://schemas.microsoft.com/office/powerpoint/2010/main" val="35769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0BF9EE-F61F-4D22-BC10-EED947D996FE}"/>
              </a:ext>
            </a:extLst>
          </p:cNvPr>
          <p:cNvSpPr>
            <a:spLocks noGrp="1"/>
          </p:cNvSpPr>
          <p:nvPr>
            <p:ph type="title"/>
          </p:nvPr>
        </p:nvSpPr>
        <p:spPr/>
        <p:txBody>
          <a:bodyPr/>
          <a:lstStyle/>
          <a:p>
            <a:r>
              <a:rPr lang="sk-SK"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Služby vo vlakoch InterCity</a:t>
            </a:r>
          </a:p>
        </p:txBody>
      </p:sp>
      <p:sp>
        <p:nvSpPr>
          <p:cNvPr id="3" name="Zástupný objekt pre obsah 2">
            <a:extLst>
              <a:ext uri="{FF2B5EF4-FFF2-40B4-BE49-F238E27FC236}">
                <a16:creationId xmlns:a16="http://schemas.microsoft.com/office/drawing/2014/main" id="{554E2D53-F0A2-4113-A939-A7C28E737474}"/>
              </a:ext>
            </a:extLst>
          </p:cNvPr>
          <p:cNvSpPr>
            <a:spLocks noGrp="1"/>
          </p:cNvSpPr>
          <p:nvPr>
            <p:ph idx="1"/>
          </p:nvPr>
        </p:nvSpPr>
        <p:spPr>
          <a:xfrm>
            <a:off x="931230" y="2822713"/>
            <a:ext cx="10329539" cy="3919330"/>
          </a:xfrm>
        </p:spPr>
        <p:txBody>
          <a:bodyPr>
            <a:normAutofit lnSpcReduction="10000"/>
          </a:bodyPr>
          <a:lstStyle/>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balená voda 0,5 l</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teplý nápoj (instantná káva alebo čaj)</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možnosť rezervovať bezplatné parkovanie v Bratislave, Trnave, Žiline a Poprade pri zakúpení spiatočného cestovného lístka cez internet</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dennú tlač sme vymenili za e-noviny denníka SME.sk, vrátane prémiového obsahu</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polohovateľné sedadlá</a:t>
            </a:r>
          </a:p>
          <a:p>
            <a:pPr algn="just">
              <a:buFont typeface="Arial" panose="020B0604020202020204" pitchFamily="34" charset="0"/>
              <a:buChar char="•"/>
            </a:pPr>
            <a:r>
              <a:rPr lang="sk-SK" b="0" i="0" dirty="0">
                <a:solidFill>
                  <a:srgbClr val="000A12"/>
                </a:solidFill>
                <a:effectLst/>
                <a:latin typeface="HKGrotesk"/>
              </a:rPr>
              <a:t>rozkladacie stolíky</a:t>
            </a:r>
          </a:p>
          <a:p>
            <a:pPr algn="l">
              <a:buFont typeface="Arial" panose="020B0604020202020204" pitchFamily="34" charset="0"/>
              <a:buChar char="•"/>
            </a:pPr>
            <a:endParaRPr lang="sk-SK" b="0" i="0" dirty="0">
              <a:solidFill>
                <a:srgbClr val="000A12"/>
              </a:solidFill>
              <a:effectLst/>
              <a:latin typeface="Times New Roman" panose="02020603050405020304" pitchFamily="18" charset="0"/>
              <a:cs typeface="Times New Roman" panose="02020603050405020304" pitchFamily="18" charset="0"/>
            </a:endParaRPr>
          </a:p>
          <a:p>
            <a:endParaRPr lang="sk-SK" dirty="0"/>
          </a:p>
        </p:txBody>
      </p:sp>
      <p:sp>
        <p:nvSpPr>
          <p:cNvPr id="4" name="Obdĺžnik 3">
            <a:extLst>
              <a:ext uri="{FF2B5EF4-FFF2-40B4-BE49-F238E27FC236}">
                <a16:creationId xmlns:a16="http://schemas.microsoft.com/office/drawing/2014/main" id="{466A4763-CD89-4220-B5C9-5C2BACDDB61D}"/>
              </a:ext>
            </a:extLst>
          </p:cNvPr>
          <p:cNvSpPr/>
          <p:nvPr/>
        </p:nvSpPr>
        <p:spPr>
          <a:xfrm>
            <a:off x="543340" y="2113723"/>
            <a:ext cx="2703444" cy="6029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sk-SK" dirty="0">
                <a:ln w="0"/>
                <a:solidFill>
                  <a:schemeClr val="tx1"/>
                </a:solidFill>
                <a:effectLst>
                  <a:outerShdw blurRad="38100" dist="19050" dir="2700000" algn="tl" rotWithShape="0">
                    <a:schemeClr val="dk1">
                      <a:alpha val="40000"/>
                    </a:schemeClr>
                  </a:outerShdw>
                </a:effectLst>
              </a:rPr>
              <a:t>1. trieda</a:t>
            </a:r>
          </a:p>
        </p:txBody>
      </p:sp>
    </p:spTree>
    <p:extLst>
      <p:ext uri="{BB962C8B-B14F-4D97-AF65-F5344CB8AC3E}">
        <p14:creationId xmlns:p14="http://schemas.microsoft.com/office/powerpoint/2010/main" val="246917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E560C259-A592-4773-9E3F-4FAB5C9D817C}"/>
              </a:ext>
            </a:extLst>
          </p:cNvPr>
          <p:cNvSpPr>
            <a:spLocks noGrp="1"/>
          </p:cNvSpPr>
          <p:nvPr>
            <p:ph idx="1"/>
          </p:nvPr>
        </p:nvSpPr>
        <p:spPr/>
        <p:txBody>
          <a:bodyPr/>
          <a:lstStyle/>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Zvieratá možno prepraviť len v 2. vozňovej triede.</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Držiteľ preukazu ŤZP-S môže prepraviť psa so špeciálnym výcvikom bezplatne v celom IC vlaku, povolený je jeho vstup aj do reštauračného vozňa, avšak je povinný preukázať požadovaným spôsobom špeciálny výcvik psa.</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Cestovný lístok na prepravu psa v IC vlakoch si zakúpite v pokladnici, v internetovej verzii e-</a:t>
            </a:r>
            <a:r>
              <a:rPr lang="sk-SK" b="0" i="0" dirty="0" err="1">
                <a:solidFill>
                  <a:srgbClr val="000A12"/>
                </a:solidFill>
                <a:effectLst/>
                <a:latin typeface="Times New Roman" panose="02020603050405020304" pitchFamily="18" charset="0"/>
                <a:cs typeface="Times New Roman" panose="02020603050405020304" pitchFamily="18" charset="0"/>
              </a:rPr>
              <a:t>shopu</a:t>
            </a:r>
            <a:r>
              <a:rPr lang="sk-SK" b="0" i="0" dirty="0">
                <a:solidFill>
                  <a:srgbClr val="000A12"/>
                </a:solidFill>
                <a:effectLst/>
                <a:latin typeface="Times New Roman" panose="02020603050405020304" pitchFamily="18" charset="0"/>
                <a:cs typeface="Times New Roman" panose="02020603050405020304" pitchFamily="18" charset="0"/>
              </a:rPr>
              <a:t> a v mobilnej aplikácii Ideme vlakom.</a:t>
            </a:r>
          </a:p>
          <a:p>
            <a:endParaRPr lang="sk-SK" dirty="0"/>
          </a:p>
        </p:txBody>
      </p:sp>
    </p:spTree>
    <p:extLst>
      <p:ext uri="{BB962C8B-B14F-4D97-AF65-F5344CB8AC3E}">
        <p14:creationId xmlns:p14="http://schemas.microsoft.com/office/powerpoint/2010/main" val="398780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CC51EFD-3F8E-421F-9775-4E78C6626900}"/>
              </a:ext>
            </a:extLst>
          </p:cNvPr>
          <p:cNvSpPr>
            <a:spLocks noGrp="1"/>
          </p:cNvSpPr>
          <p:nvPr>
            <p:ph type="title"/>
          </p:nvPr>
        </p:nvSpPr>
        <p:spPr>
          <a:xfrm>
            <a:off x="1006997" y="548639"/>
            <a:ext cx="10276699" cy="1233861"/>
          </a:xfrm>
        </p:spPr>
        <p:txBody>
          <a:bodyPr>
            <a:normAutofit/>
          </a:bodyPr>
          <a:lstStyle/>
          <a:p>
            <a:br>
              <a:rPr lang="sk-SK" b="0" i="0" dirty="0">
                <a:solidFill>
                  <a:srgbClr val="212529"/>
                </a:solidFill>
                <a:effectLst/>
                <a:latin typeface="HKGrotesk"/>
              </a:rPr>
            </a:br>
            <a:endParaRPr lang="sk-SK" dirty="0"/>
          </a:p>
        </p:txBody>
      </p:sp>
      <p:sp>
        <p:nvSpPr>
          <p:cNvPr id="3" name="Zástupný objekt pre obsah 2">
            <a:extLst>
              <a:ext uri="{FF2B5EF4-FFF2-40B4-BE49-F238E27FC236}">
                <a16:creationId xmlns:a16="http://schemas.microsoft.com/office/drawing/2014/main" id="{35FF2E69-4AD7-4586-B18E-2EB2DA64E393}"/>
              </a:ext>
            </a:extLst>
          </p:cNvPr>
          <p:cNvSpPr>
            <a:spLocks noGrp="1"/>
          </p:cNvSpPr>
          <p:nvPr>
            <p:ph idx="1"/>
          </p:nvPr>
        </p:nvSpPr>
        <p:spPr>
          <a:xfrm>
            <a:off x="1115568" y="2478023"/>
            <a:ext cx="10168128" cy="4073247"/>
          </a:xfrm>
        </p:spPr>
        <p:txBody>
          <a:bodyPr>
            <a:normAutofit lnSpcReduction="10000"/>
          </a:bodyPr>
          <a:lstStyle/>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vo vlakoch InterCity zaraďujeme vozne so zdvíhacou plošinou na prepravu imobilných cestujúcich,</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cestujúcich s vozíkom prepravíme v špeciálnom kupé,</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imobilní cestujúci si môžu najneskôr 24 hodín vopred objednať pomoc a prepravu v Kontaktnom centre a v pokladniciach za rovnakých podmienok ako v iných vlakoch</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objednanému imobilnému cestujúcemu a jeho sprievodcovi Kontaktné centrum rezervuje miesto v IC vlaku, cestovný lístok stačí vyzdvihnúť a zaplatiť na stanici v pokladnici pred cestou.</a:t>
            </a:r>
          </a:p>
          <a:p>
            <a:endParaRPr lang="sk-SK" dirty="0"/>
          </a:p>
        </p:txBody>
      </p:sp>
      <p:sp>
        <p:nvSpPr>
          <p:cNvPr id="4" name="Obdĺžnik 3">
            <a:extLst>
              <a:ext uri="{FF2B5EF4-FFF2-40B4-BE49-F238E27FC236}">
                <a16:creationId xmlns:a16="http://schemas.microsoft.com/office/drawing/2014/main" id="{6A36CD51-69C2-4E57-B996-35359D30065D}"/>
              </a:ext>
            </a:extLst>
          </p:cNvPr>
          <p:cNvSpPr/>
          <p:nvPr/>
        </p:nvSpPr>
        <p:spPr>
          <a:xfrm>
            <a:off x="-968414" y="179722"/>
            <a:ext cx="13746866" cy="1754326"/>
          </a:xfrm>
          <a:prstGeom prst="rect">
            <a:avLst/>
          </a:prstGeom>
          <a:noFill/>
        </p:spPr>
        <p:txBody>
          <a:bodyPr wrap="square" lIns="91440" tIns="45720" rIns="91440" bIns="45720">
            <a:spAutoFit/>
          </a:bodyPr>
          <a:lstStyle/>
          <a:p>
            <a:pPr algn="ctr"/>
            <a:r>
              <a:rPr lang="sk-SK" sz="5400" b="1" i="0" cap="none" spc="0" dirty="0">
                <a:ln w="22225">
                  <a:solidFill>
                    <a:schemeClr val="accent2"/>
                  </a:solidFill>
                  <a:prstDash val="solid"/>
                </a:ln>
                <a:solidFill>
                  <a:schemeClr val="accent2">
                    <a:lumMod val="40000"/>
                    <a:lumOff val="60000"/>
                  </a:schemeClr>
                </a:solidFill>
                <a:effectLst/>
                <a:latin typeface="HKGrotesk"/>
              </a:rPr>
              <a:t>Preprava zdravotne znevýhodnených cestujúcich v IC vlakoch</a:t>
            </a:r>
            <a:endParaRPr lang="sk-SK"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84554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628A918F-9C9E-4FFF-8206-CDAD34444300}"/>
              </a:ext>
            </a:extLst>
          </p:cNvPr>
          <p:cNvSpPr>
            <a:spLocks noGrp="1"/>
          </p:cNvSpPr>
          <p:nvPr>
            <p:ph idx="1"/>
          </p:nvPr>
        </p:nvSpPr>
        <p:spPr>
          <a:xfrm>
            <a:off x="1011936" y="2252246"/>
            <a:ext cx="10168128" cy="3694176"/>
          </a:xfrm>
        </p:spPr>
        <p:txBody>
          <a:bodyPr/>
          <a:lstStyle/>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držitelia preukazov ŤZP a ŤZP-S ako aj preukazov na bezplatnú prepravu majú v InterCity vlakoch nárok na zľavnené cestovné,</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sprievodca držiteľa preukazu ŤZP-S cestuje v InterCity za doplatok stanovený v cenníku.</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Pes so špeciálnym výcvikom môže cestovať bezplatne v 2. aj 1. vozňovej triede IC vlaku, aj v reštauračnom vozni. Cestujúci musí byť držiteľom preukazu ŤZP-S a je povinný preukázať požadovaným spôsobom špeciálny výcvik psa.</a:t>
            </a:r>
          </a:p>
          <a:p>
            <a:endParaRPr lang="sk-SK" dirty="0"/>
          </a:p>
        </p:txBody>
      </p:sp>
    </p:spTree>
    <p:extLst>
      <p:ext uri="{BB962C8B-B14F-4D97-AF65-F5344CB8AC3E}">
        <p14:creationId xmlns:p14="http://schemas.microsoft.com/office/powerpoint/2010/main" val="113887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ĎAKUJEM ZA POZORNOSŤ A VOPRED ĎAKOJEM ZA DOBRÚ ZNÁMKU - Sarcastic Bear |  Make a Meme">
            <a:extLst>
              <a:ext uri="{FF2B5EF4-FFF2-40B4-BE49-F238E27FC236}">
                <a16:creationId xmlns:a16="http://schemas.microsoft.com/office/drawing/2014/main" id="{867C8157-E211-4112-841D-402B1F0A3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951" y="365758"/>
            <a:ext cx="8438857" cy="632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23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0EB50B34-91C1-4DE9-81F6-AE748B60EBEC}"/>
              </a:ext>
            </a:extLst>
          </p:cNvPr>
          <p:cNvSpPr>
            <a:spLocks noGrp="1"/>
          </p:cNvSpPr>
          <p:nvPr>
            <p:ph idx="1"/>
          </p:nvPr>
        </p:nvSpPr>
        <p:spPr>
          <a:xfrm>
            <a:off x="1148732" y="2425636"/>
            <a:ext cx="10134964" cy="3694176"/>
          </a:xfrm>
        </p:spPr>
        <p:txBody>
          <a:bodyPr/>
          <a:lstStyle/>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individuálne osvetlenie</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cielená rezervácia miesta podľa smeru jazdy (v pokladniciach s KVC a cez internet aj v mobilnej aplikácii)</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obsluha mobilbarom</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donáška jedla na miesto</a:t>
            </a:r>
          </a:p>
          <a:p>
            <a:pPr algn="just">
              <a:buFont typeface="Arial" panose="020B0604020202020204" pitchFamily="34" charset="0"/>
              <a:buChar char="•"/>
            </a:pPr>
            <a:r>
              <a:rPr lang="sk-SK" b="0" i="0" dirty="0">
                <a:solidFill>
                  <a:srgbClr val="000A12"/>
                </a:solidFill>
                <a:effectLst/>
                <a:latin typeface="Times New Roman" panose="02020603050405020304" pitchFamily="18" charset="0"/>
                <a:cs typeface="Times New Roman" panose="02020603050405020304" pitchFamily="18" charset="0"/>
              </a:rPr>
              <a:t>bezplatné WiFi pripojenie k internetu</a:t>
            </a:r>
          </a:p>
          <a:p>
            <a:endParaRPr lang="sk-SK" dirty="0"/>
          </a:p>
        </p:txBody>
      </p:sp>
      <p:pic>
        <p:nvPicPr>
          <p:cNvPr id="1026" name="Picture 2" descr="Ako budú premávať vlaky od 14. júna 2020? | TOUCHIT">
            <a:extLst>
              <a:ext uri="{FF2B5EF4-FFF2-40B4-BE49-F238E27FC236}">
                <a16:creationId xmlns:a16="http://schemas.microsoft.com/office/drawing/2014/main" id="{8BEFECC7-7DEA-4D06-A3E6-51B76898E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77" y="3727939"/>
            <a:ext cx="5639541" cy="267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55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1872CF-7053-493C-8C42-6C05AA19C74F}"/>
              </a:ext>
            </a:extLst>
          </p:cNvPr>
          <p:cNvSpPr>
            <a:spLocks noGrp="1"/>
          </p:cNvSpPr>
          <p:nvPr>
            <p:ph type="title"/>
          </p:nvPr>
        </p:nvSpPr>
        <p:spPr/>
        <p:txBody>
          <a:bodyPr/>
          <a:lstStyle/>
          <a:p>
            <a:r>
              <a:rPr lang="sk-SK" dirty="0">
                <a:ln w="22225">
                  <a:solidFill>
                    <a:schemeClr val="accent2"/>
                  </a:solidFill>
                  <a:prstDash val="solid"/>
                </a:ln>
                <a:solidFill>
                  <a:schemeClr val="accent2">
                    <a:lumMod val="40000"/>
                    <a:lumOff val="60000"/>
                  </a:schemeClr>
                </a:solidFill>
              </a:rPr>
              <a:t>2. trieda – kupé pre deti </a:t>
            </a:r>
          </a:p>
        </p:txBody>
      </p:sp>
      <p:sp>
        <p:nvSpPr>
          <p:cNvPr id="3" name="Zástupný objekt pre obsah 2">
            <a:extLst>
              <a:ext uri="{FF2B5EF4-FFF2-40B4-BE49-F238E27FC236}">
                <a16:creationId xmlns:a16="http://schemas.microsoft.com/office/drawing/2014/main" id="{AC84E940-B9AB-4243-81D1-8061E7F70A74}"/>
              </a:ext>
            </a:extLst>
          </p:cNvPr>
          <p:cNvSpPr>
            <a:spLocks noGrp="1"/>
          </p:cNvSpPr>
          <p:nvPr>
            <p:ph idx="1"/>
          </p:nvPr>
        </p:nvSpPr>
        <p:spPr>
          <a:xfrm>
            <a:off x="914400" y="2146852"/>
            <a:ext cx="10369296" cy="4025348"/>
          </a:xfrm>
        </p:spPr>
        <p:txBody>
          <a:bodyPr>
            <a:normAutofit fontScale="92500" lnSpcReduction="20000"/>
          </a:bodyPr>
          <a:lstStyle/>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zapožičanie hracích figúrok a kociek (v každom kupé s miestami 41 až 86 sa nachádza jeden stolík s plánom hry Človeče nehnevaj sa)</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maľovanky s farbičkami</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balená voda 0,5 l</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možnosť rezervovať bezplatné parkovanie v Bratislave, Trnave, Žiline a Poprade pri zakúpení spiatočného cestovného lístka cez internet</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dennú tlač sme vymenili za e-noviny denníka SME.sk, vrátane prémiového obsahu</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pojazdná úschovňa batožín (možnosť uložiť si batožinu alebo kočík v pojazdnej úschovni batožín, ktorá sa nachádza priamo vo vozni s kupé pre deti)</a:t>
            </a:r>
          </a:p>
          <a:p>
            <a:endParaRPr lang="sk-SK" dirty="0"/>
          </a:p>
          <a:p>
            <a:endParaRPr lang="sk-SK" dirty="0"/>
          </a:p>
        </p:txBody>
      </p:sp>
    </p:spTree>
    <p:extLst>
      <p:ext uri="{BB962C8B-B14F-4D97-AF65-F5344CB8AC3E}">
        <p14:creationId xmlns:p14="http://schemas.microsoft.com/office/powerpoint/2010/main" val="248963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0C0156B7-431C-4053-AA62-CF94395FA60F}"/>
              </a:ext>
            </a:extLst>
          </p:cNvPr>
          <p:cNvSpPr>
            <a:spLocks noGrp="1"/>
          </p:cNvSpPr>
          <p:nvPr>
            <p:ph idx="1"/>
          </p:nvPr>
        </p:nvSpPr>
        <p:spPr>
          <a:xfrm>
            <a:off x="899292" y="2053953"/>
            <a:ext cx="10393416" cy="4214324"/>
          </a:xfrm>
        </p:spPr>
        <p:txBody>
          <a:bodyPr>
            <a:normAutofit fontScale="55000" lnSpcReduction="20000"/>
          </a:bodyPr>
          <a:lstStyle/>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pohodlie vo vozni (nepolohovateľné sedadlá v 6-miestnych oddieloch alebo 12-miestnom veľkopriestore, elektrické zásuvky, individuálne osvetlenie)</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rozkladacie stolíky s herným plánom a obrázky zvieratiek na skle v kupé (miesta 41-86)</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elektrické zásuvky pri vybraných sedadlách</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prebaľovací pult pre dieťa na WC</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cielená rezervácia miesta podľa smeru jazdy (v pokladniciach s KVC a cez internet v mobilnej aplikácii)</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obsluha mobilbarom</a:t>
            </a:r>
          </a:p>
          <a:p>
            <a:pPr algn="just">
              <a:buFont typeface="Arial" panose="020B0604020202020204" pitchFamily="34" charset="0"/>
              <a:buChar char="•"/>
            </a:pPr>
            <a:r>
              <a:rPr lang="sk-SK" sz="4400" b="0" i="0" dirty="0">
                <a:solidFill>
                  <a:srgbClr val="000A12"/>
                </a:solidFill>
                <a:effectLst/>
                <a:latin typeface="Times New Roman" panose="02020603050405020304" pitchFamily="18" charset="0"/>
                <a:cs typeface="Times New Roman" panose="02020603050405020304" pitchFamily="18" charset="0"/>
              </a:rPr>
              <a:t>bezplatné WiFi pripojenie k internetu</a:t>
            </a:r>
          </a:p>
          <a:p>
            <a:endParaRPr lang="sk-SK" dirty="0"/>
          </a:p>
        </p:txBody>
      </p:sp>
    </p:spTree>
    <p:extLst>
      <p:ext uri="{BB962C8B-B14F-4D97-AF65-F5344CB8AC3E}">
        <p14:creationId xmlns:p14="http://schemas.microsoft.com/office/powerpoint/2010/main" val="364318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DF7820-E9EF-4391-900C-11E634887D3E}"/>
              </a:ext>
            </a:extLst>
          </p:cNvPr>
          <p:cNvSpPr>
            <a:spLocks noGrp="1"/>
          </p:cNvSpPr>
          <p:nvPr>
            <p:ph type="title"/>
          </p:nvPr>
        </p:nvSpPr>
        <p:spPr>
          <a:xfrm>
            <a:off x="1011936" y="575145"/>
            <a:ext cx="10168128" cy="1179576"/>
          </a:xfrm>
        </p:spPr>
        <p:txBody>
          <a:bodyPr>
            <a:normAutofit fontScale="90000"/>
          </a:bodyPr>
          <a:lstStyle/>
          <a:p>
            <a:br>
              <a:rPr lang="sk-SK" dirty="0">
                <a:ln w="22225">
                  <a:solidFill>
                    <a:schemeClr val="accent2"/>
                  </a:solidFill>
                  <a:prstDash val="solid"/>
                </a:ln>
                <a:solidFill>
                  <a:schemeClr val="accent2">
                    <a:lumMod val="40000"/>
                    <a:lumOff val="60000"/>
                  </a:schemeClr>
                </a:solidFill>
              </a:rPr>
            </a:br>
            <a:r>
              <a:rPr lang="sk-SK" dirty="0">
                <a:ln w="22225">
                  <a:solidFill>
                    <a:schemeClr val="accent2"/>
                  </a:solidFill>
                  <a:prstDash val="solid"/>
                </a:ln>
                <a:solidFill>
                  <a:schemeClr val="accent2">
                    <a:lumMod val="40000"/>
                    <a:lumOff val="60000"/>
                  </a:schemeClr>
                </a:solidFill>
              </a:rPr>
              <a:t>2. trieda</a:t>
            </a:r>
            <a:endParaRPr lang="sk-SK" dirty="0"/>
          </a:p>
        </p:txBody>
      </p:sp>
      <p:sp>
        <p:nvSpPr>
          <p:cNvPr id="3" name="Zástupný objekt pre obsah 2">
            <a:extLst>
              <a:ext uri="{FF2B5EF4-FFF2-40B4-BE49-F238E27FC236}">
                <a16:creationId xmlns:a16="http://schemas.microsoft.com/office/drawing/2014/main" id="{6E6C6859-5D92-4E55-891D-8C8E10774316}"/>
              </a:ext>
            </a:extLst>
          </p:cNvPr>
          <p:cNvSpPr>
            <a:spLocks noGrp="1"/>
          </p:cNvSpPr>
          <p:nvPr>
            <p:ph idx="1"/>
          </p:nvPr>
        </p:nvSpPr>
        <p:spPr>
          <a:xfrm>
            <a:off x="636105" y="2080591"/>
            <a:ext cx="10647592" cy="4426225"/>
          </a:xfrm>
        </p:spPr>
        <p:txBody>
          <a:bodyPr>
            <a:normAutofit fontScale="92500"/>
          </a:bodyPr>
          <a:lstStyle/>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balená voda 0,5 l</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možnosť rezervovať bezplatné parkovanie v Bratislave, Trnave, Žiline a Poprade pri zakúpení spiatočného cestovného lístka cez internet</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dennú tlač sme vymenili za e-noviny denníka SME.sk, vrátane prémiového obsahu</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elektrické zásuvky pri vybraných sedadlách</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cielená rezervácia miesta podľa smeru jazdy (v pokladniciach s KVC a cez internet)</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obsluha mobilbarom</a:t>
            </a:r>
          </a:p>
          <a:p>
            <a:pPr algn="just">
              <a:buFont typeface="Arial" panose="020B0604020202020204" pitchFamily="34" charset="0"/>
              <a:buChar char="•"/>
            </a:pPr>
            <a:r>
              <a:rPr lang="sk-SK" sz="2600" b="0" i="0" dirty="0">
                <a:solidFill>
                  <a:srgbClr val="000A12"/>
                </a:solidFill>
                <a:effectLst/>
                <a:latin typeface="Times New Roman" panose="02020603050405020304" pitchFamily="18" charset="0"/>
                <a:cs typeface="Times New Roman" panose="02020603050405020304" pitchFamily="18" charset="0"/>
              </a:rPr>
              <a:t>bezplatné WiFi pripojenie k internetu</a:t>
            </a:r>
          </a:p>
          <a:p>
            <a:endParaRPr lang="sk-SK" dirty="0"/>
          </a:p>
        </p:txBody>
      </p:sp>
      <p:sp>
        <p:nvSpPr>
          <p:cNvPr id="4" name="Obdĺžnik 3">
            <a:extLst>
              <a:ext uri="{FF2B5EF4-FFF2-40B4-BE49-F238E27FC236}">
                <a16:creationId xmlns:a16="http://schemas.microsoft.com/office/drawing/2014/main" id="{5D2182F5-D7B9-490E-A9B1-AE72A16FAE6F}"/>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sk-SK"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6540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CAA17FB-F245-4EE2-B0B8-E9E4216869C8}"/>
              </a:ext>
            </a:extLst>
          </p:cNvPr>
          <p:cNvSpPr>
            <a:spLocks noGrp="1"/>
          </p:cNvSpPr>
          <p:nvPr>
            <p:ph type="title"/>
          </p:nvPr>
        </p:nvSpPr>
        <p:spPr/>
        <p:txBody>
          <a:bodyPr/>
          <a:lstStyle/>
          <a:p>
            <a:r>
              <a:rPr lang="sk-SK" dirty="0"/>
              <a:t>Služby </a:t>
            </a:r>
          </a:p>
        </p:txBody>
      </p:sp>
      <p:sp>
        <p:nvSpPr>
          <p:cNvPr id="3" name="Zástupný objekt pre obsah 2">
            <a:extLst>
              <a:ext uri="{FF2B5EF4-FFF2-40B4-BE49-F238E27FC236}">
                <a16:creationId xmlns:a16="http://schemas.microsoft.com/office/drawing/2014/main" id="{4718C80B-3DDB-4962-87E9-548B197E5819}"/>
              </a:ext>
            </a:extLst>
          </p:cNvPr>
          <p:cNvSpPr>
            <a:spLocks noGrp="1"/>
          </p:cNvSpPr>
          <p:nvPr>
            <p:ph idx="1"/>
          </p:nvPr>
        </p:nvSpPr>
        <p:spPr>
          <a:xfrm>
            <a:off x="959556" y="2314222"/>
            <a:ext cx="10324140" cy="3857978"/>
          </a:xfrm>
        </p:spPr>
        <p:txBody>
          <a:bodyPr>
            <a:normAutofit fontScale="92500" lnSpcReduction="20000"/>
          </a:bodyPr>
          <a:lstStyle/>
          <a:p>
            <a:pPr algn="just"/>
            <a:r>
              <a:rPr lang="sk-SK" b="0" i="0" dirty="0">
                <a:solidFill>
                  <a:srgbClr val="212529"/>
                </a:solidFill>
                <a:effectLst/>
                <a:latin typeface="Times New Roman" panose="02020603050405020304" pitchFamily="18" charset="0"/>
                <a:cs typeface="Times New Roman" panose="02020603050405020304" pitchFamily="18" charset="0"/>
              </a:rPr>
              <a:t>Vo vlaku InterCity je možné prepraviť aj bicykle. Táto možnosť platí pre cestujúcich v 1. aj 2. triede. Miesto v pojazdnej úschovni batožín si prosím rezervujte vopred pri nákupe lístka v pokladnici. Cena predstavuje 2,50 €.</a:t>
            </a:r>
          </a:p>
          <a:p>
            <a:pPr algn="just"/>
            <a:r>
              <a:rPr lang="sk-SK" b="0" i="0" dirty="0">
                <a:solidFill>
                  <a:srgbClr val="212529"/>
                </a:solidFill>
                <a:effectLst/>
                <a:latin typeface="Times New Roman" panose="02020603050405020304" pitchFamily="18" charset="0"/>
                <a:cs typeface="Times New Roman" panose="02020603050405020304" pitchFamily="18" charset="0"/>
              </a:rPr>
              <a:t>Služby sú dostupné podľa technických a prevádzkových možností. Neposkytnutím nevzniká cestujúcemu nárok na vrátenie cestovného (ani jeho časti). Vlak IC 44/IC 45 je priamym vlakom na trase z Košíc do Viedne a späť. Služby ako balená voda, teplý nápoj a noviny sú poskytované len zo stanice Bratislava hl. st. do stanice Košice a späť, ale nie v staniciach Bratislava-Petržalka a Bratislava-Nové Mesto.</a:t>
            </a:r>
          </a:p>
          <a:p>
            <a:pPr algn="just"/>
            <a:r>
              <a:rPr lang="sk-SK" b="0" i="0" dirty="0">
                <a:solidFill>
                  <a:srgbClr val="212529"/>
                </a:solidFill>
                <a:effectLst/>
                <a:latin typeface="Times New Roman" panose="02020603050405020304" pitchFamily="18" charset="0"/>
                <a:cs typeface="Times New Roman" panose="02020603050405020304" pitchFamily="18" charset="0"/>
              </a:rPr>
              <a:t>Prevádzkovanie vlakov kategórie IC na trati Bratislava – Žilina – Košice a späť certifikované spoločnosťou SGS Slovakia spol. s r.o. podľa normy ISO 9001: 2015</a:t>
            </a:r>
          </a:p>
          <a:p>
            <a:pPr algn="just"/>
            <a:r>
              <a:rPr lang="sk-SK" b="0" i="0" dirty="0">
                <a:solidFill>
                  <a:srgbClr val="212529"/>
                </a:solidFill>
                <a:effectLst/>
                <a:latin typeface="Times New Roman" panose="02020603050405020304" pitchFamily="18" charset="0"/>
                <a:cs typeface="Times New Roman" panose="02020603050405020304" pitchFamily="18" charset="0"/>
              </a:rPr>
              <a:t>IC vlaky pon</a:t>
            </a:r>
            <a:r>
              <a:rPr lang="sk-SK" dirty="0">
                <a:solidFill>
                  <a:srgbClr val="212529"/>
                </a:solidFill>
                <a:latin typeface="Times New Roman" panose="02020603050405020304" pitchFamily="18" charset="0"/>
                <a:cs typeface="Times New Roman" panose="02020603050405020304" pitchFamily="18" charset="0"/>
              </a:rPr>
              <a:t>úkajú cestujúcim využiť reštauračné vozne.</a:t>
            </a:r>
            <a:endParaRPr lang="sk-SK" b="0" i="0" dirty="0">
              <a:solidFill>
                <a:srgbClr val="212529"/>
              </a:solidFill>
              <a:effectLst/>
              <a:latin typeface="Times New Roman" panose="02020603050405020304" pitchFamily="18" charset="0"/>
              <a:cs typeface="Times New Roman" panose="02020603050405020304" pitchFamily="18" charset="0"/>
            </a:endParaRPr>
          </a:p>
          <a:p>
            <a:endParaRPr lang="sk-SK" b="0" i="0" dirty="0">
              <a:solidFill>
                <a:srgbClr val="212529"/>
              </a:solidFill>
              <a:effectLst/>
              <a:latin typeface="HKGrotesk"/>
            </a:endParaRPr>
          </a:p>
          <a:p>
            <a:endParaRPr lang="sk-SK" dirty="0"/>
          </a:p>
        </p:txBody>
      </p:sp>
    </p:spTree>
    <p:extLst>
      <p:ext uri="{BB962C8B-B14F-4D97-AF65-F5344CB8AC3E}">
        <p14:creationId xmlns:p14="http://schemas.microsoft.com/office/powerpoint/2010/main" val="231891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Nie je k dispozícii žiadny popis.">
            <a:extLst>
              <a:ext uri="{FF2B5EF4-FFF2-40B4-BE49-F238E27FC236}">
                <a16:creationId xmlns:a16="http://schemas.microsoft.com/office/drawing/2014/main" id="{951C9AEE-62BA-434A-8F71-1C42EC021A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32" r="6085" b="-1"/>
          <a:stretch/>
        </p:blipFill>
        <p:spPr bwMode="auto">
          <a:xfrm>
            <a:off x="583656" y="499236"/>
            <a:ext cx="11024687" cy="56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56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ectangle 7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Nie je k dispozícii žiadny popis.">
            <a:extLst>
              <a:ext uri="{FF2B5EF4-FFF2-40B4-BE49-F238E27FC236}">
                <a16:creationId xmlns:a16="http://schemas.microsoft.com/office/drawing/2014/main" id="{D41018C8-962D-448B-87C4-4E79D744DB7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457" r="7015" b="1"/>
          <a:stretch/>
        </p:blipFill>
        <p:spPr bwMode="auto">
          <a:xfrm>
            <a:off x="583656" y="499236"/>
            <a:ext cx="11024687" cy="568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38729"/>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541"/>
      </a:dk2>
      <a:lt2>
        <a:srgbClr val="E8E7E2"/>
      </a:lt2>
      <a:accent1>
        <a:srgbClr val="6E85EE"/>
      </a:accent1>
      <a:accent2>
        <a:srgbClr val="4EABEB"/>
      </a:accent2>
      <a:accent3>
        <a:srgbClr val="38B3B1"/>
      </a:accent3>
      <a:accent4>
        <a:srgbClr val="33B980"/>
      </a:accent4>
      <a:accent5>
        <a:srgbClr val="2EBA43"/>
      </a:accent5>
      <a:accent6>
        <a:srgbClr val="59B936"/>
      </a:accent6>
      <a:hlink>
        <a:srgbClr val="8D8355"/>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43</TotalTime>
  <Words>1175</Words>
  <Application>Microsoft Office PowerPoint</Application>
  <PresentationFormat>Širokouhlá</PresentationFormat>
  <Paragraphs>80</Paragraphs>
  <Slides>23</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23</vt:i4>
      </vt:variant>
    </vt:vector>
  </HeadingPairs>
  <TitlesOfParts>
    <vt:vector size="29" baseType="lpstr">
      <vt:lpstr>Arial</vt:lpstr>
      <vt:lpstr>Calibri</vt:lpstr>
      <vt:lpstr>HKGrotesk</vt:lpstr>
      <vt:lpstr>Neue Haas Grotesk Text Pro</vt:lpstr>
      <vt:lpstr>Times New Roman</vt:lpstr>
      <vt:lpstr>AccentBoxVTI</vt:lpstr>
      <vt:lpstr>IC vlaky</vt:lpstr>
      <vt:lpstr>Služby vo vlakoch InterCity</vt:lpstr>
      <vt:lpstr>Prezentácia programu PowerPoint</vt:lpstr>
      <vt:lpstr>2. trieda – kupé pre deti </vt:lpstr>
      <vt:lpstr>Prezentácia programu PowerPoint</vt:lpstr>
      <vt:lpstr> 2. trieda</vt:lpstr>
      <vt:lpstr>Služby </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 Bezplatné parkovanie k internetovému cestovnému lístku</vt:lpstr>
      <vt:lpstr>Prezentácia programu PowerPoint</vt:lpstr>
      <vt:lpstr>Prezentácia programu PowerPoint</vt:lpstr>
      <vt:lpstr> </vt:lpstr>
      <vt:lpstr>Prezentácia programu PowerPoint</vt:lpstr>
      <vt:lpstr>Prezentácia programu PowerPoint</vt:lpstr>
      <vt:lpstr> </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vlaky</dc:title>
  <dc:creator>Stefan Medvec</dc:creator>
  <cp:lastModifiedBy>Stefan Medvec</cp:lastModifiedBy>
  <cp:revision>7</cp:revision>
  <dcterms:created xsi:type="dcterms:W3CDTF">2020-11-14T16:53:04Z</dcterms:created>
  <dcterms:modified xsi:type="dcterms:W3CDTF">2020-11-14T17:49:54Z</dcterms:modified>
</cp:coreProperties>
</file>