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C4D18C-0A3C-4D7D-B1CC-4FDA3172ABF4}" v="108" dt="2020-10-23T15:29:46.9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5" autoAdjust="0"/>
    <p:restoredTop sz="9466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sk-SK"/>
              <a:t>Upravte štýly predlohy textu</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a:t>Kliknutím upravte štýl predlohy podnadpisov</a:t>
            </a:r>
            <a:endParaRPr lang="en-US" dirty="0"/>
          </a:p>
        </p:txBody>
      </p:sp>
      <p:sp>
        <p:nvSpPr>
          <p:cNvPr id="4" name="Date Placeholder 3"/>
          <p:cNvSpPr>
            <a:spLocks noGrp="1"/>
          </p:cNvSpPr>
          <p:nvPr>
            <p:ph type="dt" sz="half" idx="10"/>
          </p:nvPr>
        </p:nvSpPr>
        <p:spPr/>
        <p:txBody>
          <a:bodyPr/>
          <a:lstStyle/>
          <a:p>
            <a:fld id="{3CBC1C18-307B-4F68-A007-B5B542270E8D}" type="datetimeFigureOut">
              <a:rPr lang="en-US" smtClean="0"/>
              <a:t>10/28/2020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668059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Názov a popis">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sk-SK"/>
              <a:t>Upravte štýly predlohy textu</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Upraviť štýly predlohy textu</a:t>
            </a:r>
          </a:p>
        </p:txBody>
      </p:sp>
      <p:sp>
        <p:nvSpPr>
          <p:cNvPr id="4" name="Date Placeholder 3"/>
          <p:cNvSpPr>
            <a:spLocks noGrp="1"/>
          </p:cNvSpPr>
          <p:nvPr>
            <p:ph type="dt" sz="half" idx="10"/>
          </p:nvPr>
        </p:nvSpPr>
        <p:spPr/>
        <p:txBody>
          <a:bodyPr/>
          <a:lstStyle/>
          <a:p>
            <a:fld id="{3CBC1C18-307B-4F68-A007-B5B542270E8D}" type="datetimeFigureOut">
              <a:rPr lang="en-US" smtClean="0"/>
              <a:t>10/28/2020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498177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onuka s popisom">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sk-SK"/>
              <a:t>Upravte štýly predlohy textu</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k-SK"/>
              <a:t>Upraviť štýly predlohy textu</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Upraviť štýly predlohy textu</a:t>
            </a:r>
          </a:p>
        </p:txBody>
      </p:sp>
      <p:sp>
        <p:nvSpPr>
          <p:cNvPr id="4" name="Date Placeholder 3"/>
          <p:cNvSpPr>
            <a:spLocks noGrp="1"/>
          </p:cNvSpPr>
          <p:nvPr>
            <p:ph type="dt" sz="half" idx="10"/>
          </p:nvPr>
        </p:nvSpPr>
        <p:spPr/>
        <p:txBody>
          <a:bodyPr/>
          <a:lstStyle/>
          <a:p>
            <a:fld id="{3CBC1C18-307B-4F68-A007-B5B542270E8D}" type="datetimeFigureOut">
              <a:rPr lang="en-US" smtClean="0"/>
              <a:t>10/28/2020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5584100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arta s názv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sk-SK"/>
              <a:t>Upravte štýly predlohy textu</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sk-SK"/>
              <a:t>Upraviť štýly predlohy textu</a:t>
            </a:r>
          </a:p>
        </p:txBody>
      </p:sp>
      <p:sp>
        <p:nvSpPr>
          <p:cNvPr id="5" name="Date Placeholder 4"/>
          <p:cNvSpPr>
            <a:spLocks noGrp="1"/>
          </p:cNvSpPr>
          <p:nvPr>
            <p:ph type="dt" sz="half" idx="10"/>
          </p:nvPr>
        </p:nvSpPr>
        <p:spPr/>
        <p:txBody>
          <a:bodyPr/>
          <a:lstStyle/>
          <a:p>
            <a:fld id="{3CBC1C18-307B-4F68-A007-B5B542270E8D}" type="datetimeFigureOut">
              <a:rPr lang="en-US" smtClean="0"/>
              <a:t>10/28/2020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6565295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s názvom ponuky">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sk-SK"/>
              <a:t>Upravte štýly predlohy textu</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k-SK"/>
              <a:t>Upraviť štýly predlohy textu</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sk-SK"/>
              <a:t>Upraviť štýly predlohy textu</a:t>
            </a:r>
          </a:p>
        </p:txBody>
      </p:sp>
      <p:sp>
        <p:nvSpPr>
          <p:cNvPr id="5" name="Date Placeholder 4"/>
          <p:cNvSpPr>
            <a:spLocks noGrp="1"/>
          </p:cNvSpPr>
          <p:nvPr>
            <p:ph type="dt" sz="half" idx="10"/>
          </p:nvPr>
        </p:nvSpPr>
        <p:spPr/>
        <p:txBody>
          <a:bodyPr/>
          <a:lstStyle/>
          <a:p>
            <a:fld id="{3CBC1C18-307B-4F68-A007-B5B542270E8D}" type="datetimeFigureOut">
              <a:rPr lang="en-US" smtClean="0"/>
              <a:t>10/28/2020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5960333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alebo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sk-SK"/>
              <a:t>Upravte štýly predlohy textu</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k-SK"/>
              <a:t>Upraviť štýly predlohy textu</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sk-SK"/>
              <a:t>Upraviť štýly predlohy textu</a:t>
            </a:r>
          </a:p>
        </p:txBody>
      </p:sp>
      <p:sp>
        <p:nvSpPr>
          <p:cNvPr id="5" name="Date Placeholder 4"/>
          <p:cNvSpPr>
            <a:spLocks noGrp="1"/>
          </p:cNvSpPr>
          <p:nvPr>
            <p:ph type="dt" sz="half" idx="10"/>
          </p:nvPr>
        </p:nvSpPr>
        <p:spPr/>
        <p:txBody>
          <a:bodyPr/>
          <a:lstStyle/>
          <a:p>
            <a:fld id="{3CBC1C18-307B-4F68-A007-B5B542270E8D}" type="datetimeFigureOut">
              <a:rPr lang="en-US" smtClean="0"/>
              <a:t>10/28/2020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6556693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Upravte štýly predlohy textu</a:t>
            </a:r>
            <a:endParaRPr lang="en-US" dirty="0"/>
          </a:p>
        </p:txBody>
      </p:sp>
      <p:sp>
        <p:nvSpPr>
          <p:cNvPr id="3" name="Vertical Text Placeholder 2"/>
          <p:cNvSpPr>
            <a:spLocks noGrp="1"/>
          </p:cNvSpPr>
          <p:nvPr>
            <p:ph type="body" orient="vert" idx="1"/>
          </p:nvPr>
        </p:nvSpPr>
        <p:spPr/>
        <p:txBody>
          <a:bodyPr vert="eaVert" anchor="t"/>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3CBC1C18-307B-4F68-A007-B5B542270E8D}" type="datetimeFigureOut">
              <a:rPr lang="en-US" smtClean="0"/>
              <a:t>10/28/2020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6496853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sk-SK"/>
              <a:t>Upravte štýly predlohy textu</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3CBC1C18-307B-4F68-A007-B5B542270E8D}" type="datetimeFigureOut">
              <a:rPr lang="en-US" smtClean="0"/>
              <a:t>10/28/2020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0247918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sk-SK"/>
              <a:t>Upravte štýly predlohy textu</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10/28/2020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3499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sk-SK"/>
              <a:t>Upravte štýly predlohy textu</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Upraviť štýly predlohy textu</a:t>
            </a:r>
          </a:p>
        </p:txBody>
      </p:sp>
      <p:sp>
        <p:nvSpPr>
          <p:cNvPr id="4" name="Date Placeholder 3"/>
          <p:cNvSpPr>
            <a:spLocks noGrp="1"/>
          </p:cNvSpPr>
          <p:nvPr>
            <p:ph type="dt" sz="half" idx="10"/>
          </p:nvPr>
        </p:nvSpPr>
        <p:spPr/>
        <p:txBody>
          <a:bodyPr/>
          <a:lstStyle/>
          <a:p>
            <a:fld id="{3CBC1C18-307B-4F68-A007-B5B542270E8D}" type="datetimeFigureOut">
              <a:rPr lang="en-US" smtClean="0"/>
              <a:t>10/28/2020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4255614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sk-SK"/>
              <a:t>Upravte štýly predlohy textu</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Date Placeholder 4"/>
          <p:cNvSpPr>
            <a:spLocks noGrp="1"/>
          </p:cNvSpPr>
          <p:nvPr>
            <p:ph type="dt" sz="half" idx="10"/>
          </p:nvPr>
        </p:nvSpPr>
        <p:spPr/>
        <p:txBody>
          <a:bodyPr/>
          <a:lstStyle/>
          <a:p>
            <a:fld id="{3CBC1C18-307B-4F68-A007-B5B542270E8D}" type="datetimeFigureOut">
              <a:rPr lang="en-US" smtClean="0"/>
              <a:t>10/28/2020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3245556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sk-SK"/>
              <a:t>Upravte štýly predlohy textu</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Upraviť štýly predlohy textu</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Upraviť štýly predlohy textu</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7" name="Date Placeholder 6"/>
          <p:cNvSpPr>
            <a:spLocks noGrp="1"/>
          </p:cNvSpPr>
          <p:nvPr>
            <p:ph type="dt" sz="half" idx="10"/>
          </p:nvPr>
        </p:nvSpPr>
        <p:spPr/>
        <p:txBody>
          <a:bodyPr/>
          <a:lstStyle/>
          <a:p>
            <a:fld id="{3CBC1C18-307B-4F68-A007-B5B542270E8D}" type="datetimeFigureOut">
              <a:rPr lang="en-US" smtClean="0"/>
              <a:t>10/28/2020</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6779496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Upravte štýly predlohy textu</a:t>
            </a:r>
            <a:endParaRPr lang="en-US" dirty="0"/>
          </a:p>
        </p:txBody>
      </p:sp>
      <p:sp>
        <p:nvSpPr>
          <p:cNvPr id="3" name="Date Placeholder 2"/>
          <p:cNvSpPr>
            <a:spLocks noGrp="1"/>
          </p:cNvSpPr>
          <p:nvPr>
            <p:ph type="dt" sz="half" idx="10"/>
          </p:nvPr>
        </p:nvSpPr>
        <p:spPr/>
        <p:txBody>
          <a:bodyPr/>
          <a:lstStyle/>
          <a:p>
            <a:fld id="{3CBC1C18-307B-4F68-A007-B5B542270E8D}" type="datetimeFigureOut">
              <a:rPr lang="en-US" smtClean="0"/>
              <a:t>10/28/2020</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7028090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BC1C18-307B-4F68-A007-B5B542270E8D}" type="datetimeFigureOut">
              <a:rPr lang="en-US" smtClean="0"/>
              <a:t>10/28/2020</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6193302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sk-SK"/>
              <a:t>Upravte štýly predlohy textu</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Upraviť štýly predlohy textu</a:t>
            </a:r>
          </a:p>
        </p:txBody>
      </p:sp>
      <p:sp>
        <p:nvSpPr>
          <p:cNvPr id="5" name="Date Placeholder 4"/>
          <p:cNvSpPr>
            <a:spLocks noGrp="1"/>
          </p:cNvSpPr>
          <p:nvPr>
            <p:ph type="dt" sz="half" idx="10"/>
          </p:nvPr>
        </p:nvSpPr>
        <p:spPr/>
        <p:txBody>
          <a:bodyPr/>
          <a:lstStyle/>
          <a:p>
            <a:fld id="{3CBC1C18-307B-4F68-A007-B5B542270E8D}" type="datetimeFigureOut">
              <a:rPr lang="en-US" smtClean="0"/>
              <a:t>10/28/2020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7012566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sk-SK"/>
              <a:t>Upravte štýly predlohy textu</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a:t>Ak chcete pridať obrázok, kliknite na ikonu</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Upraviť štýly predlohy textu</a:t>
            </a:r>
          </a:p>
        </p:txBody>
      </p:sp>
      <p:sp>
        <p:nvSpPr>
          <p:cNvPr id="5" name="Date Placeholder 4"/>
          <p:cNvSpPr>
            <a:spLocks noGrp="1"/>
          </p:cNvSpPr>
          <p:nvPr>
            <p:ph type="dt" sz="half" idx="10"/>
          </p:nvPr>
        </p:nvSpPr>
        <p:spPr/>
        <p:txBody>
          <a:bodyPr/>
          <a:lstStyle/>
          <a:p>
            <a:fld id="{3CBC1C18-307B-4F68-A007-B5B542270E8D}" type="datetimeFigureOut">
              <a:rPr lang="en-US" smtClean="0"/>
              <a:t>10/28/2020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0780827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sk-SK"/>
              <a:t>Upravte štýly predlohy textu</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CBC1C18-307B-4F68-A007-B5B542270E8D}" type="datetimeFigureOut">
              <a:rPr lang="en-US" smtClean="0"/>
              <a:t>10/28/2020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913722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a:xfrm>
            <a:off x="1688124" y="2233246"/>
            <a:ext cx="9760218" cy="2262781"/>
          </a:xfrm>
        </p:spPr>
        <p:txBody>
          <a:bodyPr/>
          <a:lstStyle/>
          <a:p>
            <a:pPr algn="ctr"/>
            <a:r>
              <a:rPr lang="sk-SK" dirty="0">
                <a:latin typeface="Times New Roman" panose="02020603050405020304" pitchFamily="18" charset="0"/>
                <a:ea typeface="+mj-lt"/>
                <a:cs typeface="Times New Roman" panose="02020603050405020304" pitchFamily="18" charset="0"/>
              </a:rPr>
              <a:t>Komerčné zľavy poskytované ZSSK</a:t>
            </a:r>
            <a:endParaRPr lang="sk-SK" dirty="0">
              <a:latin typeface="Times New Roman" panose="02020603050405020304" pitchFamily="18" charset="0"/>
              <a:cs typeface="Times New Roman" panose="02020603050405020304" pitchFamily="18" charset="0"/>
            </a:endParaRPr>
          </a:p>
        </p:txBody>
      </p:sp>
      <p:sp>
        <p:nvSpPr>
          <p:cNvPr id="3" name="Podnadpis 2"/>
          <p:cNvSpPr>
            <a:spLocks noGrp="1"/>
          </p:cNvSpPr>
          <p:nvPr>
            <p:ph type="subTitle" idx="1"/>
          </p:nvPr>
        </p:nvSpPr>
        <p:spPr>
          <a:xfrm>
            <a:off x="3151920" y="5649576"/>
            <a:ext cx="8915399" cy="990375"/>
          </a:xfrm>
        </p:spPr>
        <p:txBody>
          <a:bodyPr vert="horz" lIns="91440" tIns="45720" rIns="91440" bIns="45720" rtlCol="0" anchor="t">
            <a:normAutofit/>
          </a:bodyPr>
          <a:lstStyle/>
          <a:p>
            <a:r>
              <a:rPr lang="sk-SK" dirty="0">
                <a:solidFill>
                  <a:schemeClr val="tx1"/>
                </a:solidFill>
                <a:latin typeface="Times New Roman" panose="02020603050405020304" pitchFamily="18" charset="0"/>
                <a:cs typeface="Times New Roman" panose="02020603050405020304" pitchFamily="18" charset="0"/>
              </a:rPr>
              <a:t>       </a:t>
            </a:r>
          </a:p>
          <a:p>
            <a:r>
              <a:rPr lang="sk-SK" dirty="0">
                <a:solidFill>
                  <a:schemeClr val="tx1"/>
                </a:solidFill>
                <a:latin typeface="Times New Roman" panose="02020603050405020304" pitchFamily="18" charset="0"/>
                <a:cs typeface="Times New Roman" panose="02020603050405020304" pitchFamily="18" charset="0"/>
              </a:rPr>
              <a:t>                                                                                                            Anna Medvecová 3.KM</a:t>
            </a:r>
          </a:p>
        </p:txBody>
      </p:sp>
    </p:spTree>
    <p:extLst>
      <p:ext uri="{BB962C8B-B14F-4D97-AF65-F5344CB8AC3E}">
        <p14:creationId xmlns:p14="http://schemas.microsoft.com/office/powerpoint/2010/main" val="3676557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F115A28-3F52-454E-9E0E-0AA59F899488}"/>
              </a:ext>
            </a:extLst>
          </p:cNvPr>
          <p:cNvSpPr>
            <a:spLocks noGrp="1"/>
          </p:cNvSpPr>
          <p:nvPr>
            <p:ph type="title"/>
          </p:nvPr>
        </p:nvSpPr>
        <p:spPr/>
        <p:txBody>
          <a:bodyPr/>
          <a:lstStyle/>
          <a:p>
            <a:r>
              <a:rPr lang="sk-SK" dirty="0">
                <a:latin typeface="Times New Roman" panose="02020603050405020304" pitchFamily="18" charset="0"/>
                <a:ea typeface="+mj-lt"/>
                <a:cs typeface="Times New Roman" panose="02020603050405020304" pitchFamily="18" charset="0"/>
              </a:rPr>
              <a:t>ÚHRADY</a:t>
            </a:r>
            <a:endParaRPr lang="sk-SK" dirty="0">
              <a:latin typeface="Times New Roman" panose="02020603050405020304" pitchFamily="18" charset="0"/>
              <a:cs typeface="Times New Roman" panose="02020603050405020304" pitchFamily="18" charset="0"/>
            </a:endParaRPr>
          </a:p>
        </p:txBody>
      </p:sp>
      <p:sp>
        <p:nvSpPr>
          <p:cNvPr id="3" name="Zástupný objekt pre obsah 2">
            <a:extLst>
              <a:ext uri="{FF2B5EF4-FFF2-40B4-BE49-F238E27FC236}">
                <a16:creationId xmlns:a16="http://schemas.microsoft.com/office/drawing/2014/main" id="{CB1640D4-6AE7-4D11-B0FD-C7B290E7CE19}"/>
              </a:ext>
            </a:extLst>
          </p:cNvPr>
          <p:cNvSpPr>
            <a:spLocks noGrp="1"/>
          </p:cNvSpPr>
          <p:nvPr>
            <p:ph idx="1"/>
          </p:nvPr>
        </p:nvSpPr>
        <p:spPr>
          <a:xfrm>
            <a:off x="2139046" y="2133600"/>
            <a:ext cx="8915400" cy="3777622"/>
          </a:xfrm>
        </p:spPr>
        <p:txBody>
          <a:bodyPr vert="horz" lIns="91440" tIns="45720" rIns="91440" bIns="45720" rtlCol="0" anchor="t">
            <a:normAutofit/>
          </a:bodyPr>
          <a:lstStyle/>
          <a:p>
            <a:r>
              <a:rPr lang="sk-SK" sz="2400" dirty="0">
                <a:solidFill>
                  <a:schemeClr val="tx1"/>
                </a:solidFill>
                <a:latin typeface="Times New Roman" panose="02020603050405020304" pitchFamily="18" charset="0"/>
                <a:ea typeface="+mn-lt"/>
                <a:cs typeface="Times New Roman" panose="02020603050405020304" pitchFamily="18" charset="0"/>
              </a:rPr>
              <a:t>Cestujúci bez platného cestovného dokladu, ktorý sa pred nástupom do vlaku prihlási vlakvedúcemu daného vlaku a oznámi mu záujem zakúpiť si cestovný doklad priamo vo vlaku, zaplatí pri nákupe cestovného dokladu cestovné podľa Cenníka k PP ZSSK KV a sankciu vo výške 3 EUR. </a:t>
            </a:r>
          </a:p>
          <a:p>
            <a:r>
              <a:rPr lang="sk-SK" sz="2400" dirty="0">
                <a:solidFill>
                  <a:schemeClr val="tx1"/>
                </a:solidFill>
                <a:latin typeface="Times New Roman" panose="02020603050405020304" pitchFamily="18" charset="0"/>
                <a:ea typeface="+mn-lt"/>
                <a:cs typeface="Times New Roman" panose="02020603050405020304" pitchFamily="18" charset="0"/>
              </a:rPr>
              <a:t> Cestujúci s cestovným dokladom zakúpeným vo vlaku bez nároku na miesto z dôvodu vypredania vlaku môže zaujať miesto len vo vozni na sedenie mimo priestoru s miestami na sedenie</a:t>
            </a:r>
            <a:endParaRPr lang="sk-SK"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0072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EBB7AF3-0CDC-43FB-831D-DD06B5437DCD}"/>
              </a:ext>
            </a:extLst>
          </p:cNvPr>
          <p:cNvSpPr>
            <a:spLocks noGrp="1"/>
          </p:cNvSpPr>
          <p:nvPr>
            <p:ph type="title"/>
          </p:nvPr>
        </p:nvSpPr>
        <p:spPr>
          <a:xfrm>
            <a:off x="1636322" y="399027"/>
            <a:ext cx="8911687" cy="1035878"/>
          </a:xfrm>
        </p:spPr>
        <p:txBody>
          <a:bodyPr>
            <a:normAutofit fontScale="90000"/>
          </a:bodyPr>
          <a:lstStyle/>
          <a:p>
            <a:r>
              <a:rPr lang="sk-SK" dirty="0">
                <a:latin typeface="Times New Roman" panose="02020603050405020304" pitchFamily="18" charset="0"/>
                <a:ea typeface="+mj-lt"/>
                <a:cs typeface="Times New Roman" panose="02020603050405020304" pitchFamily="18" charset="0"/>
              </a:rPr>
              <a:t>PREPRAVA BATOŽÍN A BICYKLOV V MEDZINÁRODNEJ PREPRAVE </a:t>
            </a:r>
            <a:endParaRPr lang="sk-SK" dirty="0">
              <a:latin typeface="Times New Roman" panose="02020603050405020304" pitchFamily="18" charset="0"/>
              <a:cs typeface="Times New Roman" panose="02020603050405020304" pitchFamily="18" charset="0"/>
            </a:endParaRPr>
          </a:p>
        </p:txBody>
      </p:sp>
      <p:sp>
        <p:nvSpPr>
          <p:cNvPr id="3" name="Zástupný objekt pre obsah 2">
            <a:extLst>
              <a:ext uri="{FF2B5EF4-FFF2-40B4-BE49-F238E27FC236}">
                <a16:creationId xmlns:a16="http://schemas.microsoft.com/office/drawing/2014/main" id="{AE3CB348-EF19-4002-9AC5-5B2CEBCCF6EF}"/>
              </a:ext>
            </a:extLst>
          </p:cNvPr>
          <p:cNvSpPr>
            <a:spLocks noGrp="1"/>
          </p:cNvSpPr>
          <p:nvPr>
            <p:ph idx="1"/>
          </p:nvPr>
        </p:nvSpPr>
        <p:spPr>
          <a:xfrm>
            <a:off x="1857692" y="1750255"/>
            <a:ext cx="9016634" cy="4224997"/>
          </a:xfrm>
        </p:spPr>
        <p:txBody>
          <a:bodyPr vert="horz" lIns="91440" tIns="45720" rIns="91440" bIns="45720" rtlCol="0" anchor="t">
            <a:noAutofit/>
          </a:bodyPr>
          <a:lstStyle/>
          <a:p>
            <a:r>
              <a:rPr lang="sk-SK" sz="2400" dirty="0">
                <a:solidFill>
                  <a:schemeClr val="tx1"/>
                </a:solidFill>
                <a:latin typeface="Times New Roman" panose="02020603050405020304" pitchFamily="18" charset="0"/>
                <a:ea typeface="+mn-lt"/>
                <a:cs typeface="Times New Roman" panose="02020603050405020304" pitchFamily="18" charset="0"/>
              </a:rPr>
              <a:t>Preprava bicyklov je povinne miestenková, je povolená len v PÚB. B.3.2 Za prepravu bicykla cestujúci zaplatí cestovné 5 EUR/ks + miestenku 2 EUR/ks, </a:t>
            </a:r>
            <a:endParaRPr lang="sk-SK" sz="2400" dirty="0">
              <a:solidFill>
                <a:schemeClr val="tx1"/>
              </a:solidFill>
              <a:latin typeface="Times New Roman" panose="02020603050405020304" pitchFamily="18" charset="0"/>
              <a:cs typeface="Times New Roman" panose="02020603050405020304" pitchFamily="18" charset="0"/>
            </a:endParaRPr>
          </a:p>
          <a:p>
            <a:r>
              <a:rPr lang="sk-SK" sz="2400" dirty="0">
                <a:solidFill>
                  <a:schemeClr val="tx1"/>
                </a:solidFill>
                <a:latin typeface="Times New Roman" panose="02020603050405020304" pitchFamily="18" charset="0"/>
                <a:ea typeface="+mn-lt"/>
                <a:cs typeface="Times New Roman" panose="02020603050405020304" pitchFamily="18" charset="0"/>
              </a:rPr>
              <a:t> Preprava príručnej batožiny je bezplatná</a:t>
            </a:r>
            <a:endParaRPr lang="sk-SK" sz="2400" dirty="0">
              <a:solidFill>
                <a:schemeClr val="tx1"/>
              </a:solidFill>
              <a:latin typeface="Times New Roman" panose="02020603050405020304" pitchFamily="18" charset="0"/>
              <a:cs typeface="Times New Roman" panose="02020603050405020304" pitchFamily="18" charset="0"/>
            </a:endParaRPr>
          </a:p>
          <a:p>
            <a:r>
              <a:rPr lang="sk-SK" sz="2400" dirty="0">
                <a:solidFill>
                  <a:schemeClr val="tx1"/>
                </a:solidFill>
                <a:latin typeface="Times New Roman" panose="02020603050405020304" pitchFamily="18" charset="0"/>
                <a:ea typeface="+mn-lt"/>
                <a:cs typeface="Times New Roman" panose="02020603050405020304" pitchFamily="18" charset="0"/>
              </a:rPr>
              <a:t>Za príručnú batožinu sa považuje: • batožina s max. rozmermi 70 cm x 50 cm x 30 cm, • batožina, ktorej súčet rozmerov nepresahuje 150 cm, • pár lyží s palicami alebo snowboard, a to za predpokladu, že svojimi rozmermi a umiestnením nijako neobmedzuje iného cestujúceho ani personál vlaku a cestujúci ňou neobsadzuje ďalšie miesta na sedenie, ak na </a:t>
            </a:r>
            <a:r>
              <a:rPr lang="sk-SK" sz="2400" dirty="0" err="1">
                <a:solidFill>
                  <a:schemeClr val="tx1"/>
                </a:solidFill>
                <a:latin typeface="Times New Roman" panose="02020603050405020304" pitchFamily="18" charset="0"/>
                <a:ea typeface="+mn-lt"/>
                <a:cs typeface="Times New Roman" panose="02020603050405020304" pitchFamily="18" charset="0"/>
              </a:rPr>
              <a:t>ne</a:t>
            </a:r>
            <a:r>
              <a:rPr lang="sk-SK" sz="2400" dirty="0">
                <a:solidFill>
                  <a:schemeClr val="tx1"/>
                </a:solidFill>
                <a:latin typeface="Times New Roman" panose="02020603050405020304" pitchFamily="18" charset="0"/>
                <a:ea typeface="+mn-lt"/>
                <a:cs typeface="Times New Roman" panose="02020603050405020304" pitchFamily="18" charset="0"/>
              </a:rPr>
              <a:t> nemá platný cestovný doklad. </a:t>
            </a:r>
          </a:p>
          <a:p>
            <a:r>
              <a:rPr lang="sk-SK" sz="2400" dirty="0">
                <a:solidFill>
                  <a:schemeClr val="tx1"/>
                </a:solidFill>
                <a:latin typeface="Times New Roman" panose="02020603050405020304" pitchFamily="18" charset="0"/>
                <a:ea typeface="+mn-lt"/>
                <a:cs typeface="Times New Roman" panose="02020603050405020304" pitchFamily="18" charset="0"/>
              </a:rPr>
              <a:t> Za prepravu batožiny, ktorá nespĺňa podmienky príručnej batožiny, cestujúci zaplatí sankciu 2 EUR/ks. </a:t>
            </a:r>
          </a:p>
        </p:txBody>
      </p:sp>
    </p:spTree>
    <p:extLst>
      <p:ext uri="{BB962C8B-B14F-4D97-AF65-F5344CB8AC3E}">
        <p14:creationId xmlns:p14="http://schemas.microsoft.com/office/powerpoint/2010/main" val="2655740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EBB7AF3-0CDC-43FB-831D-DD06B5437DCD}"/>
              </a:ext>
            </a:extLst>
          </p:cNvPr>
          <p:cNvSpPr>
            <a:spLocks noGrp="1"/>
          </p:cNvSpPr>
          <p:nvPr>
            <p:ph type="title"/>
          </p:nvPr>
        </p:nvSpPr>
        <p:spPr>
          <a:xfrm>
            <a:off x="1931743" y="567839"/>
            <a:ext cx="8911687" cy="1280890"/>
          </a:xfrm>
        </p:spPr>
        <p:txBody>
          <a:bodyPr/>
          <a:lstStyle/>
          <a:p>
            <a:r>
              <a:rPr lang="sk-SK" dirty="0">
                <a:latin typeface="Times New Roman" panose="02020603050405020304" pitchFamily="18" charset="0"/>
                <a:ea typeface="+mj-lt"/>
                <a:cs typeface="Times New Roman" panose="02020603050405020304" pitchFamily="18" charset="0"/>
              </a:rPr>
              <a:t>PREPRAVA PSOV A ŽIVÝCH ZVIERAT</a:t>
            </a:r>
          </a:p>
        </p:txBody>
      </p:sp>
      <p:sp>
        <p:nvSpPr>
          <p:cNvPr id="3" name="Zástupný objekt pre obsah 2">
            <a:extLst>
              <a:ext uri="{FF2B5EF4-FFF2-40B4-BE49-F238E27FC236}">
                <a16:creationId xmlns:a16="http://schemas.microsoft.com/office/drawing/2014/main" id="{AE3CB348-EF19-4002-9AC5-5B2CEBCCF6EF}"/>
              </a:ext>
            </a:extLst>
          </p:cNvPr>
          <p:cNvSpPr>
            <a:spLocks noGrp="1"/>
          </p:cNvSpPr>
          <p:nvPr>
            <p:ph idx="1"/>
          </p:nvPr>
        </p:nvSpPr>
        <p:spPr>
          <a:xfrm>
            <a:off x="1928030" y="1848729"/>
            <a:ext cx="8915400" cy="3777622"/>
          </a:xfrm>
        </p:spPr>
        <p:txBody>
          <a:bodyPr vert="horz" lIns="91440" tIns="45720" rIns="91440" bIns="45720" rtlCol="0" anchor="t">
            <a:normAutofit/>
          </a:bodyPr>
          <a:lstStyle/>
          <a:p>
            <a:r>
              <a:rPr lang="sk-SK" sz="2400" dirty="0">
                <a:latin typeface="Times New Roman" panose="02020603050405020304" pitchFamily="18" charset="0"/>
                <a:ea typeface="+mn-lt"/>
                <a:cs typeface="Times New Roman" panose="02020603050405020304" pitchFamily="18" charset="0"/>
              </a:rPr>
              <a:t>V komerčných vlakoch je preprava psov a živých zvierat povolená len v 2. vozňovej triede. </a:t>
            </a:r>
          </a:p>
          <a:p>
            <a:r>
              <a:rPr lang="sk-SK" sz="2400" dirty="0">
                <a:latin typeface="Times New Roman" panose="02020603050405020304" pitchFamily="18" charset="0"/>
                <a:ea typeface="+mn-lt"/>
                <a:cs typeface="Times New Roman" panose="02020603050405020304" pitchFamily="18" charset="0"/>
              </a:rPr>
              <a:t> Cestujúci si môže do vozňov 2. vozňovej triedy vziať malé zvieratá uzavreté v klietkach, košíkoch alebo v iných uzatvárateľných schránkach s nepriepustným dnom (ďalej „schránka“). Bez schránky je možné prepraviť len psa, ktorý musí mať ochranný košík a musí byť držaný na vôdzke.</a:t>
            </a:r>
            <a:endParaRPr lang="sk-SK"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7006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a:extLst>
              <a:ext uri="{FF2B5EF4-FFF2-40B4-BE49-F238E27FC236}">
                <a16:creationId xmlns:a16="http://schemas.microsoft.com/office/drawing/2014/main" id="{AE3CB348-EF19-4002-9AC5-5B2CEBCCF6EF}"/>
              </a:ext>
            </a:extLst>
          </p:cNvPr>
          <p:cNvSpPr>
            <a:spLocks noGrp="1"/>
          </p:cNvSpPr>
          <p:nvPr>
            <p:ph idx="1"/>
          </p:nvPr>
        </p:nvSpPr>
        <p:spPr>
          <a:xfrm>
            <a:off x="2209385" y="1936652"/>
            <a:ext cx="8915400" cy="3777622"/>
          </a:xfrm>
        </p:spPr>
        <p:txBody>
          <a:bodyPr vert="horz" lIns="91440" tIns="45720" rIns="91440" bIns="45720" rtlCol="0" anchor="t">
            <a:normAutofit/>
          </a:bodyPr>
          <a:lstStyle/>
          <a:p>
            <a:r>
              <a:rPr lang="sk-SK" sz="2400" dirty="0">
                <a:solidFill>
                  <a:schemeClr val="tx1"/>
                </a:solidFill>
                <a:latin typeface="Times New Roman" panose="02020603050405020304" pitchFamily="18" charset="0"/>
                <a:ea typeface="+mn-lt"/>
                <a:cs typeface="Times New Roman" panose="02020603050405020304" pitchFamily="18" charset="0"/>
              </a:rPr>
              <a:t>Preprava psa bez schránky je spoplatnená, bez nároku na miesto pre psa. Ak cestujúci vo vlaku nepredloží cestovný doklad na prepravu psa, je povinný za psa zaplatiť cestovné podľa cenníka (bez nároku na miesto pre zviera).</a:t>
            </a:r>
          </a:p>
          <a:p>
            <a:r>
              <a:rPr lang="sk-SK" sz="2400" dirty="0">
                <a:solidFill>
                  <a:schemeClr val="tx1"/>
                </a:solidFill>
                <a:latin typeface="Times New Roman" panose="02020603050405020304" pitchFamily="18" charset="0"/>
                <a:ea typeface="+mn-lt"/>
                <a:cs typeface="Times New Roman" panose="02020603050405020304" pitchFamily="18" charset="0"/>
              </a:rPr>
              <a:t> Pre psa s platným medzinárodným cestovným lístkom nie je potrebné zakúpenie iného cestovného dokladu</a:t>
            </a:r>
          </a:p>
          <a:p>
            <a:r>
              <a:rPr lang="sk-SK" sz="2400" dirty="0">
                <a:solidFill>
                  <a:schemeClr val="tx1"/>
                </a:solidFill>
                <a:latin typeface="Times New Roman" panose="02020603050405020304" pitchFamily="18" charset="0"/>
                <a:ea typeface="+mn-lt"/>
                <a:cs typeface="Times New Roman" panose="02020603050405020304" pitchFamily="18" charset="0"/>
              </a:rPr>
              <a:t>V prípadoch porušenia a nedodržania podmienok prepravy psov a živých zvierat vo vlaku je cestujúci povinný zaplatiť okrem cestovného aj sankciu vo výške 30 EUR.</a:t>
            </a:r>
            <a:endParaRPr lang="sk-SK"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3213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EBB7AF3-0CDC-43FB-831D-DD06B5437DCD}"/>
              </a:ext>
            </a:extLst>
          </p:cNvPr>
          <p:cNvSpPr>
            <a:spLocks noGrp="1"/>
          </p:cNvSpPr>
          <p:nvPr>
            <p:ph type="title"/>
          </p:nvPr>
        </p:nvSpPr>
        <p:spPr>
          <a:xfrm>
            <a:off x="1973946" y="525636"/>
            <a:ext cx="8911687" cy="937404"/>
          </a:xfrm>
        </p:spPr>
        <p:txBody>
          <a:bodyPr>
            <a:normAutofit fontScale="90000"/>
          </a:bodyPr>
          <a:lstStyle/>
          <a:p>
            <a:r>
              <a:rPr lang="sk-SK" dirty="0">
                <a:latin typeface="Times New Roman" panose="02020603050405020304" pitchFamily="18" charset="0"/>
                <a:ea typeface="+mj-lt"/>
                <a:cs typeface="Times New Roman" panose="02020603050405020304" pitchFamily="18" charset="0"/>
              </a:rPr>
              <a:t>NÁVRATKY MEDZINÁRODNÝCH CESTOVNÝCH DOKLADOV</a:t>
            </a:r>
          </a:p>
        </p:txBody>
      </p:sp>
      <p:sp>
        <p:nvSpPr>
          <p:cNvPr id="3" name="Zástupný objekt pre obsah 2">
            <a:extLst>
              <a:ext uri="{FF2B5EF4-FFF2-40B4-BE49-F238E27FC236}">
                <a16:creationId xmlns:a16="http://schemas.microsoft.com/office/drawing/2014/main" id="{AE3CB348-EF19-4002-9AC5-5B2CEBCCF6EF}"/>
              </a:ext>
            </a:extLst>
          </p:cNvPr>
          <p:cNvSpPr>
            <a:spLocks noGrp="1"/>
          </p:cNvSpPr>
          <p:nvPr>
            <p:ph idx="1"/>
          </p:nvPr>
        </p:nvSpPr>
        <p:spPr>
          <a:xfrm>
            <a:off x="1970233" y="2049194"/>
            <a:ext cx="8915400" cy="3777622"/>
          </a:xfrm>
        </p:spPr>
        <p:txBody>
          <a:bodyPr vert="horz" lIns="91440" tIns="45720" rIns="91440" bIns="45720" rtlCol="0" anchor="t">
            <a:normAutofit/>
          </a:bodyPr>
          <a:lstStyle/>
          <a:p>
            <a:r>
              <a:rPr lang="sk-SK" sz="2400" dirty="0">
                <a:solidFill>
                  <a:schemeClr val="tx1"/>
                </a:solidFill>
                <a:latin typeface="Times New Roman" panose="02020603050405020304" pitchFamily="18" charset="0"/>
                <a:ea typeface="+mn-lt"/>
                <a:cs typeface="Times New Roman" panose="02020603050405020304" pitchFamily="18" charset="0"/>
              </a:rPr>
              <a:t>Medzinárodný relačný cestovný lístok podľa Cenníka k PP ZSSK KV je možné vrátiť najneskôr v 1. deň platnosti cestovného lístka. Ak sa </a:t>
            </a:r>
            <a:r>
              <a:rPr lang="sk-SK" sz="2400" dirty="0" err="1">
                <a:solidFill>
                  <a:schemeClr val="tx1"/>
                </a:solidFill>
                <a:latin typeface="Times New Roman" panose="02020603050405020304" pitchFamily="18" charset="0"/>
                <a:ea typeface="+mn-lt"/>
                <a:cs typeface="Times New Roman" panose="02020603050405020304" pitchFamily="18" charset="0"/>
              </a:rPr>
              <a:t>návratok</a:t>
            </a:r>
            <a:r>
              <a:rPr lang="sk-SK" sz="2400" dirty="0">
                <a:solidFill>
                  <a:schemeClr val="tx1"/>
                </a:solidFill>
                <a:latin typeface="Times New Roman" panose="02020603050405020304" pitchFamily="18" charset="0"/>
                <a:ea typeface="+mn-lt"/>
                <a:cs typeface="Times New Roman" panose="02020603050405020304" pitchFamily="18" charset="0"/>
              </a:rPr>
              <a:t> vykonáva z dôvodu na strane cestujúceho, dopravca vráti cestovné po odpočítaní sankcie vo výške 10 % z ceny, min. 1 EUR.</a:t>
            </a:r>
          </a:p>
        </p:txBody>
      </p:sp>
    </p:spTree>
    <p:extLst>
      <p:ext uri="{BB962C8B-B14F-4D97-AF65-F5344CB8AC3E}">
        <p14:creationId xmlns:p14="http://schemas.microsoft.com/office/powerpoint/2010/main" val="3586408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Zástupný objekt pre obsah 4"/>
          <p:cNvPicPr>
            <a:picLocks noGrp="1" noChangeAspect="1"/>
          </p:cNvPicPr>
          <p:nvPr>
            <p:ph idx="1"/>
          </p:nvPr>
        </p:nvPicPr>
        <p:blipFill>
          <a:blip r:embed="rId2"/>
          <a:stretch>
            <a:fillRect/>
          </a:stretch>
        </p:blipFill>
        <p:spPr>
          <a:xfrm>
            <a:off x="3425189" y="1358187"/>
            <a:ext cx="5859487" cy="4384850"/>
          </a:xfrm>
          <a:prstGeom prst="rect">
            <a:avLst/>
          </a:prstGeom>
        </p:spPr>
      </p:pic>
    </p:spTree>
    <p:extLst>
      <p:ext uri="{BB962C8B-B14F-4D97-AF65-F5344CB8AC3E}">
        <p14:creationId xmlns:p14="http://schemas.microsoft.com/office/powerpoint/2010/main" val="1931223547"/>
      </p:ext>
    </p:extLst>
  </p:cSld>
  <p:clrMapOvr>
    <a:masterClrMapping/>
  </p:clrMapOvr>
</p:sld>
</file>

<file path=ppt/theme/theme1.xml><?xml version="1.0" encoding="utf-8"?>
<a:theme xmlns:a="http://schemas.openxmlformats.org/drawingml/2006/main" name="Dym">
  <a:themeElements>
    <a:clrScheme name="Dym">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ym">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ym">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TotalTime>
  <Words>207</Words>
  <Application>Microsoft Office PowerPoint</Application>
  <PresentationFormat>Širokouhlá</PresentationFormat>
  <Paragraphs>19</Paragraphs>
  <Slides>7</Slides>
  <Notes>0</Notes>
  <HiddenSlides>0</HiddenSlides>
  <MMClips>0</MMClips>
  <ScaleCrop>false</ScaleCrop>
  <HeadingPairs>
    <vt:vector size="6" baseType="variant">
      <vt:variant>
        <vt:lpstr>Použité písma</vt:lpstr>
      </vt:variant>
      <vt:variant>
        <vt:i4>4</vt:i4>
      </vt:variant>
      <vt:variant>
        <vt:lpstr>Motív</vt:lpstr>
      </vt:variant>
      <vt:variant>
        <vt:i4>1</vt:i4>
      </vt:variant>
      <vt:variant>
        <vt:lpstr>Nadpisy snímok</vt:lpstr>
      </vt:variant>
      <vt:variant>
        <vt:i4>7</vt:i4>
      </vt:variant>
    </vt:vector>
  </HeadingPairs>
  <TitlesOfParts>
    <vt:vector size="12" baseType="lpstr">
      <vt:lpstr>Arial</vt:lpstr>
      <vt:lpstr>Century Gothic</vt:lpstr>
      <vt:lpstr>Times New Roman</vt:lpstr>
      <vt:lpstr>Wingdings 3</vt:lpstr>
      <vt:lpstr>Dym</vt:lpstr>
      <vt:lpstr>Komerčné zľavy poskytované ZSSK</vt:lpstr>
      <vt:lpstr>ÚHRADY</vt:lpstr>
      <vt:lpstr>PREPRAVA BATOŽÍN A BICYKLOV V MEDZINÁRODNEJ PREPRAVE </vt:lpstr>
      <vt:lpstr>PREPRAVA PSOV A ŽIVÝCH ZVIERAT</vt:lpstr>
      <vt:lpstr>Prezentácia programu PowerPoint</vt:lpstr>
      <vt:lpstr>NÁVRATKY MEDZINÁRODNÝCH CESTOVNÝCH DOKLADOV</vt:lpstr>
      <vt:lpstr>Prezentácia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Prezentácia programu PowerPoint</dc:title>
  <dc:creator>Štefan</dc:creator>
  <cp:lastModifiedBy>Miroslav Medvec</cp:lastModifiedBy>
  <cp:revision>40</cp:revision>
  <dcterms:created xsi:type="dcterms:W3CDTF">2020-10-23T15:10:20Z</dcterms:created>
  <dcterms:modified xsi:type="dcterms:W3CDTF">2020-10-28T12:35:52Z</dcterms:modified>
</cp:coreProperties>
</file>