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kFtuMMHuo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/>
              <a:t>SVETLO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/>
              <a:t>Lom svetla</a:t>
            </a:r>
          </a:p>
          <a:p>
            <a:endParaRPr lang="sk-SK" sz="4400" dirty="0"/>
          </a:p>
          <a:p>
            <a:endParaRPr lang="sk-SK" dirty="0"/>
          </a:p>
        </p:txBody>
      </p:sp>
      <p:pic>
        <p:nvPicPr>
          <p:cNvPr id="4" name="Obrázok 3" descr="odraz-a-l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132856"/>
            <a:ext cx="3517404" cy="26380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/>
              <a:t>Lom svetla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sk-SK" dirty="0"/>
              <a:t>K lomu svetla dochádza vtedy, ak svetlo dopadá na optické rozhranie, pričom prechádza z jedného prostredia do druhého prostredia.</a:t>
            </a:r>
          </a:p>
          <a:p>
            <a:r>
              <a:rPr lang="sk-SK" dirty="0"/>
              <a:t>Rôzne optické prostredia majú rôzne zloženie, vlastnosti, preto sa v nich svetlo šíri rozdielnou rýchlosťou.</a:t>
            </a:r>
          </a:p>
          <a:p>
            <a:r>
              <a:rPr lang="sk-SK" dirty="0"/>
              <a:t>Ak porovnávame dve optické prostredia hovoríme, že:</a:t>
            </a:r>
          </a:p>
          <a:p>
            <a:pPr lvl="1"/>
            <a:r>
              <a:rPr lang="sk-SK" b="1" u="sng" dirty="0">
                <a:solidFill>
                  <a:srgbClr val="FF0000"/>
                </a:solidFill>
              </a:rPr>
              <a:t>opticky redšie </a:t>
            </a:r>
            <a:r>
              <a:rPr lang="sk-SK" dirty="0"/>
              <a:t>je to prostredie, kde sa svetlo šíri </a:t>
            </a:r>
            <a:r>
              <a:rPr lang="sk-SK" b="1" dirty="0">
                <a:solidFill>
                  <a:srgbClr val="7030A0"/>
                </a:solidFill>
              </a:rPr>
              <a:t>rýchlejšie</a:t>
            </a:r>
            <a:r>
              <a:rPr lang="sk-SK" dirty="0"/>
              <a:t>,</a:t>
            </a:r>
          </a:p>
          <a:p>
            <a:pPr lvl="1"/>
            <a:r>
              <a:rPr lang="sk-SK" b="1" u="sng" dirty="0">
                <a:solidFill>
                  <a:srgbClr val="0070C0"/>
                </a:solidFill>
              </a:rPr>
              <a:t>opticky hustejšie </a:t>
            </a:r>
            <a:r>
              <a:rPr lang="sk-SK" dirty="0"/>
              <a:t>prostredie je to prostredie, kde sa svetlo šíri </a:t>
            </a:r>
            <a:r>
              <a:rPr lang="sk-SK" b="1" dirty="0">
                <a:solidFill>
                  <a:srgbClr val="002060"/>
                </a:solidFill>
              </a:rPr>
              <a:t>pomalšie</a:t>
            </a:r>
            <a:r>
              <a:rPr lang="sk-SK" dirty="0"/>
              <a:t>.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Približné rýchlosti svetla</a:t>
            </a:r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Látka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Rýchlosť svetla v km/s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vákuum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r>
                        <a:rPr lang="sk-SK" baseline="0" dirty="0"/>
                        <a:t> 792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vzduch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ľad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229 000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voda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225 000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lieh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olej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204 000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sklo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158 000 – 200 000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diamant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124 000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Lom svetla ku kolmici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/>
              <a:t>K lomu svetla </a:t>
            </a:r>
            <a:r>
              <a:rPr lang="sk-SK" sz="2000" u="sng" dirty="0">
                <a:solidFill>
                  <a:srgbClr val="FF0000"/>
                </a:solidFill>
              </a:rPr>
              <a:t>ku kolmici </a:t>
            </a:r>
            <a:r>
              <a:rPr lang="sk-SK" sz="2000" dirty="0"/>
              <a:t>dochádza vtedy, ak svetlo prechádza z opticky redšieho do opticky hustejšieho prostredia. Napr. : vzduch - voda, vzduch – sklo</a:t>
            </a:r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r>
              <a:rPr lang="sk-SK" sz="2000" dirty="0"/>
              <a:t>							</a:t>
            </a: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&gt;</a:t>
            </a:r>
            <a:r>
              <a:rPr lang="el-G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uhol lomu je menší ako uhol dopadu</a:t>
            </a:r>
            <a:endParaRPr lang="sk-SK" sz="28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763688" y="2128729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907133" y="1628800"/>
            <a:ext cx="1521673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06815" y="1842877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92480" y="3700290"/>
            <a:ext cx="4788178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240863" y="1997661"/>
            <a:ext cx="1383461" cy="1712615"/>
          </a:xfrm>
          <a:prstGeom prst="straightConnector1">
            <a:avLst/>
          </a:prstGeom>
          <a:noFill/>
          <a:ln w="9525">
            <a:solidFill>
              <a:srgbClr val="E36C0A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117325" y="2769087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624324" y="3710276"/>
            <a:ext cx="471267" cy="1413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668542" y="4473021"/>
            <a:ext cx="194729" cy="1665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4624324" y="4325045"/>
            <a:ext cx="166528" cy="22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907704" y="2996952"/>
            <a:ext cx="2000356" cy="3888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610166" y="1997661"/>
            <a:ext cx="14158" cy="29714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051768" y="411034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263782" y="4057692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voda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4264046" y="29146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9200"/>
                </a:solidFill>
              </a:rPr>
              <a:t>α</a:t>
            </a:r>
            <a:endParaRPr lang="sk-SK" dirty="0">
              <a:solidFill>
                <a:srgbClr val="C092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906724" y="46291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sk-SK" dirty="0"/>
              <a:t> -uhol lomu</a:t>
            </a:r>
          </a:p>
        </p:txBody>
      </p:sp>
      <p:cxnSp>
        <p:nvCxnSpPr>
          <p:cNvPr id="29" name="Rovná spojnica 28"/>
          <p:cNvCxnSpPr/>
          <p:nvPr/>
        </p:nvCxnSpPr>
        <p:spPr>
          <a:xfrm>
            <a:off x="2195736" y="3717032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084168" y="321297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652120" y="2780928"/>
            <a:ext cx="1787587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 animBg="1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Lom svetla od kolmice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/>
              <a:t>K lomu svetla </a:t>
            </a:r>
            <a:r>
              <a:rPr lang="sk-SK" sz="2000" u="sng" dirty="0">
                <a:solidFill>
                  <a:srgbClr val="7030A0"/>
                </a:solidFill>
              </a:rPr>
              <a:t>od kolmice </a:t>
            </a:r>
            <a:r>
              <a:rPr lang="sk-SK" sz="2000" dirty="0"/>
              <a:t>dochádza vtedy, ak svetlo prechádza z opticky hustejšieho do opticky redšieho prostredia. Napr. : voda -vzduch , sklo – vzduch</a:t>
            </a:r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r>
              <a:rPr lang="sk-SK" sz="2000" dirty="0"/>
              <a:t>							</a:t>
            </a: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&lt; </a:t>
            </a:r>
            <a:r>
              <a:rPr lang="el-G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uhol lomu je väčší ako uhol dopadu</a:t>
            </a:r>
            <a:endParaRPr lang="sk-SK" sz="28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23991" y="4076874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3157" y="1700808"/>
            <a:ext cx="1521672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122839" y="1914885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979712" y="2276880"/>
            <a:ext cx="5220341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456887" y="2069669"/>
            <a:ext cx="1383461" cy="1712615"/>
          </a:xfrm>
          <a:prstGeom prst="straightConnector1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333349" y="2841095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840348" y="3782284"/>
            <a:ext cx="1316041" cy="798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827245" y="4281106"/>
            <a:ext cx="782660" cy="31552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004179" y="4149272"/>
            <a:ext cx="287884" cy="3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123991" y="3068902"/>
            <a:ext cx="2000355" cy="3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826190" y="2069669"/>
            <a:ext cx="14158" cy="29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724226" y="393332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555776" y="2348880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sklo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4480070" y="2986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α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122748" y="47012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sk-SK" dirty="0"/>
              <a:t> -uhol lomu</a:t>
            </a:r>
          </a:p>
        </p:txBody>
      </p:sp>
      <p:cxnSp>
        <p:nvCxnSpPr>
          <p:cNvPr id="29" name="Rovná spojnica 28"/>
          <p:cNvCxnSpPr/>
          <p:nvPr/>
        </p:nvCxnSpPr>
        <p:spPr>
          <a:xfrm>
            <a:off x="1979712" y="3789040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156176" y="278092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804248" y="2492896"/>
            <a:ext cx="1715579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220708-7D28-429F-8FD3-659B1F8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Index lomu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4C5C24-139E-448E-B33B-70CA914996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Na matematický opis lomu svetla  sa používa veličina n - index lomu.</a:t>
            </a:r>
          </a:p>
          <a:p>
            <a:endParaRPr lang="sk-SK" dirty="0"/>
          </a:p>
          <a:p>
            <a:r>
              <a:rPr lang="sk-SK" dirty="0"/>
              <a:t>n = 1, optické prostredia sú rovnocenné. (vzduch – vzduch)</a:t>
            </a:r>
          </a:p>
          <a:p>
            <a:endParaRPr lang="sk-SK" dirty="0"/>
          </a:p>
          <a:p>
            <a:r>
              <a:rPr lang="sk-SK" dirty="0"/>
              <a:t>n &gt; 1, lom ku kolmici. (vzduch – sklo)</a:t>
            </a:r>
          </a:p>
          <a:p>
            <a:endParaRPr lang="sk-SK" dirty="0"/>
          </a:p>
          <a:p>
            <a:r>
              <a:rPr lang="sk-SK" dirty="0"/>
              <a:t>n &lt; 1, lom od kolmice. (voda – vzduch)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638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620688"/>
          </a:xfrm>
        </p:spPr>
        <p:txBody>
          <a:bodyPr/>
          <a:lstStyle/>
          <a:p>
            <a:pPr algn="ctr"/>
            <a:r>
              <a:rPr lang="sk-SK" b="1" dirty="0"/>
              <a:t>Neštandardné a zaujímavé situácie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424936" cy="5997280"/>
          </a:xfrm>
        </p:spPr>
        <p:txBody>
          <a:bodyPr>
            <a:normAutofit/>
          </a:bodyPr>
          <a:lstStyle/>
          <a:p>
            <a:r>
              <a:rPr lang="sk-SK" sz="2000" dirty="0"/>
              <a:t>Ak svetlo dopadá kolmo na optické rozhranie neláme sa, prechádza bez zmeny.</a:t>
            </a:r>
          </a:p>
          <a:p>
            <a:r>
              <a:rPr lang="sk-SK" sz="2000" dirty="0"/>
              <a:t>Pri lome od kolmice sa môže stať , že uhol lomu je 90°. Ak sa potom ešte trochu zväčší uhol dopadu, dochádza k takzvanému </a:t>
            </a:r>
            <a:r>
              <a:rPr lang="sk-SK" sz="2000" b="1" dirty="0">
                <a:solidFill>
                  <a:schemeClr val="accent3">
                    <a:lumMod val="50000"/>
                  </a:schemeClr>
                </a:solidFill>
              </a:rPr>
              <a:t>úplnému – totálnemu odrazu. </a:t>
            </a:r>
            <a:r>
              <a:rPr lang="sk-SK" sz="2000" b="1" dirty="0">
                <a:solidFill>
                  <a:schemeClr val="bg2">
                    <a:lumMod val="25000"/>
                  </a:schemeClr>
                </a:solidFill>
              </a:rPr>
              <a:t>Tento jav sa využíva v optických vláknach, jeho dôsledkom sú lesknúce sa cesty v lete, fatamorgána.</a:t>
            </a:r>
          </a:p>
          <a:p>
            <a:endParaRPr lang="sk-SK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sk-SK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763688" y="4653136"/>
            <a:ext cx="511256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4139952" y="2924944"/>
            <a:ext cx="72008" cy="3456384"/>
          </a:xfrm>
          <a:prstGeom prst="line">
            <a:avLst/>
          </a:prstGeom>
          <a:ln w="158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2843808" y="3068960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211960" y="465313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267744" y="3212976"/>
            <a:ext cx="194421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4211960" y="4653136"/>
            <a:ext cx="20162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2051720" y="3573016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211960" y="465313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Oblúk 26"/>
          <p:cNvSpPr/>
          <p:nvPr/>
        </p:nvSpPr>
        <p:spPr>
          <a:xfrm rot="17792439">
            <a:off x="2634696" y="3689021"/>
            <a:ext cx="2160240" cy="151216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9" name="Rovná spojovacia šípka 28"/>
          <p:cNvCxnSpPr/>
          <p:nvPr/>
        </p:nvCxnSpPr>
        <p:spPr>
          <a:xfrm flipH="1">
            <a:off x="3851920" y="350100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4427984" y="31409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b="1" dirty="0">
                <a:ln/>
                <a:solidFill>
                  <a:schemeClr val="accent3"/>
                </a:solidFill>
              </a:rPr>
              <a:t>medzný uhol</a:t>
            </a:r>
          </a:p>
        </p:txBody>
      </p:sp>
      <p:sp>
        <p:nvSpPr>
          <p:cNvPr id="33" name="Oblúk 32"/>
          <p:cNvSpPr/>
          <p:nvPr/>
        </p:nvSpPr>
        <p:spPr>
          <a:xfrm rot="4886520">
            <a:off x="3122196" y="3026337"/>
            <a:ext cx="2178424" cy="2292537"/>
          </a:xfrm>
          <a:prstGeom prst="arc">
            <a:avLst>
              <a:gd name="adj1" fmla="val 18325146"/>
              <a:gd name="adj2" fmla="val 49178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197971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413995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32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9D7BF6-4790-49AA-8593-67C0BD8B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0AABE7-0CA1-421C-B0F5-38E3D6FED0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Jak vzniká </a:t>
            </a:r>
            <a:r>
              <a:rPr lang="sk-SK" dirty="0" err="1">
                <a:hlinkClick r:id="rId2"/>
              </a:rPr>
              <a:t>duha</a:t>
            </a:r>
            <a:r>
              <a:rPr lang="sk-SK" dirty="0">
                <a:hlinkClick r:id="rId2"/>
              </a:rPr>
              <a:t>... a kolem </a:t>
            </a:r>
            <a:r>
              <a:rPr lang="sk-SK" dirty="0" err="1">
                <a:hlinkClick r:id="rId2"/>
              </a:rPr>
              <a:t>ní</a:t>
            </a:r>
            <a:r>
              <a:rPr lang="sk-SK" dirty="0">
                <a:hlinkClick r:id="rId2"/>
              </a:rPr>
              <a:t> druhá – YouTube</a:t>
            </a:r>
            <a:endParaRPr lang="sk-SK" dirty="0"/>
          </a:p>
          <a:p>
            <a:r>
              <a:rPr lang="sk-SK" u="sng" dirty="0">
                <a:solidFill>
                  <a:schemeClr val="accent1">
                    <a:lumMod val="75000"/>
                  </a:schemeClr>
                </a:solidFill>
              </a:rPr>
              <a:t>https://phet.colorado.edu/sk/simulations/bending-light</a:t>
            </a:r>
          </a:p>
        </p:txBody>
      </p:sp>
    </p:spTree>
    <p:extLst>
      <p:ext uri="{BB962C8B-B14F-4D97-AF65-F5344CB8AC3E}">
        <p14:creationId xmlns:p14="http://schemas.microsoft.com/office/powerpoint/2010/main" val="354431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467600" cy="1143000"/>
          </a:xfrm>
        </p:spPr>
        <p:txBody>
          <a:bodyPr/>
          <a:lstStyle/>
          <a:p>
            <a:pPr algn="ctr"/>
            <a:r>
              <a:rPr lang="sk-SK" b="1" dirty="0"/>
              <a:t>ĎAKUJEM ZA POZORNOSŤ !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844</TotalTime>
  <Words>423</Words>
  <Application>Microsoft Office PowerPoint</Application>
  <PresentationFormat>Prezentácia na obrazovke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</vt:lpstr>
      <vt:lpstr>Wingdings 2</vt:lpstr>
      <vt:lpstr>Arkáda</vt:lpstr>
      <vt:lpstr>SVETLO</vt:lpstr>
      <vt:lpstr>Lom svetla</vt:lpstr>
      <vt:lpstr>Približné rýchlosti svetla</vt:lpstr>
      <vt:lpstr>Lom svetla ku kolmici</vt:lpstr>
      <vt:lpstr>Lom svetla od kolmice</vt:lpstr>
      <vt:lpstr>Index lomu</vt:lpstr>
      <vt:lpstr>Neštandardné a zaujímavé situácie</vt:lpstr>
      <vt:lpstr>Prezentácia programu PowerPoint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Eva Mackova</cp:lastModifiedBy>
  <cp:revision>123</cp:revision>
  <dcterms:created xsi:type="dcterms:W3CDTF">2015-09-10T10:45:24Z</dcterms:created>
  <dcterms:modified xsi:type="dcterms:W3CDTF">2021-11-01T14:03:31Z</dcterms:modified>
</cp:coreProperties>
</file>