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62"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sk-SK"/>
              <a:t>Kliknutím upravte štýl predlohy nadpisu</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546C5B8-1ACD-4B3F-8D21-2B347C46ABE4}" type="datetimeFigureOut">
              <a:rPr lang="sk-SK" smtClean="0"/>
              <a:t>6.5.2021</a:t>
            </a:fld>
            <a:endParaRPr lang="sk-SK"/>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sk-SK"/>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594577C-770E-4182-8B59-D7DF7A7B93D6}" type="slidenum">
              <a:rPr lang="sk-SK" smtClean="0"/>
              <a:t>‹#›</a:t>
            </a:fld>
            <a:endParaRPr lang="sk-SK"/>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97096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E546C5B8-1ACD-4B3F-8D21-2B347C46ABE4}" type="datetimeFigureOut">
              <a:rPr lang="sk-SK" smtClean="0"/>
              <a:t>6.5.2021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594577C-770E-4182-8B59-D7DF7A7B93D6}" type="slidenum">
              <a:rPr lang="sk-SK" smtClean="0"/>
              <a:t>‹#›</a:t>
            </a:fld>
            <a:endParaRPr lang="sk-SK"/>
          </a:p>
        </p:txBody>
      </p:sp>
    </p:spTree>
    <p:extLst>
      <p:ext uri="{BB962C8B-B14F-4D97-AF65-F5344CB8AC3E}">
        <p14:creationId xmlns:p14="http://schemas.microsoft.com/office/powerpoint/2010/main" val="35044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E546C5B8-1ACD-4B3F-8D21-2B347C46ABE4}" type="datetimeFigureOut">
              <a:rPr lang="sk-SK" smtClean="0"/>
              <a:t>6.5.2021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594577C-770E-4182-8B59-D7DF7A7B93D6}" type="slidenum">
              <a:rPr lang="sk-SK" smtClean="0"/>
              <a:t>‹#›</a:t>
            </a:fld>
            <a:endParaRPr lang="sk-SK"/>
          </a:p>
        </p:txBody>
      </p:sp>
    </p:spTree>
    <p:extLst>
      <p:ext uri="{BB962C8B-B14F-4D97-AF65-F5344CB8AC3E}">
        <p14:creationId xmlns:p14="http://schemas.microsoft.com/office/powerpoint/2010/main" val="318981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E546C5B8-1ACD-4B3F-8D21-2B347C46ABE4}" type="datetimeFigureOut">
              <a:rPr lang="sk-SK" smtClean="0"/>
              <a:t>6.5.2021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594577C-770E-4182-8B59-D7DF7A7B93D6}" type="slidenum">
              <a:rPr lang="sk-SK" smtClean="0"/>
              <a:t>‹#›</a:t>
            </a:fld>
            <a:endParaRPr lang="sk-SK"/>
          </a:p>
        </p:txBody>
      </p:sp>
    </p:spTree>
    <p:extLst>
      <p:ext uri="{BB962C8B-B14F-4D97-AF65-F5344CB8AC3E}">
        <p14:creationId xmlns:p14="http://schemas.microsoft.com/office/powerpoint/2010/main" val="342444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sk-SK"/>
              <a:t>Kliknutím upravte štýl predlohy nadpisu</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E546C5B8-1ACD-4B3F-8D21-2B347C46ABE4}" type="datetimeFigureOut">
              <a:rPr lang="sk-SK" smtClean="0"/>
              <a:t>6.5.2021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594577C-770E-4182-8B59-D7DF7A7B93D6}" type="slidenum">
              <a:rPr lang="sk-SK" smtClean="0"/>
              <a:t>‹#›</a:t>
            </a:fld>
            <a:endParaRPr lang="sk-SK"/>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072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E546C5B8-1ACD-4B3F-8D21-2B347C46ABE4}" type="datetimeFigureOut">
              <a:rPr lang="sk-SK" smtClean="0"/>
              <a:t>6.5.2021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594577C-770E-4182-8B59-D7DF7A7B93D6}" type="slidenum">
              <a:rPr lang="sk-SK" smtClean="0"/>
              <a:t>‹#›</a:t>
            </a:fld>
            <a:endParaRPr lang="sk-SK"/>
          </a:p>
        </p:txBody>
      </p:sp>
    </p:spTree>
    <p:extLst>
      <p:ext uri="{BB962C8B-B14F-4D97-AF65-F5344CB8AC3E}">
        <p14:creationId xmlns:p14="http://schemas.microsoft.com/office/powerpoint/2010/main" val="18466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sk-SK"/>
              <a:t>Kliknite sem a upravte štýly predlohy textu</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E546C5B8-1ACD-4B3F-8D21-2B347C46ABE4}" type="datetimeFigureOut">
              <a:rPr lang="sk-SK" smtClean="0"/>
              <a:t>6.5.2021</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8594577C-770E-4182-8B59-D7DF7A7B93D6}" type="slidenum">
              <a:rPr lang="sk-SK" smtClean="0"/>
              <a:t>‹#›</a:t>
            </a:fld>
            <a:endParaRPr lang="sk-SK"/>
          </a:p>
        </p:txBody>
      </p:sp>
    </p:spTree>
    <p:extLst>
      <p:ext uri="{BB962C8B-B14F-4D97-AF65-F5344CB8AC3E}">
        <p14:creationId xmlns:p14="http://schemas.microsoft.com/office/powerpoint/2010/main" val="333234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E546C5B8-1ACD-4B3F-8D21-2B347C46ABE4}" type="datetimeFigureOut">
              <a:rPr lang="sk-SK" smtClean="0"/>
              <a:t>6.5.2021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8594577C-770E-4182-8B59-D7DF7A7B93D6}" type="slidenum">
              <a:rPr lang="sk-SK" smtClean="0"/>
              <a:t>‹#›</a:t>
            </a:fld>
            <a:endParaRPr lang="sk-SK"/>
          </a:p>
        </p:txBody>
      </p:sp>
    </p:spTree>
    <p:extLst>
      <p:ext uri="{BB962C8B-B14F-4D97-AF65-F5344CB8AC3E}">
        <p14:creationId xmlns:p14="http://schemas.microsoft.com/office/powerpoint/2010/main" val="177440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46C5B8-1ACD-4B3F-8D21-2B347C46ABE4}" type="datetimeFigureOut">
              <a:rPr lang="sk-SK" smtClean="0"/>
              <a:t>6.5.2021</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8594577C-770E-4182-8B59-D7DF7A7B93D6}" type="slidenum">
              <a:rPr lang="sk-SK" smtClean="0"/>
              <a:t>‹#›</a:t>
            </a:fld>
            <a:endParaRPr lang="sk-SK"/>
          </a:p>
        </p:txBody>
      </p:sp>
    </p:spTree>
    <p:extLst>
      <p:ext uri="{BB962C8B-B14F-4D97-AF65-F5344CB8AC3E}">
        <p14:creationId xmlns:p14="http://schemas.microsoft.com/office/powerpoint/2010/main" val="47639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sk-SK"/>
              <a:t>Kliknutím upravte štýl predlohy nadpisu</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E546C5B8-1ACD-4B3F-8D21-2B347C46ABE4}" type="datetimeFigureOut">
              <a:rPr lang="sk-SK" smtClean="0"/>
              <a:t>6.5.2021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594577C-770E-4182-8B59-D7DF7A7B93D6}" type="slidenum">
              <a:rPr lang="sk-SK" smtClean="0"/>
              <a:t>‹#›</a:t>
            </a:fld>
            <a:endParaRPr lang="sk-SK"/>
          </a:p>
        </p:txBody>
      </p:sp>
    </p:spTree>
    <p:extLst>
      <p:ext uri="{BB962C8B-B14F-4D97-AF65-F5344CB8AC3E}">
        <p14:creationId xmlns:p14="http://schemas.microsoft.com/office/powerpoint/2010/main" val="220708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E546C5B8-1ACD-4B3F-8D21-2B347C46ABE4}" type="datetimeFigureOut">
              <a:rPr lang="sk-SK" smtClean="0"/>
              <a:t>6.5.2021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594577C-770E-4182-8B59-D7DF7A7B93D6}" type="slidenum">
              <a:rPr lang="sk-SK" smtClean="0"/>
              <a:t>‹#›</a:t>
            </a:fld>
            <a:endParaRPr lang="sk-SK"/>
          </a:p>
        </p:txBody>
      </p:sp>
    </p:spTree>
    <p:extLst>
      <p:ext uri="{BB962C8B-B14F-4D97-AF65-F5344CB8AC3E}">
        <p14:creationId xmlns:p14="http://schemas.microsoft.com/office/powerpoint/2010/main" val="223548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546C5B8-1ACD-4B3F-8D21-2B347C46ABE4}" type="datetimeFigureOut">
              <a:rPr lang="sk-SK" smtClean="0"/>
              <a:t>6.5.2021</a:t>
            </a:fld>
            <a:endParaRPr lang="sk-SK"/>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sk-SK"/>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594577C-770E-4182-8B59-D7DF7A7B93D6}" type="slidenum">
              <a:rPr lang="sk-SK" smtClean="0"/>
              <a:t>‹#›</a:t>
            </a:fld>
            <a:endParaRPr lang="sk-SK"/>
          </a:p>
        </p:txBody>
      </p:sp>
    </p:spTree>
    <p:extLst>
      <p:ext uri="{BB962C8B-B14F-4D97-AF65-F5344CB8AC3E}">
        <p14:creationId xmlns:p14="http://schemas.microsoft.com/office/powerpoint/2010/main" val="3536388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uroekonom.sk/marketing/medzinarodny-marketing/" TargetMode="External"/><Relationship Id="rId2" Type="http://schemas.openxmlformats.org/officeDocument/2006/relationships/hyperlink" Target="https://www.euroekonom.sk/marketing/medzinarodny-marketing/medzinarodny-marketing-definici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CA424E7-A5AF-4F43-AAAD-94902925A8F2}"/>
              </a:ext>
            </a:extLst>
          </p:cNvPr>
          <p:cNvSpPr>
            <a:spLocks noGrp="1"/>
          </p:cNvSpPr>
          <p:nvPr>
            <p:ph type="ctrTitle"/>
          </p:nvPr>
        </p:nvSpPr>
        <p:spPr>
          <a:xfrm>
            <a:off x="1261872" y="758952"/>
            <a:ext cx="9418320" cy="3250340"/>
          </a:xfrm>
        </p:spPr>
        <p:txBody>
          <a:bodyPr>
            <a:normAutofit/>
          </a:bodyPr>
          <a:lstStyle/>
          <a:p>
            <a:pPr algn="ctr"/>
            <a:r>
              <a:rPr lang="sk-SK" sz="8000" dirty="0">
                <a:latin typeface="Times New Roman" panose="02020603050405020304" pitchFamily="18" charset="0"/>
                <a:cs typeface="Times New Roman" panose="02020603050405020304" pitchFamily="18" charset="0"/>
              </a:rPr>
              <a:t>Medzinárodný marketing</a:t>
            </a:r>
          </a:p>
        </p:txBody>
      </p:sp>
      <p:sp>
        <p:nvSpPr>
          <p:cNvPr id="3" name="Podnadpis 2">
            <a:extLst>
              <a:ext uri="{FF2B5EF4-FFF2-40B4-BE49-F238E27FC236}">
                <a16:creationId xmlns:a16="http://schemas.microsoft.com/office/drawing/2014/main" id="{EB5A1D94-8709-4404-9259-833C25ADDDED}"/>
              </a:ext>
            </a:extLst>
          </p:cNvPr>
          <p:cNvSpPr>
            <a:spLocks noGrp="1"/>
          </p:cNvSpPr>
          <p:nvPr>
            <p:ph type="subTitle" idx="1"/>
          </p:nvPr>
        </p:nvSpPr>
        <p:spPr>
          <a:xfrm>
            <a:off x="2773680" y="6099048"/>
            <a:ext cx="9418320" cy="794825"/>
          </a:xfrm>
        </p:spPr>
        <p:txBody>
          <a:bodyPr>
            <a:normAutofit/>
          </a:bodyPr>
          <a:lstStyle/>
          <a:p>
            <a:pPr algn="r"/>
            <a:r>
              <a:rPr lang="sk-SK" sz="2400" dirty="0">
                <a:solidFill>
                  <a:schemeClr val="tx1"/>
                </a:solidFill>
                <a:latin typeface="Times New Roman" panose="02020603050405020304" pitchFamily="18" charset="0"/>
                <a:cs typeface="Times New Roman" panose="02020603050405020304" pitchFamily="18" charset="0"/>
              </a:rPr>
              <a:t>Anna Medvecová 3.KM</a:t>
            </a:r>
          </a:p>
          <a:p>
            <a:pPr algn="just"/>
            <a:endParaRPr lang="sk-SK" sz="2400" dirty="0">
              <a:solidFill>
                <a:schemeClr val="tx1"/>
              </a:solidFill>
              <a:latin typeface="Times New Roman" panose="02020603050405020304" pitchFamily="18" charset="0"/>
              <a:cs typeface="Times New Roman" panose="02020603050405020304" pitchFamily="18" charset="0"/>
            </a:endParaRPr>
          </a:p>
          <a:p>
            <a:pPr algn="just"/>
            <a:endParaRPr lang="sk-S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08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529CEF-BC7E-48FF-B8C0-9A0216DCAC6F}"/>
              </a:ext>
            </a:extLst>
          </p:cNvPr>
          <p:cNvSpPr>
            <a:spLocks noGrp="1"/>
          </p:cNvSpPr>
          <p:nvPr>
            <p:ph type="title"/>
          </p:nvPr>
        </p:nvSpPr>
        <p:spPr>
          <a:xfrm>
            <a:off x="1022722" y="281353"/>
            <a:ext cx="9692640" cy="1012874"/>
          </a:xfrm>
        </p:spPr>
        <p:txBody>
          <a:bodyPr/>
          <a:lstStyle/>
          <a:p>
            <a:r>
              <a:rPr lang="sk-SK" b="1" dirty="0">
                <a:solidFill>
                  <a:srgbClr val="7030A0"/>
                </a:solidFill>
                <a:latin typeface="Times New Roman" panose="02020603050405020304" pitchFamily="18" charset="0"/>
                <a:cs typeface="Times New Roman" panose="02020603050405020304" pitchFamily="18" charset="0"/>
              </a:rPr>
              <a:t>Medzinárodné marketingové prostredie</a:t>
            </a:r>
          </a:p>
        </p:txBody>
      </p:sp>
      <p:sp>
        <p:nvSpPr>
          <p:cNvPr id="3" name="Zástupný objekt pre obsah 2">
            <a:extLst>
              <a:ext uri="{FF2B5EF4-FFF2-40B4-BE49-F238E27FC236}">
                <a16:creationId xmlns:a16="http://schemas.microsoft.com/office/drawing/2014/main" id="{B24AD5E7-A0EC-4C87-812C-F6D5E45C66D9}"/>
              </a:ext>
            </a:extLst>
          </p:cNvPr>
          <p:cNvSpPr>
            <a:spLocks noGrp="1"/>
          </p:cNvSpPr>
          <p:nvPr>
            <p:ph idx="1"/>
          </p:nvPr>
        </p:nvSpPr>
        <p:spPr/>
        <p:txBody>
          <a:bodyPr>
            <a:normAutofit/>
          </a:bodyPr>
          <a:lstStyle/>
          <a:p>
            <a:r>
              <a:rPr lang="sk-SK" sz="2400" dirty="0">
                <a:latin typeface="Times New Roman" panose="02020603050405020304" pitchFamily="18" charset="0"/>
                <a:cs typeface="Times New Roman" panose="02020603050405020304" pitchFamily="18" charset="0"/>
              </a:rPr>
              <a:t>Firmy pôsobia v komplexe trhového prostredia. Kto si chce na trhu udržať pozíciu, musí starostlivo sledovať a analyzovať svoje okolie. </a:t>
            </a:r>
          </a:p>
          <a:p>
            <a:r>
              <a:rPr lang="sk-SK" sz="2400" dirty="0">
                <a:latin typeface="Times New Roman" panose="02020603050405020304" pitchFamily="18" charset="0"/>
                <a:cs typeface="Times New Roman" panose="02020603050405020304" pitchFamily="18" charset="0"/>
              </a:rPr>
              <a:t>Vo všeobecnosti marketingové prostredie tvoria nekontrolovateľné faktory, ktoré obklopujú podnik.</a:t>
            </a:r>
          </a:p>
          <a:p>
            <a:r>
              <a:rPr lang="sk-SK" sz="2400" dirty="0">
                <a:latin typeface="Times New Roman" panose="02020603050405020304" pitchFamily="18" charset="0"/>
                <a:cs typeface="Times New Roman" panose="02020603050405020304" pitchFamily="18" charset="0"/>
              </a:rPr>
              <a:t> Úspešnosť firmy závisí od jej schopnosti prispôsobiť svoj marketingový mix vývoju prostredia. Medzinárodné marketingové prostredie sa skladá z medzinárodného marketingového mikroprostredia a makroprostredia.</a:t>
            </a:r>
          </a:p>
        </p:txBody>
      </p:sp>
    </p:spTree>
    <p:extLst>
      <p:ext uri="{BB962C8B-B14F-4D97-AF65-F5344CB8AC3E}">
        <p14:creationId xmlns:p14="http://schemas.microsoft.com/office/powerpoint/2010/main" val="74018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286A6ABB-7E32-4C84-B91B-BA002A814CD2}"/>
              </a:ext>
            </a:extLst>
          </p:cNvPr>
          <p:cNvSpPr>
            <a:spLocks noGrp="1"/>
          </p:cNvSpPr>
          <p:nvPr>
            <p:ph idx="1"/>
          </p:nvPr>
        </p:nvSpPr>
        <p:spPr>
          <a:xfrm>
            <a:off x="1135263" y="942535"/>
            <a:ext cx="8595360" cy="4351337"/>
          </a:xfrm>
        </p:spPr>
        <p:txBody>
          <a:bodyPr>
            <a:normAutofit/>
          </a:bodyPr>
          <a:lstStyle/>
          <a:p>
            <a:pPr algn="just"/>
            <a:r>
              <a:rPr lang="sk-SK" sz="2400" dirty="0">
                <a:latin typeface="Times New Roman" panose="02020603050405020304" pitchFamily="18" charset="0"/>
                <a:cs typeface="Times New Roman" panose="02020603050405020304" pitchFamily="18" charset="0"/>
              </a:rPr>
              <a:t>Mikroprostredie charakterizujú faktory, ktoré majú vplyv na schopnosť firmy uspokojovať potreby zákazníkov, čiže schopnosť poskytovať službu na riešenie problémov. Makroprostredie vytvárajú širšie spoločenské vplyvy, ktoré pôsobia na celé mikroprostredie a ovplyvňujú proces výmenných vzťahov s cieľovým trhom, čiže schopnosť manažmentu spracovať a reagovať na zmeny v trendoch vývoja spoločnosti.</a:t>
            </a:r>
          </a:p>
        </p:txBody>
      </p:sp>
    </p:spTree>
    <p:extLst>
      <p:ext uri="{BB962C8B-B14F-4D97-AF65-F5344CB8AC3E}">
        <p14:creationId xmlns:p14="http://schemas.microsoft.com/office/powerpoint/2010/main" val="2688699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6FB345-0F02-4803-B258-9FE156A2B503}"/>
              </a:ext>
            </a:extLst>
          </p:cNvPr>
          <p:cNvSpPr>
            <a:spLocks noGrp="1"/>
          </p:cNvSpPr>
          <p:nvPr>
            <p:ph type="title"/>
          </p:nvPr>
        </p:nvSpPr>
        <p:spPr>
          <a:xfrm>
            <a:off x="1022721" y="206595"/>
            <a:ext cx="9692640" cy="942535"/>
          </a:xfrm>
        </p:spPr>
        <p:txBody>
          <a:bodyPr/>
          <a:lstStyle/>
          <a:p>
            <a:pPr algn="ctr"/>
            <a:r>
              <a:rPr lang="sk-SK" b="1" dirty="0">
                <a:solidFill>
                  <a:srgbClr val="7030A0"/>
                </a:solidFill>
                <a:latin typeface="Times New Roman" panose="02020603050405020304" pitchFamily="18" charset="0"/>
                <a:cs typeface="Times New Roman" panose="02020603050405020304" pitchFamily="18" charset="0"/>
              </a:rPr>
              <a:t>Zahraničné trhy</a:t>
            </a:r>
          </a:p>
        </p:txBody>
      </p:sp>
      <p:sp>
        <p:nvSpPr>
          <p:cNvPr id="3" name="Zástupný objekt pre obsah 2">
            <a:extLst>
              <a:ext uri="{FF2B5EF4-FFF2-40B4-BE49-F238E27FC236}">
                <a16:creationId xmlns:a16="http://schemas.microsoft.com/office/drawing/2014/main" id="{CEDF55C3-C94F-421F-8891-0A35736FAAF7}"/>
              </a:ext>
            </a:extLst>
          </p:cNvPr>
          <p:cNvSpPr>
            <a:spLocks noGrp="1"/>
          </p:cNvSpPr>
          <p:nvPr>
            <p:ph idx="1"/>
          </p:nvPr>
        </p:nvSpPr>
        <p:spPr/>
        <p:txBody>
          <a:bodyPr>
            <a:normAutofit/>
          </a:bodyPr>
          <a:lstStyle/>
          <a:p>
            <a:pPr algn="just"/>
            <a:r>
              <a:rPr lang="sk-SK" sz="2400" dirty="0">
                <a:latin typeface="Times New Roman" panose="02020603050405020304" pitchFamily="18" charset="0"/>
                <a:cs typeface="Times New Roman" panose="02020603050405020304" pitchFamily="18" charset="0"/>
              </a:rPr>
              <a:t>Jedným z dôvodov vstupu firiem na zahraničný trh je možnosť zvýšenia zisku, pretože spotreba a veľkosť domáceho trhu už neposkytuje príležitosti na expanziu. Ďalším je to, že firmy si môžu zabezpečiť výhodu uvedením nových technológií a nadviazať obchodné vzťahy pre predaj rôznych iných druhov tovaru. Dôvodom vstupu na cudzie trhy môže byť obranný krok voči zahraničným konkurentom pôsobiacim v materskej krajine, alebo spôsob ako sa im vyhnúť.</a:t>
            </a:r>
          </a:p>
          <a:p>
            <a:pPr algn="just"/>
            <a:endParaRPr lang="sk-S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5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85A6AA77-0F2E-4097-A175-3853FE3A29A9}"/>
              </a:ext>
            </a:extLst>
          </p:cNvPr>
          <p:cNvSpPr>
            <a:spLocks noGrp="1"/>
          </p:cNvSpPr>
          <p:nvPr>
            <p:ph idx="1"/>
          </p:nvPr>
        </p:nvSpPr>
        <p:spPr>
          <a:xfrm>
            <a:off x="1177465" y="1364566"/>
            <a:ext cx="8595360" cy="4351337"/>
          </a:xfrm>
        </p:spPr>
        <p:txBody>
          <a:bodyPr/>
          <a:lstStyle/>
          <a:p>
            <a:r>
              <a:rPr lang="sk-SK" sz="2400" dirty="0"/>
              <a:t>Niekedy príčinou je aj tlak domáceho prostredia voči </a:t>
            </a:r>
            <a:r>
              <a:rPr lang="sk-SK" sz="2400" dirty="0">
                <a:latin typeface="Times New Roman" panose="02020603050405020304" pitchFamily="18" charset="0"/>
                <a:cs typeface="Times New Roman" panose="02020603050405020304" pitchFamily="18" charset="0"/>
              </a:rPr>
              <a:t>enviromentálnemu</a:t>
            </a:r>
            <a:r>
              <a:rPr lang="sk-SK" sz="2400" dirty="0"/>
              <a:t> znečisťovaniu. Častou pohnútkou vstupu je predĺženie životného cyklu produktu, pre ktorý sa na zahraničných trhoch začína nový cyklus. Pri zabehnutej hromadnej výrobe sa znižujú náklady, a tým stúpa ziskovosť.</a:t>
            </a:r>
          </a:p>
          <a:p>
            <a:endParaRPr lang="sk-SK" sz="2400" dirty="0"/>
          </a:p>
        </p:txBody>
      </p:sp>
    </p:spTree>
    <p:extLst>
      <p:ext uri="{BB962C8B-B14F-4D97-AF65-F5344CB8AC3E}">
        <p14:creationId xmlns:p14="http://schemas.microsoft.com/office/powerpoint/2010/main" val="307464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E6371591-9757-414B-80DF-2445A8D4AEDA}"/>
              </a:ext>
            </a:extLst>
          </p:cNvPr>
          <p:cNvSpPr>
            <a:spLocks noGrp="1"/>
          </p:cNvSpPr>
          <p:nvPr>
            <p:ph idx="1"/>
          </p:nvPr>
        </p:nvSpPr>
        <p:spPr>
          <a:xfrm>
            <a:off x="1139483" y="657664"/>
            <a:ext cx="8623495" cy="5542671"/>
          </a:xfrm>
        </p:spPr>
        <p:txBody>
          <a:bodyPr>
            <a:normAutofit/>
          </a:bodyPr>
          <a:lstStyle/>
          <a:p>
            <a:r>
              <a:rPr lang="sk-SK" sz="2200" dirty="0">
                <a:latin typeface="Times New Roman" panose="02020603050405020304" pitchFamily="18" charset="0"/>
                <a:cs typeface="Times New Roman" panose="02020603050405020304" pitchFamily="18" charset="0"/>
              </a:rPr>
              <a:t>Pred vstupom na zahraničné trhy treba urobiť niektoré rozhodnutia. Medzi prvé rozhodnutia patrí skúmanie medzinárodné prostredia.</a:t>
            </a:r>
          </a:p>
          <a:p>
            <a:r>
              <a:rPr lang="sk-SK" sz="2200" dirty="0">
                <a:latin typeface="Times New Roman" panose="02020603050405020304" pitchFamily="18" charset="0"/>
                <a:cs typeface="Times New Roman" panose="02020603050405020304" pitchFamily="18" charset="0"/>
              </a:rPr>
              <a:t>Prv než sa firma rozhodne, či má predávať v zahraniční, musí dôkladne poznať jeho prostredie. medzi faktory prostredia patria:</a:t>
            </a:r>
          </a:p>
          <a:p>
            <a:r>
              <a:rPr lang="sk-SK" sz="2200" dirty="0">
                <a:latin typeface="Times New Roman" panose="02020603050405020304" pitchFamily="18" charset="0"/>
                <a:cs typeface="Times New Roman" panose="02020603050405020304" pitchFamily="18" charset="0"/>
              </a:rPr>
              <a:t>Medzinárodný systém obchodu</a:t>
            </a:r>
          </a:p>
          <a:p>
            <a:r>
              <a:rPr lang="sk-SK" sz="2200" dirty="0">
                <a:latin typeface="Times New Roman" panose="02020603050405020304" pitchFamily="18" charset="0"/>
                <a:cs typeface="Times New Roman" panose="02020603050405020304" pitchFamily="18" charset="0"/>
              </a:rPr>
              <a:t>Demografické prostredie v marketingu</a:t>
            </a:r>
          </a:p>
          <a:p>
            <a:r>
              <a:rPr lang="sk-SK" sz="2200" dirty="0">
                <a:latin typeface="Times New Roman" panose="02020603050405020304" pitchFamily="18" charset="0"/>
                <a:cs typeface="Times New Roman" panose="02020603050405020304" pitchFamily="18" charset="0"/>
              </a:rPr>
              <a:t>Ekonomické prostredie v marketingu</a:t>
            </a:r>
          </a:p>
          <a:p>
            <a:r>
              <a:rPr lang="sk-SK" sz="2200" dirty="0">
                <a:latin typeface="Times New Roman" panose="02020603050405020304" pitchFamily="18" charset="0"/>
                <a:cs typeface="Times New Roman" panose="02020603050405020304" pitchFamily="18" charset="0"/>
              </a:rPr>
              <a:t>Kultúrne prostredie v marketingu</a:t>
            </a:r>
          </a:p>
          <a:p>
            <a:r>
              <a:rPr lang="sk-SK" sz="2200" dirty="0">
                <a:latin typeface="Times New Roman" panose="02020603050405020304" pitchFamily="18" charset="0"/>
                <a:cs typeface="Times New Roman" panose="02020603050405020304" pitchFamily="18" charset="0"/>
              </a:rPr>
              <a:t>Politické prostredie v marketingu</a:t>
            </a:r>
          </a:p>
          <a:p>
            <a:r>
              <a:rPr lang="sk-SK" sz="2200" dirty="0">
                <a:latin typeface="Times New Roman" panose="02020603050405020304" pitchFamily="18" charset="0"/>
                <a:cs typeface="Times New Roman" panose="02020603050405020304" pitchFamily="18" charset="0"/>
              </a:rPr>
              <a:t>Prírodné prostredie v marketingu</a:t>
            </a:r>
          </a:p>
          <a:p>
            <a:r>
              <a:rPr lang="sk-SK" sz="2200" dirty="0">
                <a:latin typeface="Times New Roman" panose="02020603050405020304" pitchFamily="18" charset="0"/>
                <a:cs typeface="Times New Roman" panose="02020603050405020304" pitchFamily="18" charset="0"/>
              </a:rPr>
              <a:t>Technologické prostredie v marketingu</a:t>
            </a:r>
          </a:p>
        </p:txBody>
      </p:sp>
    </p:spTree>
    <p:extLst>
      <p:ext uri="{BB962C8B-B14F-4D97-AF65-F5344CB8AC3E}">
        <p14:creationId xmlns:p14="http://schemas.microsoft.com/office/powerpoint/2010/main" val="268202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A1753E2-8B2C-4788-A298-330E2F2974B8}"/>
              </a:ext>
            </a:extLst>
          </p:cNvPr>
          <p:cNvSpPr>
            <a:spLocks noGrp="1"/>
          </p:cNvSpPr>
          <p:nvPr>
            <p:ph type="title"/>
          </p:nvPr>
        </p:nvSpPr>
        <p:spPr>
          <a:xfrm>
            <a:off x="1261872" y="365760"/>
            <a:ext cx="9692640" cy="872197"/>
          </a:xfrm>
        </p:spPr>
        <p:txBody>
          <a:bodyPr/>
          <a:lstStyle/>
          <a:p>
            <a:pPr algn="ctr"/>
            <a:r>
              <a:rPr lang="sk-SK" b="1" dirty="0">
                <a:solidFill>
                  <a:srgbClr val="7030A0"/>
                </a:solidFill>
                <a:latin typeface="Times New Roman" panose="02020603050405020304" pitchFamily="18" charset="0"/>
                <a:cs typeface="Times New Roman" panose="02020603050405020304" pitchFamily="18" charset="0"/>
              </a:rPr>
              <a:t>Globalizácia trhov</a:t>
            </a:r>
          </a:p>
        </p:txBody>
      </p:sp>
      <p:sp>
        <p:nvSpPr>
          <p:cNvPr id="3" name="Zástupný objekt pre obsah 2">
            <a:extLst>
              <a:ext uri="{FF2B5EF4-FFF2-40B4-BE49-F238E27FC236}">
                <a16:creationId xmlns:a16="http://schemas.microsoft.com/office/drawing/2014/main" id="{F48B1C78-0CD3-43D0-9985-AF18460753A2}"/>
              </a:ext>
            </a:extLst>
          </p:cNvPr>
          <p:cNvSpPr>
            <a:spLocks noGrp="1"/>
          </p:cNvSpPr>
          <p:nvPr>
            <p:ph idx="1"/>
          </p:nvPr>
        </p:nvSpPr>
        <p:spPr>
          <a:xfrm>
            <a:off x="1083212" y="1603718"/>
            <a:ext cx="8774020" cy="4888522"/>
          </a:xfrm>
        </p:spPr>
        <p:txBody>
          <a:bodyPr>
            <a:normAutofit/>
          </a:bodyPr>
          <a:lstStyle/>
          <a:p>
            <a:pPr algn="just"/>
            <a:r>
              <a:rPr lang="sk-SK" sz="2200" dirty="0">
                <a:latin typeface="Times New Roman" panose="02020603050405020304" pitchFamily="18" charset="0"/>
                <a:cs typeface="Times New Roman" panose="02020603050405020304" pitchFamily="18" charset="0"/>
              </a:rPr>
              <a:t>Pod pojmom globalizácia sa najčastejšie rozumie transformácia celosvetovej spoločnosti. Globalizácia je predovšetkým proces vytvárania siete spájajúcej kultúry a regióny sveta do spoločnej globálnej sústavy. </a:t>
            </a:r>
          </a:p>
          <a:p>
            <a:pPr algn="just"/>
            <a:r>
              <a:rPr lang="sk-SK" sz="2200" dirty="0">
                <a:latin typeface="Times New Roman" panose="02020603050405020304" pitchFamily="18" charset="0"/>
                <a:cs typeface="Times New Roman" panose="02020603050405020304" pitchFamily="18" charset="0"/>
              </a:rPr>
              <a:t>Globalizácia je proces, ktorý nebol ešte dokončený. Naopak, len teraz sa rozvíja. Náš svet nie je ešte globálny, ale už samotný proces globalizácie spôsobuje prevratnú spoločenskú transformáciu. </a:t>
            </a:r>
          </a:p>
          <a:p>
            <a:pPr algn="just"/>
            <a:r>
              <a:rPr lang="sk-SK" sz="2200" dirty="0">
                <a:latin typeface="Times New Roman" panose="02020603050405020304" pitchFamily="18" charset="0"/>
                <a:cs typeface="Times New Roman" panose="02020603050405020304" pitchFamily="18" charset="0"/>
              </a:rPr>
              <a:t>Túto prevratnú spoločenskú transformáciu podniky môžu riešiť len strategickou reformou, komplexnou zmenou podnikovej kultúry stratégie a štruktúry. Samotná reštrukturalizácia čiastkovej podnikovej zmeny je v dnešnej spoločenskej transformácii nepostačujúca. Tento nový svetový systém vytvára globálny marketing.</a:t>
            </a:r>
          </a:p>
        </p:txBody>
      </p:sp>
    </p:spTree>
    <p:extLst>
      <p:ext uri="{BB962C8B-B14F-4D97-AF65-F5344CB8AC3E}">
        <p14:creationId xmlns:p14="http://schemas.microsoft.com/office/powerpoint/2010/main" val="1369522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6D4DB84-154B-466A-AC95-FCD5E758DBCE}"/>
              </a:ext>
            </a:extLst>
          </p:cNvPr>
          <p:cNvSpPr>
            <a:spLocks noGrp="1"/>
          </p:cNvSpPr>
          <p:nvPr>
            <p:ph type="title"/>
          </p:nvPr>
        </p:nvSpPr>
        <p:spPr/>
        <p:txBody>
          <a:bodyPr/>
          <a:lstStyle/>
          <a:p>
            <a:pPr algn="ctr"/>
            <a:r>
              <a:rPr lang="pl-PL" b="1" dirty="0">
                <a:solidFill>
                  <a:srgbClr val="7030A0"/>
                </a:solidFill>
                <a:latin typeface="Times New Roman" panose="02020603050405020304" pitchFamily="18" charset="0"/>
                <a:cs typeface="Times New Roman" panose="02020603050405020304" pitchFamily="18" charset="0"/>
              </a:rPr>
              <a:t>Rozhodovanie o stratégii v medzinárodnom marketingu</a:t>
            </a:r>
            <a:endParaRPr lang="sk-SK" b="1" dirty="0">
              <a:solidFill>
                <a:srgbClr val="7030A0"/>
              </a:solidFill>
              <a:latin typeface="Times New Roman" panose="02020603050405020304" pitchFamily="18" charset="0"/>
              <a:cs typeface="Times New Roman" panose="02020603050405020304" pitchFamily="18" charset="0"/>
            </a:endParaRPr>
          </a:p>
        </p:txBody>
      </p:sp>
      <p:sp>
        <p:nvSpPr>
          <p:cNvPr id="3" name="Zástupný objekt pre obsah 2">
            <a:extLst>
              <a:ext uri="{FF2B5EF4-FFF2-40B4-BE49-F238E27FC236}">
                <a16:creationId xmlns:a16="http://schemas.microsoft.com/office/drawing/2014/main" id="{DD5FF6F9-957F-4F00-A59C-8BF1B2DB28C4}"/>
              </a:ext>
            </a:extLst>
          </p:cNvPr>
          <p:cNvSpPr>
            <a:spLocks noGrp="1"/>
          </p:cNvSpPr>
          <p:nvPr>
            <p:ph idx="1"/>
          </p:nvPr>
        </p:nvSpPr>
        <p:spPr>
          <a:xfrm>
            <a:off x="787791" y="1828800"/>
            <a:ext cx="9069441" cy="4663440"/>
          </a:xfrm>
        </p:spPr>
        <p:txBody>
          <a:bodyPr>
            <a:normAutofit fontScale="92500" lnSpcReduction="10000"/>
          </a:bodyPr>
          <a:lstStyle/>
          <a:p>
            <a:r>
              <a:rPr lang="sk-SK" sz="2400" dirty="0">
                <a:latin typeface="Times New Roman" panose="02020603050405020304" pitchFamily="18" charset="0"/>
                <a:cs typeface="Times New Roman" panose="02020603050405020304" pitchFamily="18" charset="0"/>
              </a:rPr>
              <a:t>Pozrite si stratégie v medzinárodnom marketingu, ich determinanty, faktory a rozhodovací proces.</a:t>
            </a:r>
          </a:p>
          <a:p>
            <a:r>
              <a:rPr lang="sk-SK" sz="2400" dirty="0">
                <a:latin typeface="Times New Roman" panose="02020603050405020304" pitchFamily="18" charset="0"/>
                <a:cs typeface="Times New Roman" panose="02020603050405020304" pitchFamily="18" charset="0"/>
              </a:rPr>
              <a:t>Rozhodovanie o cenovej stratégii</a:t>
            </a:r>
          </a:p>
          <a:p>
            <a:r>
              <a:rPr lang="sk-SK" sz="2400" dirty="0">
                <a:latin typeface="Times New Roman" panose="02020603050405020304" pitchFamily="18" charset="0"/>
                <a:cs typeface="Times New Roman" panose="02020603050405020304" pitchFamily="18" charset="0"/>
              </a:rPr>
              <a:t>Rozhodovanie o distribučnej stratégii</a:t>
            </a:r>
          </a:p>
          <a:p>
            <a:r>
              <a:rPr lang="sk-SK" sz="2400" dirty="0">
                <a:latin typeface="Times New Roman" panose="02020603050405020304" pitchFamily="18" charset="0"/>
                <a:cs typeface="Times New Roman" panose="02020603050405020304" pitchFamily="18" charset="0"/>
              </a:rPr>
              <a:t>Rozhodovanie o implantačnej stratégii</a:t>
            </a:r>
          </a:p>
          <a:p>
            <a:r>
              <a:rPr lang="sk-SK" sz="2400" dirty="0">
                <a:latin typeface="Times New Roman" panose="02020603050405020304" pitchFamily="18" charset="0"/>
                <a:cs typeface="Times New Roman" panose="02020603050405020304" pitchFamily="18" charset="0"/>
              </a:rPr>
              <a:t>Rozhodovanie o komunikačnej stratégii</a:t>
            </a:r>
          </a:p>
          <a:p>
            <a:r>
              <a:rPr lang="sk-SK" sz="2400" dirty="0">
                <a:latin typeface="Times New Roman" panose="02020603050405020304" pitchFamily="18" charset="0"/>
                <a:cs typeface="Times New Roman" panose="02020603050405020304" pitchFamily="18" charset="0"/>
              </a:rPr>
              <a:t>Rozhodovanie o marketingovej stratégii</a:t>
            </a:r>
          </a:p>
          <a:p>
            <a:r>
              <a:rPr lang="sk-SK" sz="2400" dirty="0">
                <a:latin typeface="Times New Roman" panose="02020603050405020304" pitchFamily="18" charset="0"/>
                <a:cs typeface="Times New Roman" panose="02020603050405020304" pitchFamily="18" charset="0"/>
              </a:rPr>
              <a:t>Rozhodovanie o výrobkovej stratégii – Strategické ciele výrobku – Analýza výrobku a sortimentu výrobkov</a:t>
            </a:r>
          </a:p>
          <a:p>
            <a:r>
              <a:rPr lang="sk-SK" sz="2400" dirty="0">
                <a:latin typeface="Times New Roman" panose="02020603050405020304" pitchFamily="18" charset="0"/>
                <a:cs typeface="Times New Roman" panose="02020603050405020304" pitchFamily="18" charset="0"/>
              </a:rPr>
              <a:t>Alternatívy medzinárodnej výrobkovej stratégie</a:t>
            </a:r>
          </a:p>
        </p:txBody>
      </p:sp>
    </p:spTree>
    <p:extLst>
      <p:ext uri="{BB962C8B-B14F-4D97-AF65-F5344CB8AC3E}">
        <p14:creationId xmlns:p14="http://schemas.microsoft.com/office/powerpoint/2010/main" val="49284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16C471D-33E4-4538-A854-3366262A6DAE}"/>
              </a:ext>
            </a:extLst>
          </p:cNvPr>
          <p:cNvSpPr>
            <a:spLocks noGrp="1"/>
          </p:cNvSpPr>
          <p:nvPr>
            <p:ph type="title"/>
          </p:nvPr>
        </p:nvSpPr>
        <p:spPr>
          <a:xfrm>
            <a:off x="1261872" y="365760"/>
            <a:ext cx="9692640" cy="970671"/>
          </a:xfrm>
        </p:spPr>
        <p:txBody>
          <a:bodyPr/>
          <a:lstStyle/>
          <a:p>
            <a:pPr algn="ctr"/>
            <a:r>
              <a:rPr lang="sk-SK" b="1" dirty="0">
                <a:solidFill>
                  <a:srgbClr val="7030A0"/>
                </a:solidFill>
                <a:latin typeface="Times New Roman" panose="02020603050405020304" pitchFamily="18" charset="0"/>
                <a:cs typeface="Times New Roman" panose="02020603050405020304" pitchFamily="18" charset="0"/>
              </a:rPr>
              <a:t>Rozhodovanie o implantačnej stratégii</a:t>
            </a:r>
          </a:p>
        </p:txBody>
      </p:sp>
      <p:sp>
        <p:nvSpPr>
          <p:cNvPr id="3" name="Zástupný objekt pre obsah 2">
            <a:extLst>
              <a:ext uri="{FF2B5EF4-FFF2-40B4-BE49-F238E27FC236}">
                <a16:creationId xmlns:a16="http://schemas.microsoft.com/office/drawing/2014/main" id="{66096C42-915C-469E-8705-7E083E30C0A7}"/>
              </a:ext>
            </a:extLst>
          </p:cNvPr>
          <p:cNvSpPr>
            <a:spLocks noGrp="1"/>
          </p:cNvSpPr>
          <p:nvPr>
            <p:ph idx="1"/>
          </p:nvPr>
        </p:nvSpPr>
        <p:spPr/>
        <p:txBody>
          <a:bodyPr>
            <a:normAutofit/>
          </a:bodyPr>
          <a:lstStyle/>
          <a:p>
            <a:r>
              <a:rPr lang="sk-SK" sz="2200" dirty="0">
                <a:latin typeface="Times New Roman" panose="02020603050405020304" pitchFamily="18" charset="0"/>
                <a:cs typeface="Times New Roman" panose="02020603050405020304" pitchFamily="18" charset="0"/>
              </a:rPr>
              <a:t>Rozhodovanie o implantačnej stratégii (vytvorenie čohosi nového v inom prostredí, vštiepenie nového prvku do pôvodného trhu) určuje formu angažovanosti na trhu, resp. prítomnosť na trhu na dlhšie obdobie.</a:t>
            </a:r>
          </a:p>
          <a:p>
            <a:r>
              <a:rPr lang="sk-SK" sz="2200" dirty="0">
                <a:latin typeface="Times New Roman" panose="02020603050405020304" pitchFamily="18" charset="0"/>
                <a:cs typeface="Times New Roman" panose="02020603050405020304" pitchFamily="18" charset="0"/>
              </a:rPr>
              <a:t>Podnik disponuje množstvom alternatívnych možností dosiahnutia a udržania trhového podielu, ako aj expanzie na jednotlivých zahraničných trhoch. Z praktického hľadiska sa z perspektívy vedenia firmy vo svetovo orientovanom podniku ponúka klasifikácia implantačných stratégií podľa stupňa intenzity trhovej angažovanosti a kontroly nad marketingovými aktivitami. Pozrite si determinanty implantačných stratégií.</a:t>
            </a:r>
          </a:p>
        </p:txBody>
      </p:sp>
    </p:spTree>
    <p:extLst>
      <p:ext uri="{BB962C8B-B14F-4D97-AF65-F5344CB8AC3E}">
        <p14:creationId xmlns:p14="http://schemas.microsoft.com/office/powerpoint/2010/main" val="826082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6F7C04-F9F4-425D-9AC8-2F0E9BF41063}"/>
              </a:ext>
            </a:extLst>
          </p:cNvPr>
          <p:cNvSpPr>
            <a:spLocks noGrp="1"/>
          </p:cNvSpPr>
          <p:nvPr>
            <p:ph type="title"/>
          </p:nvPr>
        </p:nvSpPr>
        <p:spPr/>
        <p:txBody>
          <a:bodyPr/>
          <a:lstStyle/>
          <a:p>
            <a:pPr algn="ctr"/>
            <a:r>
              <a:rPr lang="sk-SK" dirty="0">
                <a:solidFill>
                  <a:srgbClr val="7030A0"/>
                </a:solidFill>
                <a:latin typeface="Times New Roman" panose="02020603050405020304" pitchFamily="18" charset="0"/>
                <a:cs typeface="Times New Roman" panose="02020603050405020304" pitchFamily="18" charset="0"/>
              </a:rPr>
              <a:t>Alternatívne implantačné stratégie</a:t>
            </a:r>
          </a:p>
        </p:txBody>
      </p:sp>
      <p:sp>
        <p:nvSpPr>
          <p:cNvPr id="3" name="Zástupný objekt pre obsah 2">
            <a:extLst>
              <a:ext uri="{FF2B5EF4-FFF2-40B4-BE49-F238E27FC236}">
                <a16:creationId xmlns:a16="http://schemas.microsoft.com/office/drawing/2014/main" id="{287F5197-BBF1-4A7C-92C9-8E0A600ECF75}"/>
              </a:ext>
            </a:extLst>
          </p:cNvPr>
          <p:cNvSpPr>
            <a:spLocks noGrp="1"/>
          </p:cNvSpPr>
          <p:nvPr>
            <p:ph idx="1"/>
          </p:nvPr>
        </p:nvSpPr>
        <p:spPr/>
        <p:txBody>
          <a:bodyPr>
            <a:normAutofit/>
          </a:bodyPr>
          <a:lstStyle/>
          <a:p>
            <a:r>
              <a:rPr lang="sk-SK" sz="2400" dirty="0">
                <a:latin typeface="Times New Roman" panose="02020603050405020304" pitchFamily="18" charset="0"/>
                <a:cs typeface="Times New Roman" panose="02020603050405020304" pitchFamily="18" charset="0"/>
              </a:rPr>
              <a:t>Stupeň intenzity angažovanosti na trhu môžeme vyjadriť pomocou: výšky zdrojov viazaných v krajine</a:t>
            </a:r>
          </a:p>
          <a:p>
            <a:r>
              <a:rPr lang="sk-SK" sz="2400" dirty="0">
                <a:latin typeface="Times New Roman" panose="02020603050405020304" pitchFamily="18" charset="0"/>
                <a:cs typeface="Times New Roman" panose="02020603050405020304" pitchFamily="18" charset="0"/>
              </a:rPr>
              <a:t>stupňa využitia šancí na danom trhu – podiel na celkovom obrate podniku má malú vypovedaciu schopnosť, pretože nezahŕňa napr. výnosy z poskytnutých licencií a iné. Ani ukazovatele ako čistý zisk, marža atď.</a:t>
            </a:r>
          </a:p>
        </p:txBody>
      </p:sp>
    </p:spTree>
    <p:extLst>
      <p:ext uri="{BB962C8B-B14F-4D97-AF65-F5344CB8AC3E}">
        <p14:creationId xmlns:p14="http://schemas.microsoft.com/office/powerpoint/2010/main" val="3949655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269B7B14-12AB-4FD1-8952-A71A7BBDCD23}"/>
              </a:ext>
            </a:extLst>
          </p:cNvPr>
          <p:cNvSpPr>
            <a:spLocks noGrp="1"/>
          </p:cNvSpPr>
          <p:nvPr>
            <p:ph idx="1"/>
          </p:nvPr>
        </p:nvSpPr>
        <p:spPr>
          <a:xfrm>
            <a:off x="1139483" y="407964"/>
            <a:ext cx="8717749" cy="5772174"/>
          </a:xfrm>
        </p:spPr>
        <p:txBody>
          <a:bodyPr>
            <a:normAutofit/>
          </a:bodyPr>
          <a:lstStyle/>
          <a:p>
            <a:pPr algn="just"/>
            <a:r>
              <a:rPr lang="sk-SK" sz="2200" dirty="0">
                <a:latin typeface="Times New Roman" panose="02020603050405020304" pitchFamily="18" charset="0"/>
                <a:cs typeface="Times New Roman" panose="02020603050405020304" pitchFamily="18" charset="0"/>
              </a:rPr>
              <a:t>Z dôvodu zjednodušenia sa má miera zahraničnej angažovanosti merať objemom investícií, ktorý je potrebný na jej realizáciu. Miera kontroly nad medzinárodnými obchodnými aktivitami sa dá merať podľa dosiahnuteľnej miery kontroly nad marketingovými aktivitami v tej ktorej krajine. Podľa toho sa dajú rozlišovať implantačné stratégie s vysokou a nízkou mierou kontroly. Na základe týchto kritérií rozlišujeme 4 skupiny alternatív:</a:t>
            </a:r>
          </a:p>
          <a:p>
            <a:pPr algn="just"/>
            <a:r>
              <a:rPr lang="sk-SK" sz="2200" dirty="0">
                <a:latin typeface="Times New Roman" panose="02020603050405020304" pitchFamily="18" charset="0"/>
                <a:cs typeface="Times New Roman" panose="02020603050405020304" pitchFamily="18" charset="0"/>
              </a:rPr>
              <a:t>Nízke kapitálové investície s nízkou mierou kontroly</a:t>
            </a:r>
          </a:p>
          <a:p>
            <a:pPr algn="just"/>
            <a:r>
              <a:rPr lang="sk-SK" sz="2200" dirty="0">
                <a:latin typeface="Times New Roman" panose="02020603050405020304" pitchFamily="18" charset="0"/>
                <a:cs typeface="Times New Roman" panose="02020603050405020304" pitchFamily="18" charset="0"/>
              </a:rPr>
              <a:t>Nízke kapitálové investície s vysokou mierou kontroly</a:t>
            </a:r>
          </a:p>
          <a:p>
            <a:pPr algn="just"/>
            <a:r>
              <a:rPr lang="sk-SK" sz="2200" dirty="0">
                <a:latin typeface="Times New Roman" panose="02020603050405020304" pitchFamily="18" charset="0"/>
                <a:cs typeface="Times New Roman" panose="02020603050405020304" pitchFamily="18" charset="0"/>
              </a:rPr>
              <a:t>Vysoké kapitálové investície s nízkou mierou kontroly</a:t>
            </a:r>
          </a:p>
          <a:p>
            <a:pPr algn="just"/>
            <a:r>
              <a:rPr lang="sk-SK" sz="2200" dirty="0">
                <a:latin typeface="Times New Roman" panose="02020603050405020304" pitchFamily="18" charset="0"/>
                <a:cs typeface="Times New Roman" panose="02020603050405020304" pitchFamily="18" charset="0"/>
              </a:rPr>
              <a:t>Vysoké kapitálové investície s vysokou mierou kontroly</a:t>
            </a:r>
          </a:p>
        </p:txBody>
      </p:sp>
    </p:spTree>
    <p:extLst>
      <p:ext uri="{BB962C8B-B14F-4D97-AF65-F5344CB8AC3E}">
        <p14:creationId xmlns:p14="http://schemas.microsoft.com/office/powerpoint/2010/main" val="401426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51C6FBA-EE7A-4646-B22A-0C29AD461A42}"/>
              </a:ext>
            </a:extLst>
          </p:cNvPr>
          <p:cNvSpPr>
            <a:spLocks noGrp="1"/>
          </p:cNvSpPr>
          <p:nvPr>
            <p:ph type="title"/>
          </p:nvPr>
        </p:nvSpPr>
        <p:spPr>
          <a:xfrm>
            <a:off x="1261872" y="365760"/>
            <a:ext cx="9692640" cy="1041009"/>
          </a:xfrm>
        </p:spPr>
        <p:txBody>
          <a:bodyPr/>
          <a:lstStyle/>
          <a:p>
            <a:pPr algn="ctr"/>
            <a:r>
              <a:rPr lang="sk-SK" b="1" dirty="0">
                <a:solidFill>
                  <a:srgbClr val="7030A0"/>
                </a:solidFill>
                <a:latin typeface="Times New Roman" panose="02020603050405020304" pitchFamily="18" charset="0"/>
                <a:cs typeface="Times New Roman" panose="02020603050405020304" pitchFamily="18" charset="0"/>
              </a:rPr>
              <a:t>Medzinárodný marketing – definícia</a:t>
            </a:r>
          </a:p>
        </p:txBody>
      </p:sp>
      <p:sp>
        <p:nvSpPr>
          <p:cNvPr id="3" name="Zástupný objekt pre obsah 2">
            <a:extLst>
              <a:ext uri="{FF2B5EF4-FFF2-40B4-BE49-F238E27FC236}">
                <a16:creationId xmlns:a16="http://schemas.microsoft.com/office/drawing/2014/main" id="{EC0CCA6C-C21A-4553-B671-FA8C4310AEC0}"/>
              </a:ext>
            </a:extLst>
          </p:cNvPr>
          <p:cNvSpPr>
            <a:spLocks noGrp="1"/>
          </p:cNvSpPr>
          <p:nvPr>
            <p:ph idx="1"/>
          </p:nvPr>
        </p:nvSpPr>
        <p:spPr/>
        <p:txBody>
          <a:bodyPr>
            <a:normAutofit/>
          </a:bodyPr>
          <a:lstStyle/>
          <a:p>
            <a:pPr algn="just"/>
            <a:r>
              <a:rPr lang="sk-SK" sz="2400" dirty="0">
                <a:latin typeface="Times New Roman" panose="02020603050405020304" pitchFamily="18" charset="0"/>
                <a:cs typeface="Times New Roman" panose="02020603050405020304" pitchFamily="18" charset="0"/>
              </a:rPr>
              <a:t>Medzinárodný marketing vychádza z marketingovej filozofie. Je to proces, ktorého cieľom je optimalizácia zdrojov a vyhľadávanie príležitosti na svetovom trhu. </a:t>
            </a:r>
          </a:p>
          <a:p>
            <a:pPr algn="just"/>
            <a:r>
              <a:rPr lang="sk-SK" sz="2400" dirty="0">
                <a:latin typeface="Times New Roman" panose="02020603050405020304" pitchFamily="18" charset="0"/>
                <a:cs typeface="Times New Roman" panose="02020603050405020304" pitchFamily="18" charset="0"/>
              </a:rPr>
              <a:t>Medzinárodný marketing zlepšuje možnosti uplatnenia týchto výrobkov na zahraničných trhoch, v ktorých má podnik konkurenčnú výhodu. Vedie k uspokojeniu potrieb a želaní zahraničných zákazníkov.</a:t>
            </a:r>
          </a:p>
        </p:txBody>
      </p:sp>
    </p:spTree>
    <p:extLst>
      <p:ext uri="{BB962C8B-B14F-4D97-AF65-F5344CB8AC3E}">
        <p14:creationId xmlns:p14="http://schemas.microsoft.com/office/powerpoint/2010/main" val="2648488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C513ADC-893E-4136-8215-17F9EBC1992B}"/>
              </a:ext>
            </a:extLst>
          </p:cNvPr>
          <p:cNvSpPr>
            <a:spLocks noGrp="1"/>
          </p:cNvSpPr>
          <p:nvPr>
            <p:ph type="title"/>
          </p:nvPr>
        </p:nvSpPr>
        <p:spPr/>
        <p:txBody>
          <a:bodyPr/>
          <a:lstStyle/>
          <a:p>
            <a:r>
              <a:rPr lang="sk-SK" dirty="0"/>
              <a:t>Zdroje:</a:t>
            </a:r>
          </a:p>
        </p:txBody>
      </p:sp>
      <p:sp>
        <p:nvSpPr>
          <p:cNvPr id="3" name="Zástupný objekt pre obsah 2">
            <a:extLst>
              <a:ext uri="{FF2B5EF4-FFF2-40B4-BE49-F238E27FC236}">
                <a16:creationId xmlns:a16="http://schemas.microsoft.com/office/drawing/2014/main" id="{2830A790-A09C-418C-8414-091AC8074669}"/>
              </a:ext>
            </a:extLst>
          </p:cNvPr>
          <p:cNvSpPr>
            <a:spLocks noGrp="1"/>
          </p:cNvSpPr>
          <p:nvPr>
            <p:ph idx="1"/>
          </p:nvPr>
        </p:nvSpPr>
        <p:spPr/>
        <p:txBody>
          <a:bodyPr/>
          <a:lstStyle/>
          <a:p>
            <a:r>
              <a:rPr lang="sk-SK" dirty="0">
                <a:hlinkClick r:id="rId2"/>
              </a:rPr>
              <a:t>https://www.euroekonom.sk/marketing/medzinarodny-marketing/medzinarodny-marketing-definicia/</a:t>
            </a:r>
            <a:r>
              <a:rPr lang="sk-SK" dirty="0"/>
              <a:t> </a:t>
            </a:r>
          </a:p>
          <a:p>
            <a:r>
              <a:rPr lang="sk-SK" dirty="0">
                <a:hlinkClick r:id="rId3"/>
              </a:rPr>
              <a:t>https://www.euroekonom.sk/marketing/medzinarodny-marketing/</a:t>
            </a:r>
            <a:endParaRPr lang="sk-SK" dirty="0"/>
          </a:p>
          <a:p>
            <a:endParaRPr lang="sk-SK" dirty="0"/>
          </a:p>
        </p:txBody>
      </p:sp>
    </p:spTree>
    <p:extLst>
      <p:ext uri="{BB962C8B-B14F-4D97-AF65-F5344CB8AC3E}">
        <p14:creationId xmlns:p14="http://schemas.microsoft.com/office/powerpoint/2010/main" val="3058153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a:extLst>
              <a:ext uri="{FF2B5EF4-FFF2-40B4-BE49-F238E27FC236}">
                <a16:creationId xmlns:a16="http://schemas.microsoft.com/office/drawing/2014/main" id="{7194817F-B89C-491A-8035-F0491F922FE3}"/>
              </a:ext>
            </a:extLst>
          </p:cNvPr>
          <p:cNvPicPr>
            <a:picLocks noChangeAspect="1"/>
          </p:cNvPicPr>
          <p:nvPr/>
        </p:nvPicPr>
        <p:blipFill>
          <a:blip r:embed="rId2"/>
          <a:stretch>
            <a:fillRect/>
          </a:stretch>
        </p:blipFill>
        <p:spPr>
          <a:xfrm>
            <a:off x="1688123" y="116114"/>
            <a:ext cx="8834895" cy="6611447"/>
          </a:xfrm>
          <a:prstGeom prst="rect">
            <a:avLst/>
          </a:prstGeom>
        </p:spPr>
      </p:pic>
    </p:spTree>
    <p:extLst>
      <p:ext uri="{BB962C8B-B14F-4D97-AF65-F5344CB8AC3E}">
        <p14:creationId xmlns:p14="http://schemas.microsoft.com/office/powerpoint/2010/main" val="52319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1F95936-5821-4EC7-AB83-78A09EF2869B}"/>
              </a:ext>
            </a:extLst>
          </p:cNvPr>
          <p:cNvSpPr>
            <a:spLocks noGrp="1"/>
          </p:cNvSpPr>
          <p:nvPr>
            <p:ph type="title"/>
          </p:nvPr>
        </p:nvSpPr>
        <p:spPr>
          <a:xfrm>
            <a:off x="882044" y="450166"/>
            <a:ext cx="9692640" cy="1111348"/>
          </a:xfrm>
        </p:spPr>
        <p:txBody>
          <a:bodyPr/>
          <a:lstStyle/>
          <a:p>
            <a:pPr algn="ctr"/>
            <a:r>
              <a:rPr lang="sk-SK" b="1" dirty="0">
                <a:solidFill>
                  <a:srgbClr val="7030A0"/>
                </a:solidFill>
                <a:latin typeface="Times New Roman" panose="02020603050405020304" pitchFamily="18" charset="0"/>
                <a:cs typeface="Times New Roman" panose="02020603050405020304" pitchFamily="18" charset="0"/>
              </a:rPr>
              <a:t>MM ako filozofia podnikania</a:t>
            </a:r>
          </a:p>
        </p:txBody>
      </p:sp>
      <p:sp>
        <p:nvSpPr>
          <p:cNvPr id="3" name="Zástupný objekt pre obsah 2">
            <a:extLst>
              <a:ext uri="{FF2B5EF4-FFF2-40B4-BE49-F238E27FC236}">
                <a16:creationId xmlns:a16="http://schemas.microsoft.com/office/drawing/2014/main" id="{EDB5716F-419D-4012-AAD3-80792D1016C7}"/>
              </a:ext>
            </a:extLst>
          </p:cNvPr>
          <p:cNvSpPr>
            <a:spLocks noGrp="1"/>
          </p:cNvSpPr>
          <p:nvPr>
            <p:ph idx="1"/>
          </p:nvPr>
        </p:nvSpPr>
        <p:spPr/>
        <p:txBody>
          <a:bodyPr>
            <a:normAutofit/>
          </a:bodyPr>
          <a:lstStyle/>
          <a:p>
            <a:pPr algn="just"/>
            <a:r>
              <a:rPr lang="sk-SK" sz="2400" dirty="0">
                <a:latin typeface="Times New Roman" panose="02020603050405020304" pitchFamily="18" charset="0"/>
                <a:cs typeface="Times New Roman" panose="02020603050405020304" pitchFamily="18" charset="0"/>
              </a:rPr>
              <a:t>Medzinárodný marketing = filozofia podnikania. Podnik sa orientuje na zahraničného zákazníka, jeho potreby a želania, a snaží sa ich uspokojiť lepšie ako konkurencia. Filozofia tuzemského a medzinárodného marketingu vychádza z rovnakého základu. </a:t>
            </a:r>
          </a:p>
          <a:p>
            <a:pPr algn="just"/>
            <a:r>
              <a:rPr lang="sk-SK" sz="2400" dirty="0">
                <a:latin typeface="Times New Roman" panose="02020603050405020304" pitchFamily="18" charset="0"/>
                <a:cs typeface="Times New Roman" panose="02020603050405020304" pitchFamily="18" charset="0"/>
              </a:rPr>
              <a:t>Formálne princípy marketingu sú v národnom i v medzinárodnom marketingu identické. Je to predovšetkým rozdielnosť prostredia, v ktorom spočívajú dôvody na oprávnené rozlišovanie medzi národným a medzinárodným marketingom.</a:t>
            </a:r>
          </a:p>
        </p:txBody>
      </p:sp>
    </p:spTree>
    <p:extLst>
      <p:ext uri="{BB962C8B-B14F-4D97-AF65-F5344CB8AC3E}">
        <p14:creationId xmlns:p14="http://schemas.microsoft.com/office/powerpoint/2010/main" val="177509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EA96D4D-4B95-4637-84A8-37465F061267}"/>
              </a:ext>
            </a:extLst>
          </p:cNvPr>
          <p:cNvSpPr>
            <a:spLocks noGrp="1"/>
          </p:cNvSpPr>
          <p:nvPr>
            <p:ph type="title"/>
          </p:nvPr>
        </p:nvSpPr>
        <p:spPr/>
        <p:txBody>
          <a:bodyPr/>
          <a:lstStyle/>
          <a:p>
            <a:pPr algn="ctr"/>
            <a:r>
              <a:rPr lang="sk-SK" b="1" dirty="0">
                <a:solidFill>
                  <a:srgbClr val="7030A0"/>
                </a:solidFill>
                <a:latin typeface="Times New Roman" panose="02020603050405020304" pitchFamily="18" charset="0"/>
                <a:cs typeface="Times New Roman" panose="02020603050405020304" pitchFamily="18" charset="0"/>
              </a:rPr>
              <a:t>MM ako stratégia firmy</a:t>
            </a:r>
          </a:p>
        </p:txBody>
      </p:sp>
      <p:sp>
        <p:nvSpPr>
          <p:cNvPr id="3" name="Zástupný objekt pre obsah 2">
            <a:extLst>
              <a:ext uri="{FF2B5EF4-FFF2-40B4-BE49-F238E27FC236}">
                <a16:creationId xmlns:a16="http://schemas.microsoft.com/office/drawing/2014/main" id="{CF56DFCD-1F9F-4469-98AF-E7B011914952}"/>
              </a:ext>
            </a:extLst>
          </p:cNvPr>
          <p:cNvSpPr>
            <a:spLocks noGrp="1"/>
          </p:cNvSpPr>
          <p:nvPr>
            <p:ph idx="1"/>
          </p:nvPr>
        </p:nvSpPr>
        <p:spPr/>
        <p:txBody>
          <a:bodyPr>
            <a:normAutofit/>
          </a:bodyPr>
          <a:lstStyle/>
          <a:p>
            <a:pPr algn="just"/>
            <a:r>
              <a:rPr lang="sk-SK" sz="2400" dirty="0">
                <a:latin typeface="Times New Roman" panose="02020603050405020304" pitchFamily="18" charset="0"/>
                <a:cs typeface="Times New Roman" panose="02020603050405020304" pitchFamily="18" charset="0"/>
              </a:rPr>
              <a:t>Medzinárodný marketing = konkrétna stratégia firmy na zahraničnom trhu. Podnik realizuje výskum zahraničného trhu a volí formu vstupu na zahraničný trh, robí segmentáciu, výber cieľového trhu, volí vhodný </a:t>
            </a:r>
            <a:r>
              <a:rPr lang="sk-SK" sz="2400" dirty="0" err="1">
                <a:latin typeface="Times New Roman" panose="02020603050405020304" pitchFamily="18" charset="0"/>
                <a:cs typeface="Times New Roman" panose="02020603050405020304" pitchFamily="18" charset="0"/>
              </a:rPr>
              <a:t>positioning</a:t>
            </a:r>
            <a:r>
              <a:rPr lang="sk-SK" sz="2400" dirty="0">
                <a:latin typeface="Times New Roman" panose="02020603050405020304" pitchFamily="18" charset="0"/>
                <a:cs typeface="Times New Roman" panose="02020603050405020304" pitchFamily="18" charset="0"/>
              </a:rPr>
              <a:t> a realizuje medzinárodný marketingový mix.</a:t>
            </a:r>
          </a:p>
        </p:txBody>
      </p:sp>
    </p:spTree>
    <p:extLst>
      <p:ext uri="{BB962C8B-B14F-4D97-AF65-F5344CB8AC3E}">
        <p14:creationId xmlns:p14="http://schemas.microsoft.com/office/powerpoint/2010/main" val="344474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4C0328A-7276-4B31-87CB-2FD9495915CF}"/>
              </a:ext>
            </a:extLst>
          </p:cNvPr>
          <p:cNvSpPr>
            <a:spLocks noGrp="1"/>
          </p:cNvSpPr>
          <p:nvPr>
            <p:ph type="title"/>
          </p:nvPr>
        </p:nvSpPr>
        <p:spPr/>
        <p:txBody>
          <a:bodyPr/>
          <a:lstStyle/>
          <a:p>
            <a:pPr algn="ctr"/>
            <a:r>
              <a:rPr lang="sk-SK" b="1" dirty="0">
                <a:solidFill>
                  <a:srgbClr val="7030A0"/>
                </a:solidFill>
                <a:latin typeface="Times New Roman" panose="02020603050405020304" pitchFamily="18" charset="0"/>
                <a:cs typeface="Times New Roman" panose="02020603050405020304" pitchFamily="18" charset="0"/>
              </a:rPr>
              <a:t>Špecifiká medzinárodného marketingu</a:t>
            </a:r>
          </a:p>
        </p:txBody>
      </p:sp>
      <p:sp>
        <p:nvSpPr>
          <p:cNvPr id="3" name="Zástupný objekt pre obsah 2">
            <a:extLst>
              <a:ext uri="{FF2B5EF4-FFF2-40B4-BE49-F238E27FC236}">
                <a16:creationId xmlns:a16="http://schemas.microsoft.com/office/drawing/2014/main" id="{68106BD0-801F-448A-AA09-9B827ADDB69F}"/>
              </a:ext>
            </a:extLst>
          </p:cNvPr>
          <p:cNvSpPr>
            <a:spLocks noGrp="1"/>
          </p:cNvSpPr>
          <p:nvPr>
            <p:ph idx="1"/>
          </p:nvPr>
        </p:nvSpPr>
        <p:spPr/>
        <p:txBody>
          <a:bodyPr>
            <a:normAutofit/>
          </a:bodyPr>
          <a:lstStyle/>
          <a:p>
            <a:pPr algn="just"/>
            <a:r>
              <a:rPr lang="sk-SK" sz="2400" dirty="0">
                <a:latin typeface="Times New Roman" panose="02020603050405020304" pitchFamily="18" charset="0"/>
                <a:cs typeface="Times New Roman" panose="02020603050405020304" pitchFamily="18" charset="0"/>
              </a:rPr>
              <a:t>Medzinárodný marketing má vlastné špecifiká a musí poskytnúť vedeniu podniku konkrétne podklady na rozhodovanie o vhodnej stratégii na uplatnenie podniku v medzinárodnom prostredí. Proces internacionalizácie marketingových činností podniku je ovplyvňovaný mnohými faktormi, ktoré musí brať podnik do úvahy pri rozhodovaní o svojom vstupe na zahraničný trh:</a:t>
            </a:r>
          </a:p>
          <a:p>
            <a:pPr algn="just"/>
            <a:endParaRPr lang="sk-SK" sz="2400" dirty="0">
              <a:latin typeface="Times New Roman" panose="02020603050405020304" pitchFamily="18" charset="0"/>
              <a:cs typeface="Times New Roman" panose="02020603050405020304" pitchFamily="18" charset="0"/>
            </a:endParaRPr>
          </a:p>
          <a:p>
            <a:pPr algn="just"/>
            <a:endParaRPr lang="sk-S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89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CF27A465-9BC2-4808-A5EE-0BCAA7A39ACA}"/>
              </a:ext>
            </a:extLst>
          </p:cNvPr>
          <p:cNvSpPr>
            <a:spLocks noGrp="1"/>
          </p:cNvSpPr>
          <p:nvPr>
            <p:ph idx="1"/>
          </p:nvPr>
        </p:nvSpPr>
        <p:spPr>
          <a:xfrm>
            <a:off x="703384" y="281354"/>
            <a:ext cx="9833317" cy="6330461"/>
          </a:xfrm>
        </p:spPr>
        <p:txBody>
          <a:bodyPr>
            <a:normAutofit/>
          </a:bodyPr>
          <a:lstStyle/>
          <a:p>
            <a:pPr algn="just"/>
            <a:r>
              <a:rPr lang="sk-SK" sz="2200" dirty="0">
                <a:latin typeface="Times New Roman" panose="02020603050405020304" pitchFamily="18" charset="0"/>
                <a:cs typeface="Times New Roman" panose="02020603050405020304" pitchFamily="18" charset="0"/>
              </a:rPr>
              <a:t>sociálno-kultúrne odlišnosti a ich vplyv na správanie a rozhodovanie spotrebiteľov na zahraničných trhoch</a:t>
            </a:r>
          </a:p>
          <a:p>
            <a:pPr algn="just"/>
            <a:r>
              <a:rPr lang="sk-SK" sz="2200" dirty="0">
                <a:latin typeface="Times New Roman" panose="02020603050405020304" pitchFamily="18" charset="0"/>
                <a:cs typeface="Times New Roman" panose="02020603050405020304" pitchFamily="18" charset="0"/>
              </a:rPr>
              <a:t>obchodné-politické podmienky</a:t>
            </a:r>
          </a:p>
          <a:p>
            <a:pPr algn="just"/>
            <a:r>
              <a:rPr lang="sk-SK" sz="2200" dirty="0">
                <a:latin typeface="Times New Roman" panose="02020603050405020304" pitchFamily="18" charset="0"/>
                <a:cs typeface="Times New Roman" panose="02020603050405020304" pitchFamily="18" charset="0"/>
              </a:rPr>
              <a:t>legislatíva upravujúca podnikanie zahraničných subjektov</a:t>
            </a:r>
          </a:p>
          <a:p>
            <a:pPr algn="just"/>
            <a:r>
              <a:rPr lang="sk-SK" sz="2200" dirty="0">
                <a:latin typeface="Times New Roman" panose="02020603050405020304" pitchFamily="18" charset="0"/>
                <a:cs typeface="Times New Roman" panose="02020603050405020304" pitchFamily="18" charset="0"/>
              </a:rPr>
              <a:t>relatívna vypovedacia schopnosť informácií</a:t>
            </a:r>
          </a:p>
          <a:p>
            <a:pPr algn="just"/>
            <a:r>
              <a:rPr lang="sk-SK" sz="2200" dirty="0">
                <a:latin typeface="Times New Roman" panose="02020603050405020304" pitchFamily="18" charset="0"/>
                <a:cs typeface="Times New Roman" panose="02020603050405020304" pitchFamily="18" charset="0"/>
              </a:rPr>
              <a:t>problémy pri výskume zahraničných trhov</a:t>
            </a:r>
          </a:p>
          <a:p>
            <a:pPr algn="just"/>
            <a:r>
              <a:rPr lang="sk-SK" sz="2200" dirty="0">
                <a:latin typeface="Times New Roman" panose="02020603050405020304" pitchFamily="18" charset="0"/>
                <a:cs typeface="Times New Roman" panose="02020603050405020304" pitchFamily="18" charset="0"/>
              </a:rPr>
              <a:t>uprednostňovanie tuzemských výrobkov</a:t>
            </a:r>
          </a:p>
          <a:p>
            <a:pPr algn="just"/>
            <a:r>
              <a:rPr lang="sk-SK" sz="2200" dirty="0">
                <a:latin typeface="Times New Roman" panose="02020603050405020304" pitchFamily="18" charset="0"/>
                <a:cs typeface="Times New Roman" panose="02020603050405020304" pitchFamily="18" charset="0"/>
              </a:rPr>
              <a:t>odlišný stupeň organizovanosti zahraničných trhov, problémy so vstupom do distribučných sietí (ciest)</a:t>
            </a:r>
          </a:p>
          <a:p>
            <a:pPr algn="just"/>
            <a:r>
              <a:rPr lang="sk-SK" sz="2200" dirty="0">
                <a:latin typeface="Times New Roman" panose="02020603050405020304" pitchFamily="18" charset="0"/>
                <a:cs typeface="Times New Roman" panose="02020603050405020304" pitchFamily="18" charset="0"/>
              </a:rPr>
              <a:t>potreba adaptácie marketingového mixu</a:t>
            </a:r>
          </a:p>
          <a:p>
            <a:pPr algn="just"/>
            <a:r>
              <a:rPr lang="sk-SK" sz="2200" dirty="0">
                <a:latin typeface="Times New Roman" panose="02020603050405020304" pitchFamily="18" charset="0"/>
                <a:cs typeface="Times New Roman" panose="02020603050405020304" pitchFamily="18" charset="0"/>
              </a:rPr>
              <a:t>práca v cudzom prostredí a odlišný životný štýl</a:t>
            </a:r>
          </a:p>
          <a:p>
            <a:pPr algn="just"/>
            <a:r>
              <a:rPr lang="sk-SK" sz="2200" dirty="0">
                <a:latin typeface="Times New Roman" panose="02020603050405020304" pitchFamily="18" charset="0"/>
                <a:cs typeface="Times New Roman" panose="02020603050405020304" pitchFamily="18" charset="0"/>
              </a:rPr>
              <a:t>jazykové bariéry</a:t>
            </a:r>
          </a:p>
          <a:p>
            <a:pPr algn="just"/>
            <a:r>
              <a:rPr lang="sk-SK" sz="2200" dirty="0">
                <a:latin typeface="Times New Roman" panose="02020603050405020304" pitchFamily="18" charset="0"/>
                <a:cs typeface="Times New Roman" panose="02020603050405020304" pitchFamily="18" charset="0"/>
              </a:rPr>
              <a:t>ďalšie faktory v závislosti od miestnych podmienok</a:t>
            </a:r>
          </a:p>
          <a:p>
            <a:pPr marL="0" indent="0" algn="just">
              <a:buNone/>
            </a:pPr>
            <a:endParaRPr lang="sk-S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40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D39C6C-9544-4817-840A-E50B4F6CAE97}"/>
              </a:ext>
            </a:extLst>
          </p:cNvPr>
          <p:cNvSpPr>
            <a:spLocks noGrp="1"/>
          </p:cNvSpPr>
          <p:nvPr>
            <p:ph type="title"/>
          </p:nvPr>
        </p:nvSpPr>
        <p:spPr>
          <a:xfrm>
            <a:off x="1050857" y="281353"/>
            <a:ext cx="9692640" cy="1026942"/>
          </a:xfrm>
        </p:spPr>
        <p:txBody>
          <a:bodyPr/>
          <a:lstStyle/>
          <a:p>
            <a:pPr algn="ctr"/>
            <a:r>
              <a:rPr lang="sk-SK" b="1" dirty="0">
                <a:solidFill>
                  <a:srgbClr val="7030A0"/>
                </a:solidFill>
                <a:latin typeface="Times New Roman" panose="02020603050405020304" pitchFamily="18" charset="0"/>
                <a:cs typeface="Times New Roman" panose="02020603050405020304" pitchFamily="18" charset="0"/>
              </a:rPr>
              <a:t>Marketing presahujúci hranice štátu</a:t>
            </a:r>
          </a:p>
        </p:txBody>
      </p:sp>
      <p:sp>
        <p:nvSpPr>
          <p:cNvPr id="3" name="Zástupný objekt pre obsah 2">
            <a:extLst>
              <a:ext uri="{FF2B5EF4-FFF2-40B4-BE49-F238E27FC236}">
                <a16:creationId xmlns:a16="http://schemas.microsoft.com/office/drawing/2014/main" id="{35FE3340-C72D-4376-A57E-0D36F0F71CCC}"/>
              </a:ext>
            </a:extLst>
          </p:cNvPr>
          <p:cNvSpPr>
            <a:spLocks noGrp="1"/>
          </p:cNvSpPr>
          <p:nvPr>
            <p:ph idx="1"/>
          </p:nvPr>
        </p:nvSpPr>
        <p:spPr>
          <a:xfrm>
            <a:off x="1195754" y="1505243"/>
            <a:ext cx="8792308" cy="5219113"/>
          </a:xfrm>
        </p:spPr>
        <p:txBody>
          <a:bodyPr>
            <a:normAutofit/>
          </a:bodyPr>
          <a:lstStyle/>
          <a:p>
            <a:pPr algn="just"/>
            <a:r>
              <a:rPr lang="sk-SK" sz="2200" dirty="0">
                <a:latin typeface="Times New Roman" panose="02020603050405020304" pitchFamily="18" charset="0"/>
                <a:cs typeface="Times New Roman" panose="02020603050405020304" pitchFamily="18" charset="0"/>
              </a:rPr>
              <a:t>Medzinárodný marketing je marketing presahujúci hranice jedného štátu a je vecou podnikateľského názoru. Aktivity podnikania a marketingu musia zodpovedať potrebám medzinárodných odberateľov. </a:t>
            </a:r>
          </a:p>
          <a:p>
            <a:pPr algn="just"/>
            <a:r>
              <a:rPr lang="sk-SK" sz="2200" dirty="0">
                <a:latin typeface="Times New Roman" panose="02020603050405020304" pitchFamily="18" charset="0"/>
                <a:cs typeface="Times New Roman" panose="02020603050405020304" pitchFamily="18" charset="0"/>
              </a:rPr>
              <a:t>Táto filozofia sa zakladá na predstave, že podnikanie môže čo najviac realizovať podnikateľské a marketingové ciele na svetových trhoch, ak sa vyrába to, čo je odberateľ pripravený kúpiť. </a:t>
            </a:r>
          </a:p>
          <a:p>
            <a:pPr algn="just"/>
            <a:r>
              <a:rPr lang="sk-SK" sz="2200" dirty="0">
                <a:latin typeface="Times New Roman" panose="02020603050405020304" pitchFamily="18" charset="0"/>
                <a:cs typeface="Times New Roman" panose="02020603050405020304" pitchFamily="18" charset="0"/>
              </a:rPr>
              <a:t>Má tak integrujúcu funkciu medzi potrebami medzinárodného zákazníka a cieľovým systémom podnikania. Najprv treba vykonať prieskum trhu, aby sa zistili špecifické potreby zákazníkov na zvolených trhoch na výrobky, ktoré podnik v súčasnosti vyrába, resp. je pripravený ich v budúcnosti vyrábať.</a:t>
            </a:r>
          </a:p>
        </p:txBody>
      </p:sp>
    </p:spTree>
    <p:extLst>
      <p:ext uri="{BB962C8B-B14F-4D97-AF65-F5344CB8AC3E}">
        <p14:creationId xmlns:p14="http://schemas.microsoft.com/office/powerpoint/2010/main" val="384562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3FEC34-74EC-45F6-9F59-D7A920EC7B73}"/>
              </a:ext>
            </a:extLst>
          </p:cNvPr>
          <p:cNvSpPr>
            <a:spLocks noGrp="1"/>
          </p:cNvSpPr>
          <p:nvPr>
            <p:ph type="title"/>
          </p:nvPr>
        </p:nvSpPr>
        <p:spPr>
          <a:xfrm>
            <a:off x="1261872" y="365760"/>
            <a:ext cx="9692640" cy="928468"/>
          </a:xfrm>
        </p:spPr>
        <p:txBody>
          <a:bodyPr/>
          <a:lstStyle/>
          <a:p>
            <a:pPr algn="ctr"/>
            <a:r>
              <a:rPr lang="sk-SK" b="1" dirty="0">
                <a:solidFill>
                  <a:srgbClr val="7030A0"/>
                </a:solidFill>
                <a:latin typeface="Times New Roman" panose="02020603050405020304" pitchFamily="18" charset="0"/>
                <a:cs typeface="Times New Roman" panose="02020603050405020304" pitchFamily="18" charset="0"/>
              </a:rPr>
              <a:t>Získavanie zákazníkov</a:t>
            </a:r>
          </a:p>
        </p:txBody>
      </p:sp>
      <p:sp>
        <p:nvSpPr>
          <p:cNvPr id="3" name="Zástupný objekt pre obsah 2">
            <a:extLst>
              <a:ext uri="{FF2B5EF4-FFF2-40B4-BE49-F238E27FC236}">
                <a16:creationId xmlns:a16="http://schemas.microsoft.com/office/drawing/2014/main" id="{EF06499C-0E83-400B-B8AB-9B67CB8450F0}"/>
              </a:ext>
            </a:extLst>
          </p:cNvPr>
          <p:cNvSpPr>
            <a:spLocks noGrp="1"/>
          </p:cNvSpPr>
          <p:nvPr>
            <p:ph idx="1"/>
          </p:nvPr>
        </p:nvSpPr>
        <p:spPr>
          <a:xfrm>
            <a:off x="1026942" y="1575582"/>
            <a:ext cx="8830290" cy="4604555"/>
          </a:xfrm>
        </p:spPr>
        <p:txBody>
          <a:bodyPr>
            <a:normAutofit/>
          </a:bodyPr>
          <a:lstStyle/>
          <a:p>
            <a:pPr algn="just"/>
            <a:r>
              <a:rPr lang="sk-SK" sz="2400" dirty="0">
                <a:latin typeface="Times New Roman" panose="02020603050405020304" pitchFamily="18" charset="0"/>
                <a:cs typeface="Times New Roman" panose="02020603050405020304" pitchFamily="18" charset="0"/>
              </a:rPr>
              <a:t>Marketing má zásadný význam pri spracovaní medzinárodne orientovanej podnikateľskej filozofie podniku. Keď medzinárodný marketing preberie úlohu sprostredkovateľa medzi zákazníkom v rôznych krajinách sveta a podnikom doma s jeho cieľmi, potom má medzinárodný marketing aj druhú úlohu: vypracovať konkrétnu stratégiu a opatrenia na získanie zákazníka na zvolených trhoch krajín. </a:t>
            </a:r>
          </a:p>
          <a:p>
            <a:pPr algn="just"/>
            <a:r>
              <a:rPr lang="sk-SK" sz="2400" dirty="0">
                <a:latin typeface="Times New Roman" panose="02020603050405020304" pitchFamily="18" charset="0"/>
                <a:cs typeface="Times New Roman" panose="02020603050405020304" pitchFamily="18" charset="0"/>
              </a:rPr>
              <a:t>Z tohto hľadisko možno definovať medzinárodný marketing ako komplex všetkých aktivít podnikania vo zvolených krajinách zameraných na získanie zákazníka.</a:t>
            </a:r>
          </a:p>
        </p:txBody>
      </p:sp>
    </p:spTree>
    <p:extLst>
      <p:ext uri="{BB962C8B-B14F-4D97-AF65-F5344CB8AC3E}">
        <p14:creationId xmlns:p14="http://schemas.microsoft.com/office/powerpoint/2010/main" val="82784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9AE6DA-A080-475C-BE02-EF343FBA6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F355B2AF-CEF0-48F9-BF5A-BD8912450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05C8EF-96A2-4A38-B113-CF1914AE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93C9F0-CAA1-49A3-857D-407CFAA3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ázok 4">
            <a:extLst>
              <a:ext uri="{FF2B5EF4-FFF2-40B4-BE49-F238E27FC236}">
                <a16:creationId xmlns:a16="http://schemas.microsoft.com/office/drawing/2014/main" id="{0B9C69E3-38A8-48BC-9339-2906EDDC22FB}"/>
              </a:ext>
            </a:extLst>
          </p:cNvPr>
          <p:cNvPicPr>
            <a:picLocks noChangeAspect="1"/>
          </p:cNvPicPr>
          <p:nvPr/>
        </p:nvPicPr>
        <p:blipFill>
          <a:blip r:embed="rId2"/>
          <a:stretch>
            <a:fillRect/>
          </a:stretch>
        </p:blipFill>
        <p:spPr>
          <a:xfrm>
            <a:off x="1120478" y="1878543"/>
            <a:ext cx="4653786" cy="3094767"/>
          </a:xfrm>
          <a:prstGeom prst="rect">
            <a:avLst/>
          </a:prstGeom>
        </p:spPr>
      </p:pic>
      <p:pic>
        <p:nvPicPr>
          <p:cNvPr id="6" name="Obrázok 5" descr="Obrázok, na ktorom je osoba, trhovisko, ovocie, vyrobiť&#10;&#10;Automaticky generovaný popis">
            <a:extLst>
              <a:ext uri="{FF2B5EF4-FFF2-40B4-BE49-F238E27FC236}">
                <a16:creationId xmlns:a16="http://schemas.microsoft.com/office/drawing/2014/main" id="{33084CCA-1E8B-40D0-8267-87C547D1BC43}"/>
              </a:ext>
            </a:extLst>
          </p:cNvPr>
          <p:cNvPicPr>
            <a:picLocks noChangeAspect="1"/>
          </p:cNvPicPr>
          <p:nvPr/>
        </p:nvPicPr>
        <p:blipFill>
          <a:blip r:embed="rId3"/>
          <a:stretch>
            <a:fillRect/>
          </a:stretch>
        </p:blipFill>
        <p:spPr>
          <a:xfrm>
            <a:off x="6417729" y="1881716"/>
            <a:ext cx="4653786" cy="3088421"/>
          </a:xfrm>
          <a:prstGeom prst="rect">
            <a:avLst/>
          </a:prstGeom>
        </p:spPr>
      </p:pic>
    </p:spTree>
    <p:extLst>
      <p:ext uri="{BB962C8B-B14F-4D97-AF65-F5344CB8AC3E}">
        <p14:creationId xmlns:p14="http://schemas.microsoft.com/office/powerpoint/2010/main" val="2884970253"/>
      </p:ext>
    </p:extLst>
  </p:cSld>
  <p:clrMapOvr>
    <a:masterClrMapping/>
  </p:clrMapOvr>
</p:sld>
</file>

<file path=ppt/theme/theme1.xml><?xml version="1.0" encoding="utf-8"?>
<a:theme xmlns:a="http://schemas.openxmlformats.org/drawingml/2006/main" name="Pohľad">
  <a:themeElements>
    <a:clrScheme name="Pohľad">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Pohľad">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Pohľad">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TM03457515[[fn=Pohľad]]</Template>
  <TotalTime>63</TotalTime>
  <Words>1203</Words>
  <Application>Microsoft Office PowerPoint</Application>
  <PresentationFormat>Širokouhlá</PresentationFormat>
  <Paragraphs>74</Paragraphs>
  <Slides>21</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21</vt:i4>
      </vt:variant>
    </vt:vector>
  </HeadingPairs>
  <TitlesOfParts>
    <vt:vector size="26" baseType="lpstr">
      <vt:lpstr>Arial</vt:lpstr>
      <vt:lpstr>Century Schoolbook</vt:lpstr>
      <vt:lpstr>Times New Roman</vt:lpstr>
      <vt:lpstr>Wingdings 2</vt:lpstr>
      <vt:lpstr>Pohľad</vt:lpstr>
      <vt:lpstr>Medzinárodný marketing</vt:lpstr>
      <vt:lpstr>Medzinárodný marketing – definícia</vt:lpstr>
      <vt:lpstr>MM ako filozofia podnikania</vt:lpstr>
      <vt:lpstr>MM ako stratégia firmy</vt:lpstr>
      <vt:lpstr>Špecifiká medzinárodného marketingu</vt:lpstr>
      <vt:lpstr>Prezentácia programu PowerPoint</vt:lpstr>
      <vt:lpstr>Marketing presahujúci hranice štátu</vt:lpstr>
      <vt:lpstr>Získavanie zákazníkov</vt:lpstr>
      <vt:lpstr>Prezentácia programu PowerPoint</vt:lpstr>
      <vt:lpstr>Medzinárodné marketingové prostredie</vt:lpstr>
      <vt:lpstr>Prezentácia programu PowerPoint</vt:lpstr>
      <vt:lpstr>Zahraničné trhy</vt:lpstr>
      <vt:lpstr>Prezentácia programu PowerPoint</vt:lpstr>
      <vt:lpstr>Prezentácia programu PowerPoint</vt:lpstr>
      <vt:lpstr>Globalizácia trhov</vt:lpstr>
      <vt:lpstr>Rozhodovanie o stratégii v medzinárodnom marketingu</vt:lpstr>
      <vt:lpstr>Rozhodovanie o implantačnej stratégii</vt:lpstr>
      <vt:lpstr>Alternatívne implantačné stratégie</vt:lpstr>
      <vt:lpstr>Prezentácia programu PowerPoint</vt:lpstr>
      <vt:lpstr>Zdroje:</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Medzinárodný marketing</dc:title>
  <dc:creator>Eva Mackova</dc:creator>
  <cp:lastModifiedBy>Eva Mackova</cp:lastModifiedBy>
  <cp:revision>5</cp:revision>
  <dcterms:created xsi:type="dcterms:W3CDTF">2021-05-06T13:48:43Z</dcterms:created>
  <dcterms:modified xsi:type="dcterms:W3CDTF">2021-05-06T14:53:01Z</dcterms:modified>
</cp:coreProperties>
</file>