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03" autoAdjust="0"/>
    <p:restoredTop sz="94660"/>
  </p:normalViewPr>
  <p:slideViewPr>
    <p:cSldViewPr snapToGrid="0">
      <p:cViewPr>
        <p:scale>
          <a:sx n="77" d="100"/>
          <a:sy n="77" d="100"/>
        </p:scale>
        <p:origin x="45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á snímka">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sk-SK"/>
              <a:t>Upravte štýly predlohy textu</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a:t>Kliknutím upravte štýl predlohy podnadpisov</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11/21/2018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tický obrázok s popiso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sk-SK"/>
              <a:t>Upravte štýly predlohy textu</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a:t>Ak chcete pridať obrázok, kliknite na ikonu</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Upraviť štýly predlohy textu</a:t>
            </a:r>
          </a:p>
        </p:txBody>
      </p:sp>
      <p:sp>
        <p:nvSpPr>
          <p:cNvPr id="5" name="Date Placeholder 4"/>
          <p:cNvSpPr>
            <a:spLocks noGrp="1"/>
          </p:cNvSpPr>
          <p:nvPr>
            <p:ph type="dt" sz="half" idx="10"/>
          </p:nvPr>
        </p:nvSpPr>
        <p:spPr/>
        <p:txBody>
          <a:bodyPr/>
          <a:lstStyle/>
          <a:p>
            <a:fld id="{923A1CC3-2375-41D4-9E03-427CAF2A4C1A}" type="datetimeFigureOut">
              <a:rPr lang="en-US" dirty="0"/>
              <a:t>11/21/2018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Názov a popis">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sk-SK"/>
              <a:t>Upravte štýly predlohy textu</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Upraviť štýly predlohy textu</a:t>
            </a:r>
          </a:p>
        </p:txBody>
      </p:sp>
      <p:sp>
        <p:nvSpPr>
          <p:cNvPr id="4" name="Date Placeholder 3"/>
          <p:cNvSpPr>
            <a:spLocks noGrp="1"/>
          </p:cNvSpPr>
          <p:nvPr>
            <p:ph type="dt" sz="half" idx="10"/>
          </p:nvPr>
        </p:nvSpPr>
        <p:spPr/>
        <p:txBody>
          <a:bodyPr/>
          <a:lstStyle/>
          <a:p>
            <a:fld id="{AFF16868-8199-4C2C-A5B1-63AEE139F88E}" type="datetimeFigureOut">
              <a:rPr lang="en-US" dirty="0"/>
              <a:t>11/21/2018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Ponuka s popisom">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sk-SK"/>
              <a:t>Upravte štýly predlohy textu</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Upraviť štýly predlohy textu</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Upraviť štýly predlohy textu</a:t>
            </a:r>
          </a:p>
        </p:txBody>
      </p:sp>
      <p:sp>
        <p:nvSpPr>
          <p:cNvPr id="4" name="Date Placeholder 3"/>
          <p:cNvSpPr>
            <a:spLocks noGrp="1"/>
          </p:cNvSpPr>
          <p:nvPr>
            <p:ph type="dt" sz="half" idx="10"/>
          </p:nvPr>
        </p:nvSpPr>
        <p:spPr/>
        <p:txBody>
          <a:bodyPr/>
          <a:lstStyle/>
          <a:p>
            <a:fld id="{AAD9FF7F-6988-44CC-821B-644E70CD2F73}" type="datetimeFigureOut">
              <a:rPr lang="en-US" dirty="0"/>
              <a:t>11/21/2018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Karta s názvo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sk-SK"/>
              <a:t>Upravte štýly predlohy textu</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Upraviť štýly predlohy textu</a:t>
            </a:r>
          </a:p>
        </p:txBody>
      </p:sp>
      <p:sp>
        <p:nvSpPr>
          <p:cNvPr id="4" name="Date Placeholder 3"/>
          <p:cNvSpPr>
            <a:spLocks noGrp="1"/>
          </p:cNvSpPr>
          <p:nvPr>
            <p:ph type="dt" sz="half" idx="10"/>
          </p:nvPr>
        </p:nvSpPr>
        <p:spPr/>
        <p:txBody>
          <a:bodyPr/>
          <a:lstStyle/>
          <a:p>
            <a:fld id="{5C12C299-16B2-4475-990D-751901EACC14}" type="datetimeFigureOut">
              <a:rPr lang="en-US" dirty="0"/>
              <a:t>11/21/2018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tĺpec">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sk-SK"/>
              <a:t>Upravte štýly predlohy textu</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Upraviť štýly predlohy textu</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Upraviť štýly predlohy textu</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Upraviť štýly predlohy textu</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Upraviť štýly predlohy textu</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Upraviť štýly predlohy textu</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Upraviť štýly predlohy textu</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11/21/2018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Stĺpec s obrázkom">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sk-SK"/>
              <a:t>Upravte štýly predlohy textu</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Upraviť štýly predlohy textu</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a:t>Ak chcete pridať obrázok, kliknite na ikonu</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Upraviť štýly predlohy textu</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Upraviť štýly predlohy textu</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a:t>Ak chcete pridať obrázok, kliknite na ikonu</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Upraviť štýly predlohy textu</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Upraviť štýly predlohy textu</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a:t>Ak chcete pridať obrázok, kliknite na ikonu</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Upraviť štýly predlohy textu</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11/21/2018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sk-SK"/>
              <a:t>Upravte štýly predlohy textu</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11/21/2018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Zvislý nadpis a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sk-SK"/>
              <a:t>Upravte štýly predlohy textu</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11/21/2018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Upravte štýly predlohy textu</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11/21/2018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Hlavička sekcie">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sk-SK"/>
              <a:t>Upravte štýly predlohy textu</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Upraviť štýly predlohy textu</a:t>
            </a:r>
          </a:p>
        </p:txBody>
      </p:sp>
      <p:sp>
        <p:nvSpPr>
          <p:cNvPr id="4" name="Date Placeholder 3"/>
          <p:cNvSpPr>
            <a:spLocks noGrp="1"/>
          </p:cNvSpPr>
          <p:nvPr>
            <p:ph type="dt" sz="half" idx="10"/>
          </p:nvPr>
        </p:nvSpPr>
        <p:spPr/>
        <p:txBody>
          <a:bodyPr/>
          <a:lstStyle/>
          <a:p>
            <a:fld id="{F34E6425-0181-43F2-84FC-787E803FD2F8}" type="datetimeFigureOut">
              <a:rPr lang="en-US" dirty="0"/>
              <a:t>11/21/2018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Upravte štýly predlohy textu</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11/21/2018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sk-SK"/>
              <a:t>Upravte štýly predlohy textu</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Upraviť štýly predlohy textu</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Upraviť štýly predlohy textu</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11/21/2018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sk-SK"/>
              <a:t>Upravte štýly predlohy textu</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11/21/2018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rázdn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11/21/2018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Obsah s popiso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sk-SK"/>
              <a:t>Upravte štýly predlohy textu</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Upraviť štýly predlohy textu</a:t>
            </a:r>
          </a:p>
        </p:txBody>
      </p:sp>
      <p:sp>
        <p:nvSpPr>
          <p:cNvPr id="5" name="Date Placeholder 4"/>
          <p:cNvSpPr>
            <a:spLocks noGrp="1"/>
          </p:cNvSpPr>
          <p:nvPr>
            <p:ph type="dt" sz="half" idx="10"/>
          </p:nvPr>
        </p:nvSpPr>
        <p:spPr/>
        <p:txBody>
          <a:bodyPr/>
          <a:lstStyle/>
          <a:p>
            <a:fld id="{76E86A4C-8E40-4F87-A4F0-01A0687C5742}" type="datetimeFigureOut">
              <a:rPr lang="en-US" dirty="0"/>
              <a:t>11/21/2018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ok s popiso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sk-SK"/>
              <a:t>Upravte štýly predlohy textu</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sk-SK"/>
              <a:t>Ak chcete pridať obrázok, kliknite na ikonu</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Upraviť štýly predlohy textu</a:t>
            </a:r>
          </a:p>
        </p:txBody>
      </p:sp>
      <p:sp>
        <p:nvSpPr>
          <p:cNvPr id="5" name="Date Placeholder 4"/>
          <p:cNvSpPr>
            <a:spLocks noGrp="1"/>
          </p:cNvSpPr>
          <p:nvPr>
            <p:ph type="dt" sz="half" idx="10"/>
          </p:nvPr>
        </p:nvSpPr>
        <p:spPr/>
        <p:txBody>
          <a:bodyPr/>
          <a:lstStyle/>
          <a:p>
            <a:fld id="{35E72C73-2D91-4E12-BA25-F0AA0C03599B}" type="datetimeFigureOut">
              <a:rPr lang="en-US" dirty="0"/>
              <a:t>11/21/2018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sk-SK"/>
              <a:t>Upravte štýly predlohy textu</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11/21/2018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1314612" y="1127276"/>
            <a:ext cx="8825658" cy="1790096"/>
          </a:xfrm>
        </p:spPr>
        <p:txBody>
          <a:bodyPr/>
          <a:lstStyle/>
          <a:p>
            <a:pPr algn="ctr"/>
            <a:r>
              <a:rPr lang="sk-SK" sz="4000" dirty="0"/>
              <a:t>OBCHODN</a:t>
            </a:r>
            <a:r>
              <a:rPr lang="sk-SK" sz="4000" dirty="0">
                <a:latin typeface="Calibri" panose="020F0502020204030204" pitchFamily="34" charset="0"/>
              </a:rPr>
              <a:t>Á</a:t>
            </a:r>
            <a:r>
              <a:rPr lang="sk-SK" sz="4000" dirty="0"/>
              <a:t> KOMUNIK</a:t>
            </a:r>
            <a:r>
              <a:rPr lang="sk-SK" sz="4000" dirty="0">
                <a:solidFill>
                  <a:srgbClr val="EBEBEB"/>
                </a:solidFill>
                <a:latin typeface="Calibri" panose="020F0502020204030204" pitchFamily="34" charset="0"/>
              </a:rPr>
              <a:t>Á</a:t>
            </a:r>
            <a:r>
              <a:rPr lang="sk-SK" sz="4000" dirty="0"/>
              <a:t>CIA</a:t>
            </a:r>
          </a:p>
        </p:txBody>
      </p:sp>
      <p:sp>
        <p:nvSpPr>
          <p:cNvPr id="3" name="Podnadpis 2"/>
          <p:cNvSpPr>
            <a:spLocks noGrp="1"/>
          </p:cNvSpPr>
          <p:nvPr>
            <p:ph type="subTitle" idx="1"/>
          </p:nvPr>
        </p:nvSpPr>
        <p:spPr>
          <a:xfrm>
            <a:off x="7541241" y="5546637"/>
            <a:ext cx="4084702" cy="621934"/>
          </a:xfrm>
        </p:spPr>
        <p:txBody>
          <a:bodyPr/>
          <a:lstStyle/>
          <a:p>
            <a:r>
              <a:rPr lang="sk-SK" dirty="0"/>
              <a:t>Anna Medvecová 1.KM</a:t>
            </a:r>
          </a:p>
        </p:txBody>
      </p:sp>
    </p:spTree>
    <p:extLst>
      <p:ext uri="{BB962C8B-B14F-4D97-AF65-F5344CB8AC3E}">
        <p14:creationId xmlns:p14="http://schemas.microsoft.com/office/powerpoint/2010/main" val="3515224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a:t>DRUHY KONFLIKTOV</a:t>
            </a:r>
          </a:p>
        </p:txBody>
      </p:sp>
      <p:sp>
        <p:nvSpPr>
          <p:cNvPr id="3" name="Zástupný objekt pre obsah 2"/>
          <p:cNvSpPr>
            <a:spLocks noGrp="1"/>
          </p:cNvSpPr>
          <p:nvPr>
            <p:ph idx="1"/>
          </p:nvPr>
        </p:nvSpPr>
        <p:spPr/>
        <p:txBody>
          <a:bodyPr/>
          <a:lstStyle/>
          <a:p>
            <a:r>
              <a:rPr lang="sk-SK" sz="2000" dirty="0">
                <a:latin typeface="Times New Roman" panose="02020603050405020304" pitchFamily="18" charset="0"/>
                <a:cs typeface="Times New Roman" panose="02020603050405020304" pitchFamily="18" charset="0"/>
              </a:rPr>
              <a:t>1.vnútroosobnostný konflikt</a:t>
            </a:r>
          </a:p>
          <a:p>
            <a:r>
              <a:rPr lang="sk-SK" sz="2000" dirty="0">
                <a:latin typeface="Times New Roman" panose="02020603050405020304" pitchFamily="18" charset="0"/>
                <a:cs typeface="Times New Roman" panose="02020603050405020304" pitchFamily="18" charset="0"/>
              </a:rPr>
              <a:t>2.medziosobnostný konflik</a:t>
            </a:r>
          </a:p>
          <a:p>
            <a:r>
              <a:rPr lang="sk-SK" sz="2000" dirty="0">
                <a:latin typeface="Times New Roman" panose="02020603050405020304" pitchFamily="18" charset="0"/>
                <a:cs typeface="Times New Roman" panose="02020603050405020304" pitchFamily="18" charset="0"/>
              </a:rPr>
              <a:t>3.medziskupinový konflikt</a:t>
            </a:r>
          </a:p>
          <a:p>
            <a:endParaRPr lang="sk-SK" dirty="0"/>
          </a:p>
          <a:p>
            <a:endParaRPr lang="sk-SK" dirty="0"/>
          </a:p>
        </p:txBody>
      </p:sp>
    </p:spTree>
    <p:extLst>
      <p:ext uri="{BB962C8B-B14F-4D97-AF65-F5344CB8AC3E}">
        <p14:creationId xmlns:p14="http://schemas.microsoft.com/office/powerpoint/2010/main" val="4052615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objekt pre obsah 2"/>
          <p:cNvSpPr>
            <a:spLocks noGrp="1"/>
          </p:cNvSpPr>
          <p:nvPr>
            <p:ph idx="1"/>
          </p:nvPr>
        </p:nvSpPr>
        <p:spPr/>
        <p:txBody>
          <a:bodyPr/>
          <a:lstStyle/>
          <a:p>
            <a:r>
              <a:rPr lang="sk-SK" dirty="0">
                <a:solidFill>
                  <a:srgbClr val="000000"/>
                </a:solidFill>
                <a:latin typeface="Times New Roman" panose="02020603050405020304" pitchFamily="18" charset="0"/>
                <a:cs typeface="Times New Roman" panose="02020603050405020304" pitchFamily="18" charset="0"/>
              </a:rPr>
              <a:t>1. vnútroosobnostný konflikt vo vedomí jednotlivca – zrážka rovnako silných motívov, potrieb, záujmov </a:t>
            </a:r>
            <a:endParaRPr lang="sk-S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6403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objekt pre obsah 2"/>
          <p:cNvSpPr>
            <a:spLocks noGrp="1"/>
          </p:cNvSpPr>
          <p:nvPr>
            <p:ph idx="1"/>
          </p:nvPr>
        </p:nvSpPr>
        <p:spPr/>
        <p:txBody>
          <a:bodyPr>
            <a:normAutofit/>
          </a:bodyPr>
          <a:lstStyle/>
          <a:p>
            <a:r>
              <a:rPr lang="sk-SK" sz="2000" dirty="0">
                <a:solidFill>
                  <a:srgbClr val="000000"/>
                </a:solidFill>
                <a:latin typeface="Times New Roman" panose="02020603050405020304" pitchFamily="18" charset="0"/>
                <a:cs typeface="Times New Roman" panose="02020603050405020304" pitchFamily="18" charset="0"/>
              </a:rPr>
              <a:t>2. medziosobnostný konflikt – jednotlivci z hľadiska interakcie ľudí majú odlišné ciele, uznávajú iné hodnoty a normy, a snažia sa dosiahnuť cieľ </a:t>
            </a:r>
            <a:endParaRPr lang="sk-SK"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9921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objekt pre obsah 2"/>
          <p:cNvSpPr>
            <a:spLocks noGrp="1"/>
          </p:cNvSpPr>
          <p:nvPr>
            <p:ph idx="1"/>
          </p:nvPr>
        </p:nvSpPr>
        <p:spPr/>
        <p:txBody>
          <a:bodyPr>
            <a:normAutofit/>
          </a:bodyPr>
          <a:lstStyle/>
          <a:p>
            <a:r>
              <a:rPr lang="sk-SK" sz="2000" dirty="0">
                <a:latin typeface="Times New Roman" panose="02020603050405020304" pitchFamily="18" charset="0"/>
                <a:cs typeface="Times New Roman" panose="02020603050405020304" pitchFamily="18" charset="0"/>
              </a:rPr>
              <a:t>3.medziskupinový konflikt – v konkurencii vystupujú sociálne skupiny snažiace sa dosiahnuť rozdielne ciele. </a:t>
            </a:r>
            <a:endParaRPr lang="sk-SK"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7390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objekt pre obsah 2"/>
          <p:cNvSpPr>
            <a:spLocks noGrp="1"/>
          </p:cNvSpPr>
          <p:nvPr>
            <p:ph idx="1"/>
          </p:nvPr>
        </p:nvSpPr>
        <p:spPr/>
        <p:txBody>
          <a:bodyPr>
            <a:normAutofit/>
          </a:bodyPr>
          <a:lstStyle/>
          <a:p>
            <a:r>
              <a:rPr lang="sk-SK" sz="2000" dirty="0">
                <a:latin typeface="Times New Roman" panose="02020603050405020304" pitchFamily="18" charset="0"/>
                <a:cs typeface="Times New Roman" panose="02020603050405020304" pitchFamily="18" charset="0"/>
              </a:rPr>
              <a:t>Sociálny konflikt je potrebné analyzovať a usilovať sa o jeho rozuzlenie. </a:t>
            </a:r>
          </a:p>
          <a:p>
            <a:r>
              <a:rPr lang="sk-SK" sz="2000" dirty="0">
                <a:latin typeface="Times New Roman" panose="02020603050405020304" pitchFamily="18" charset="0"/>
                <a:cs typeface="Times New Roman" panose="02020603050405020304" pitchFamily="18" charset="0"/>
              </a:rPr>
              <a:t>Vyjadrenie súčasného nároku dvoch záujemcov o tú istú vec, ochtných o ňu bojovať. </a:t>
            </a:r>
            <a:endParaRPr lang="sk-SK"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2568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1706100" y="3128145"/>
            <a:ext cx="8761413" cy="706964"/>
          </a:xfrm>
        </p:spPr>
        <p:txBody>
          <a:bodyPr/>
          <a:lstStyle/>
          <a:p>
            <a:r>
              <a:rPr lang="sk-SK" sz="4000" dirty="0">
                <a:solidFill>
                  <a:schemeClr val="tx1"/>
                </a:solidFill>
                <a:latin typeface="Times New Roman" panose="02020603050405020304" pitchFamily="18" charset="0"/>
                <a:cs typeface="Times New Roman" panose="02020603050405020304" pitchFamily="18" charset="0"/>
              </a:rPr>
              <a:t>ĎAKUJEM ZA POZORNOSŤ</a:t>
            </a:r>
            <a:r>
              <a:rPr lang="sk-SK" sz="4000" dirty="0">
                <a:solidFill>
                  <a:schemeClr val="tx1"/>
                </a:solidFill>
                <a:latin typeface="Calibri" panose="020F0502020204030204" pitchFamily="34" charset="0"/>
                <a:cs typeface="Times New Roman" panose="02020603050405020304" pitchFamily="18" charset="0"/>
              </a:rPr>
              <a:t>ǃ</a:t>
            </a:r>
            <a:endParaRPr lang="sk-SK" sz="4000" dirty="0">
              <a:solidFill>
                <a:schemeClr val="tx1"/>
              </a:solidFill>
              <a:latin typeface="Times New Roman" panose="02020603050405020304" pitchFamily="18" charset="0"/>
              <a:cs typeface="Times New Roman" panose="02020603050405020304" pitchFamily="18" charset="0"/>
            </a:endParaRPr>
          </a:p>
        </p:txBody>
      </p:sp>
      <p:pic>
        <p:nvPicPr>
          <p:cNvPr id="3" name="Obrázok 2"/>
          <p:cNvPicPr>
            <a:picLocks noChangeAspect="1"/>
          </p:cNvPicPr>
          <p:nvPr/>
        </p:nvPicPr>
        <p:blipFill>
          <a:blip r:embed="rId2"/>
          <a:stretch>
            <a:fillRect/>
          </a:stretch>
        </p:blipFill>
        <p:spPr>
          <a:xfrm>
            <a:off x="4151204" y="4253760"/>
            <a:ext cx="2762250" cy="1657350"/>
          </a:xfrm>
          <a:prstGeom prst="rect">
            <a:avLst/>
          </a:prstGeom>
        </p:spPr>
      </p:pic>
    </p:spTree>
    <p:extLst>
      <p:ext uri="{BB962C8B-B14F-4D97-AF65-F5344CB8AC3E}">
        <p14:creationId xmlns:p14="http://schemas.microsoft.com/office/powerpoint/2010/main" val="971443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pPr algn="ctr"/>
            <a:r>
              <a:rPr lang="sk-SK" dirty="0"/>
              <a:t>Verbálna komunikácia</a:t>
            </a:r>
          </a:p>
        </p:txBody>
      </p:sp>
      <p:sp>
        <p:nvSpPr>
          <p:cNvPr id="3" name="Zástupný objekt pre obsah 2"/>
          <p:cNvSpPr>
            <a:spLocks noGrp="1"/>
          </p:cNvSpPr>
          <p:nvPr>
            <p:ph idx="1"/>
          </p:nvPr>
        </p:nvSpPr>
        <p:spPr>
          <a:xfrm>
            <a:off x="653143" y="2162629"/>
            <a:ext cx="10043886" cy="4695371"/>
          </a:xfrm>
        </p:spPr>
        <p:txBody>
          <a:bodyPr>
            <a:normAutofit/>
          </a:bodyPr>
          <a:lstStyle/>
          <a:p>
            <a:r>
              <a:rPr lang="sk-SK" sz="2000" dirty="0">
                <a:solidFill>
                  <a:srgbClr val="343131"/>
                </a:solidFill>
                <a:latin typeface="Times New Roman" panose="02020603050405020304" pitchFamily="18" charset="0"/>
                <a:cs typeface="Times New Roman" panose="02020603050405020304" pitchFamily="18" charset="0"/>
              </a:rPr>
              <a:t>Je špecificky ľudským spôsobom komunikácie, ktorý ma formu hovorenej alebo písanej reči v užšom zmysle (</a:t>
            </a:r>
            <a:r>
              <a:rPr lang="sk-SK" sz="2000" dirty="0" err="1">
                <a:solidFill>
                  <a:srgbClr val="343131"/>
                </a:solidFill>
                <a:latin typeface="Times New Roman" panose="02020603050405020304" pitchFamily="18" charset="0"/>
                <a:cs typeface="Times New Roman" panose="02020603050405020304" pitchFamily="18" charset="0"/>
              </a:rPr>
              <a:t>t.j</a:t>
            </a:r>
            <a:r>
              <a:rPr lang="sk-SK" sz="2000" dirty="0">
                <a:solidFill>
                  <a:srgbClr val="343131"/>
                </a:solidFill>
                <a:latin typeface="Times New Roman" panose="02020603050405020304" pitchFamily="18" charset="0"/>
                <a:cs typeface="Times New Roman" panose="02020603050405020304" pitchFamily="18" charset="0"/>
              </a:rPr>
              <a:t>. formou jazyka). Hovorenú reč umožňuje špecificky ľudská schopnosť artikulácie, jemné pohyby úst, umožňujúce pri hovorení článkovania hlások. Je to dorozumievanie sa za pomoci prirodzeného jazyka, ktorý je najdôležitejším prostriedkom odovzdávania informácií v interpesonálnom styku. Nie je však prostriedkom jediným. Elementy hovorenej reči sú morfémy, ktoré rôznym zlučovaním a ohýbaním vytvárajú slová ako zvukové štruktúry, ktoré sú nositeľmi určitého významu. Slová sú symboly objektov, ich tried, vlastností i vzťahov medzi nimi, a ako také umožňujú diferencované označovanie a dorozumievanie sa. Kombináciou a ohýbaním (skloňovaním, časovaním ) slov sa vytvárajú vety, resp. výroky. Základom sú univerzálne rečové štruktúry a kultúrne či národne špecifický syntax a gramatika, ako i slovná zásoba. </a:t>
            </a:r>
            <a:endParaRPr lang="sk-SK"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4547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pPr algn="ctr"/>
            <a:r>
              <a:rPr lang="sk-SK" dirty="0">
                <a:latin typeface="Times New Roman" panose="02020603050405020304" pitchFamily="18" charset="0"/>
                <a:cs typeface="Times New Roman" panose="02020603050405020304" pitchFamily="18" charset="0"/>
              </a:rPr>
              <a:t>Neverbálna komunikácia</a:t>
            </a:r>
          </a:p>
        </p:txBody>
      </p:sp>
      <p:sp>
        <p:nvSpPr>
          <p:cNvPr id="3" name="Zástupný objekt pre obsah 2"/>
          <p:cNvSpPr>
            <a:spLocks noGrp="1"/>
          </p:cNvSpPr>
          <p:nvPr>
            <p:ph idx="1"/>
          </p:nvPr>
        </p:nvSpPr>
        <p:spPr>
          <a:xfrm>
            <a:off x="1154954" y="2177143"/>
            <a:ext cx="10166189" cy="4572000"/>
          </a:xfrm>
        </p:spPr>
        <p:txBody>
          <a:bodyPr/>
          <a:lstStyle/>
          <a:p>
            <a:r>
              <a:rPr lang="sk-SK" dirty="0">
                <a:solidFill>
                  <a:srgbClr val="343131"/>
                </a:solidFill>
                <a:latin typeface="Times New Roman" panose="02020603050405020304" pitchFamily="18" charset="0"/>
                <a:cs typeface="Times New Roman" panose="02020603050405020304" pitchFamily="18" charset="0"/>
              </a:rPr>
              <a:t>Dokonca komunikujeme aj tým, akým spôsobom zaobchádzame s tichom. Reč tela sa týka všetkých neverbálnych signálov, ktoré vysielame alebo prijímame, či už zámerne, alebo nezámerne. Každý aspekt našej komunikácie tvárou v tvár inému človeku je ovplyvnený rečou tela. Tak isto ako komunikácie bez slov majú schopnosť naše neverbálne signály zdôrazniť a posilniť to, čo hovoríme. Neverbálna komunikácia je komunikácia bez slov. V priamom rozhovore sa nikdy nedá komunikovať iba slovami, bez sprievodnej reči tela. Správy možno teda vysielať aj mimoslovne, bez spoluúčasti slova. Štatistické výskumy vypovedajú o veľkej dôležitosti neverbálnej komunikácie, prebieha ňou 55% reč tela, zatiaľ čo verbálnou 7% a paralingvistickou 38% . Neverbálna reč je jazykom emócii, postojov, sebapoňatia. Napovedá, čo človek cíti. Či je to radosť, strach, zúfalstvo, neha, pohŕdanie. Ale zároveň naznačuje, ako sa mu darí emócie preklenúť. Povedzme, že výraz tváre prezrádza hnev. Zvyšok tela ohlasuje, čo človek robí s týmto citom. Môže ho potláčať. Napne svaly, dlane, zatne pästí, nohami podupáva. Rečou tela zároveň odhaľuje, aký má vzťah k iným ľuďom. Dá sa to odčítať zo vzdialenosti, ktorá ho od nich delí, z napätia alebo uvoľnenia tela, z dĺžky kontaktu očí atď.    </a:t>
            </a:r>
            <a:endParaRPr lang="sk-S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796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ázok 2"/>
          <p:cNvPicPr>
            <a:picLocks noChangeAspect="1"/>
          </p:cNvPicPr>
          <p:nvPr/>
        </p:nvPicPr>
        <p:blipFill>
          <a:blip r:embed="rId2"/>
          <a:stretch>
            <a:fillRect/>
          </a:stretch>
        </p:blipFill>
        <p:spPr>
          <a:xfrm>
            <a:off x="3331923" y="805244"/>
            <a:ext cx="4279791" cy="5236933"/>
          </a:xfrm>
          <a:prstGeom prst="rect">
            <a:avLst/>
          </a:prstGeom>
        </p:spPr>
      </p:pic>
    </p:spTree>
    <p:extLst>
      <p:ext uri="{BB962C8B-B14F-4D97-AF65-F5344CB8AC3E}">
        <p14:creationId xmlns:p14="http://schemas.microsoft.com/office/powerpoint/2010/main" val="456028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pPr algn="ctr"/>
            <a:r>
              <a:rPr lang="sk-SK" dirty="0">
                <a:latin typeface="Times New Roman" panose="02020603050405020304" pitchFamily="18" charset="0"/>
                <a:cs typeface="Times New Roman" panose="02020603050405020304" pitchFamily="18" charset="0"/>
              </a:rPr>
              <a:t>SPOLOČENSKA ETIKETA</a:t>
            </a:r>
          </a:p>
        </p:txBody>
      </p:sp>
      <p:sp>
        <p:nvSpPr>
          <p:cNvPr id="3" name="Zástupný objekt pre obsah 2"/>
          <p:cNvSpPr>
            <a:spLocks noGrp="1"/>
          </p:cNvSpPr>
          <p:nvPr>
            <p:ph idx="1"/>
          </p:nvPr>
        </p:nvSpPr>
        <p:spPr>
          <a:xfrm>
            <a:off x="1265129" y="2217107"/>
            <a:ext cx="10058400" cy="4640893"/>
          </a:xfrm>
        </p:spPr>
        <p:txBody>
          <a:bodyPr/>
          <a:lstStyle/>
          <a:p>
            <a:r>
              <a:rPr lang="sk-SK" sz="2000" b="1" dirty="0">
                <a:solidFill>
                  <a:srgbClr val="FF0000"/>
                </a:solidFill>
                <a:latin typeface="Times New Roman" panose="02020603050405020304" pitchFamily="18" charset="0"/>
                <a:cs typeface="Times New Roman" panose="02020603050405020304" pitchFamily="18" charset="0"/>
              </a:rPr>
              <a:t>Etiketa</a:t>
            </a:r>
            <a:r>
              <a:rPr lang="sk-SK" sz="2000" dirty="0">
                <a:latin typeface="Times New Roman" panose="02020603050405020304" pitchFamily="18" charset="0"/>
                <a:cs typeface="Times New Roman" panose="02020603050405020304" pitchFamily="18" charset="0"/>
              </a:rPr>
              <a:t> ( z francúzskeho slova étiquette, lístok, štítok) môže znamenať:</a:t>
            </a:r>
          </a:p>
          <a:p>
            <a:r>
              <a:rPr lang="sk-SK" sz="2000" dirty="0">
                <a:latin typeface="Times New Roman" panose="02020603050405020304" pitchFamily="18" charset="0"/>
                <a:cs typeface="Times New Roman" panose="02020603050405020304" pitchFamily="18" charset="0"/>
              </a:rPr>
              <a:t>lístok s označením obsahu</a:t>
            </a:r>
          </a:p>
          <a:p>
            <a:r>
              <a:rPr lang="sk-SK" sz="2000" dirty="0">
                <a:latin typeface="Times New Roman" panose="02020603050405020304" pitchFamily="18" charset="0"/>
                <a:cs typeface="Times New Roman" panose="02020603050405020304" pitchFamily="18" charset="0"/>
              </a:rPr>
              <a:t>pravidlá slušného správania </a:t>
            </a:r>
          </a:p>
          <a:p>
            <a:r>
              <a:rPr lang="sk-SK" sz="2000" dirty="0">
                <a:latin typeface="Times New Roman" panose="02020603050405020304" pitchFamily="18" charset="0"/>
                <a:cs typeface="Times New Roman" panose="02020603050405020304" pitchFamily="18" charset="0"/>
              </a:rPr>
              <a:t>Etiketa pôvodne znamená lístok alebo štítok s nejakou informáciou, napríklad etiketa na fľaštičke s liekmi popisujúca obsah. Tak isto sa označovali aj lístky s menami, ktorými sa na francúzskom dvore určovalo miesto pri stole, kam si má hosť sadnúť. Tento význam sa neskôr rozšíril na pravidlá slušnosti a dobrého spoločenského správania vôbec. Aj v tomto rozšírenom význame však etiketa znamená pravidlá skôr zdvorilosti, pričom ich porušenie spoločnosť síce odmieta, no netrestá a vlastne ani neodsudzuje. Kto porušil etiketu, je nevychovaný a nezdvorilý, to však neznamená, že je mravne zlý</a:t>
            </a:r>
            <a:r>
              <a:rPr lang="sk-SK" dirty="0"/>
              <a:t>.</a:t>
            </a:r>
            <a:endParaRPr lang="sk-SK" dirty="0"/>
          </a:p>
        </p:txBody>
      </p:sp>
    </p:spTree>
    <p:extLst>
      <p:ext uri="{BB962C8B-B14F-4D97-AF65-F5344CB8AC3E}">
        <p14:creationId xmlns:p14="http://schemas.microsoft.com/office/powerpoint/2010/main" val="3169897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a:t>ETIKETA PRI STOLOVANI</a:t>
            </a:r>
          </a:p>
        </p:txBody>
      </p:sp>
      <p:sp>
        <p:nvSpPr>
          <p:cNvPr id="3" name="Zástupný objekt pre obsah 2"/>
          <p:cNvSpPr>
            <a:spLocks noGrp="1"/>
          </p:cNvSpPr>
          <p:nvPr>
            <p:ph idx="1"/>
          </p:nvPr>
        </p:nvSpPr>
        <p:spPr>
          <a:xfrm>
            <a:off x="1267689" y="2242158"/>
            <a:ext cx="8991127" cy="4346531"/>
          </a:xfrm>
        </p:spPr>
        <p:txBody>
          <a:bodyPr>
            <a:noAutofit/>
          </a:bodyPr>
          <a:lstStyle/>
          <a:p>
            <a:r>
              <a:rPr lang="sk-SK" sz="2000" dirty="0">
                <a:latin typeface="Times New Roman" panose="02020603050405020304" pitchFamily="18" charset="0"/>
                <a:cs typeface="Times New Roman" panose="02020603050405020304" pitchFamily="18" charset="0"/>
              </a:rPr>
              <a:t>Správanie pri jedle sa mení miestom stolovania. Inak sa správame doma, v reštaurácii, na recepcii.</a:t>
            </a:r>
          </a:p>
          <a:p>
            <a:r>
              <a:rPr lang="sk-SK" sz="2000" dirty="0">
                <a:latin typeface="Times New Roman" panose="02020603050405020304" pitchFamily="18" charset="0"/>
                <a:cs typeface="Times New Roman" panose="02020603050405020304" pitchFamily="18" charset="0"/>
              </a:rPr>
              <a:t>Pri stole  sedíme vzpriamene, nehrbíme sa nepredkláňame hlavu nad tanier. Ženy sedia len v prvej tretine stoličky a neopierajú sa operadla. </a:t>
            </a:r>
          </a:p>
          <a:p>
            <a:r>
              <a:rPr lang="sk-SK" sz="2000" dirty="0">
                <a:latin typeface="Times New Roman" panose="02020603050405020304" pitchFamily="18" charset="0"/>
                <a:cs typeface="Times New Roman" panose="02020603050405020304" pitchFamily="18" charset="0"/>
              </a:rPr>
              <a:t>Nohy pod stolom sa neprekladajú, ale sú uložené vedľa seba. Ženy dávajú nohy úplne k sebe, muži mierne od seba.</a:t>
            </a:r>
          </a:p>
          <a:p>
            <a:r>
              <a:rPr lang="sk-SK" sz="2000" dirty="0">
                <a:latin typeface="Times New Roman" panose="02020603050405020304" pitchFamily="18" charset="0"/>
                <a:cs typeface="Times New Roman" panose="02020603050405020304" pitchFamily="18" charset="0"/>
              </a:rPr>
              <a:t>Lakte držíme pri tele. Je veľmi spoločensky neslušné udierať lakťami susedov pri stole. Lakte sa nedotýkajú hranu stolu, ruky s príborom sú nad stolom. </a:t>
            </a:r>
          </a:p>
          <a:p>
            <a:r>
              <a:rPr lang="sk-SK" sz="2000" dirty="0">
                <a:latin typeface="Times New Roman" panose="02020603050405020304" pitchFamily="18" charset="0"/>
                <a:cs typeface="Times New Roman" panose="02020603050405020304" pitchFamily="18" charset="0"/>
              </a:rPr>
              <a:t>Medzi chodmi sa ruky môžu opierať o stôl v rozmedzí medzi lakťom a zápästím, ale lakte na stôl nepatria.</a:t>
            </a:r>
          </a:p>
          <a:p>
            <a:r>
              <a:rPr lang="sk-SK" sz="2000" dirty="0">
                <a:latin typeface="Times New Roman" panose="02020603050405020304" pitchFamily="18" charset="0"/>
                <a:cs typeface="Times New Roman" panose="02020603050405020304" pitchFamily="18" charset="0"/>
              </a:rPr>
              <a:t>Ruky by nemali byť ani na kolenách. Stále by ich malo byť vidieť. Gestikulujeme umiernene a nikdy nie s príborom.</a:t>
            </a:r>
            <a:endParaRPr lang="sk-SK"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6263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ázok 1"/>
          <p:cNvPicPr>
            <a:picLocks noChangeAspect="1"/>
          </p:cNvPicPr>
          <p:nvPr/>
        </p:nvPicPr>
        <p:blipFill>
          <a:blip r:embed="rId2"/>
          <a:stretch>
            <a:fillRect/>
          </a:stretch>
        </p:blipFill>
        <p:spPr>
          <a:xfrm>
            <a:off x="444870" y="255223"/>
            <a:ext cx="5476679" cy="3644481"/>
          </a:xfrm>
          <a:prstGeom prst="rect">
            <a:avLst/>
          </a:prstGeom>
        </p:spPr>
      </p:pic>
      <p:pic>
        <p:nvPicPr>
          <p:cNvPr id="3" name="Obrázok 2"/>
          <p:cNvPicPr>
            <a:picLocks noChangeAspect="1"/>
          </p:cNvPicPr>
          <p:nvPr/>
        </p:nvPicPr>
        <p:blipFill>
          <a:blip r:embed="rId3"/>
          <a:stretch>
            <a:fillRect/>
          </a:stretch>
        </p:blipFill>
        <p:spPr>
          <a:xfrm>
            <a:off x="5921549" y="3302827"/>
            <a:ext cx="5810250" cy="3333750"/>
          </a:xfrm>
          <a:prstGeom prst="rect">
            <a:avLst/>
          </a:prstGeom>
        </p:spPr>
      </p:pic>
    </p:spTree>
    <p:extLst>
      <p:ext uri="{BB962C8B-B14F-4D97-AF65-F5344CB8AC3E}">
        <p14:creationId xmlns:p14="http://schemas.microsoft.com/office/powerpoint/2010/main" val="667882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dirty="0"/>
          </a:p>
        </p:txBody>
      </p:sp>
      <p:sp>
        <p:nvSpPr>
          <p:cNvPr id="3" name="Zástupný objekt pre obsah 2"/>
          <p:cNvSpPr>
            <a:spLocks noGrp="1"/>
          </p:cNvSpPr>
          <p:nvPr>
            <p:ph idx="1"/>
          </p:nvPr>
        </p:nvSpPr>
        <p:spPr>
          <a:xfrm>
            <a:off x="313152" y="1954061"/>
            <a:ext cx="9667462" cy="3582444"/>
          </a:xfrm>
        </p:spPr>
        <p:txBody>
          <a:bodyPr>
            <a:normAutofit/>
          </a:bodyPr>
          <a:lstStyle/>
          <a:p>
            <a:r>
              <a:rPr lang="sk-SK" sz="2000" dirty="0">
                <a:latin typeface="Times New Roman" panose="02020603050405020304" pitchFamily="18" charset="0"/>
                <a:cs typeface="Times New Roman" panose="02020603050405020304" pitchFamily="18" charset="0"/>
              </a:rPr>
              <a:t>Obrúsok</a:t>
            </a:r>
          </a:p>
          <a:p>
            <a:r>
              <a:rPr lang="sk-SK" sz="2000" dirty="0">
                <a:latin typeface="Times New Roman" panose="02020603050405020304" pitchFamily="18" charset="0"/>
                <a:cs typeface="Times New Roman" panose="02020603050405020304" pitchFamily="18" charset="0"/>
              </a:rPr>
              <a:t>Látkový obrúsok patrí na kolená, ihneď ako si sadneme za stôl. Ženy si ho rozkladajú len na polovicu a muži celý. V luxusných reštauráciách môže obrúsok ukladať na kolená obsluha.</a:t>
            </a:r>
          </a:p>
          <a:p>
            <a:r>
              <a:rPr lang="sk-SK" sz="2000" dirty="0">
                <a:latin typeface="Times New Roman" panose="02020603050405020304" pitchFamily="18" charset="0"/>
                <a:cs typeface="Times New Roman" panose="02020603050405020304" pitchFamily="18" charset="0"/>
              </a:rPr>
              <a:t>Ak nám padne na zem, požiadame obsluhu o nový.  Obrúsok slúži na to, aby sme sa nezamazali a na utieranie úst.</a:t>
            </a:r>
          </a:p>
          <a:p>
            <a:r>
              <a:rPr lang="sk-SK" sz="2000" dirty="0">
                <a:latin typeface="Times New Roman" panose="02020603050405020304" pitchFamily="18" charset="0"/>
                <a:cs typeface="Times New Roman" panose="02020603050405020304" pitchFamily="18" charset="0"/>
              </a:rPr>
              <a:t>Na konci stolovania obrúsok jemne položíme tak, aby fľaky nebolo vidieť.</a:t>
            </a:r>
          </a:p>
          <a:p>
            <a:r>
              <a:rPr lang="sk-SK" sz="2000" dirty="0">
                <a:latin typeface="Times New Roman" panose="02020603050405020304" pitchFamily="18" charset="0"/>
                <a:cs typeface="Times New Roman" panose="02020603050405020304" pitchFamily="18" charset="0"/>
              </a:rPr>
              <a:t>Papierový servítok si odkladáme na stôl, naľavo od taniera. Na konci stolovania obrúsok uložíme na tanier.</a:t>
            </a:r>
            <a:endParaRPr lang="sk-SK" sz="2000" dirty="0">
              <a:latin typeface="Times New Roman" panose="02020603050405020304" pitchFamily="18" charset="0"/>
              <a:cs typeface="Times New Roman" panose="02020603050405020304" pitchFamily="18" charset="0"/>
            </a:endParaRPr>
          </a:p>
        </p:txBody>
      </p:sp>
      <p:pic>
        <p:nvPicPr>
          <p:cNvPr id="4" name="Obrázok 3"/>
          <p:cNvPicPr>
            <a:picLocks noChangeAspect="1"/>
          </p:cNvPicPr>
          <p:nvPr/>
        </p:nvPicPr>
        <p:blipFill>
          <a:blip r:embed="rId2"/>
          <a:stretch>
            <a:fillRect/>
          </a:stretch>
        </p:blipFill>
        <p:spPr>
          <a:xfrm>
            <a:off x="5849655" y="4992284"/>
            <a:ext cx="2461741" cy="1635299"/>
          </a:xfrm>
          <a:prstGeom prst="rect">
            <a:avLst/>
          </a:prstGeom>
        </p:spPr>
      </p:pic>
    </p:spTree>
    <p:extLst>
      <p:ext uri="{BB962C8B-B14F-4D97-AF65-F5344CB8AC3E}">
        <p14:creationId xmlns:p14="http://schemas.microsoft.com/office/powerpoint/2010/main" val="1905171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a:t>KONFLIKTY</a:t>
            </a:r>
          </a:p>
        </p:txBody>
      </p:sp>
      <p:sp>
        <p:nvSpPr>
          <p:cNvPr id="3" name="Zástupný objekt pre obsah 2"/>
          <p:cNvSpPr>
            <a:spLocks noGrp="1"/>
          </p:cNvSpPr>
          <p:nvPr>
            <p:ph idx="1"/>
          </p:nvPr>
        </p:nvSpPr>
        <p:spPr>
          <a:xfrm>
            <a:off x="851770" y="2154477"/>
            <a:ext cx="9128843" cy="3865323"/>
          </a:xfrm>
        </p:spPr>
        <p:txBody>
          <a:bodyPr>
            <a:normAutofit/>
          </a:bodyPr>
          <a:lstStyle/>
          <a:p>
            <a:r>
              <a:rPr lang="sk-SK" sz="2000" dirty="0">
                <a:latin typeface="Times New Roman" panose="02020603050405020304" pitchFamily="18" charset="0"/>
                <a:cs typeface="Times New Roman" panose="02020603050405020304" pitchFamily="18" charset="0"/>
              </a:rPr>
              <a:t>Konflikt je vyjadrený zápas medzi nezávislými stranami založený na nerovnakom znímaní toho istého cieľa. Objavujúci sa spor je rozhovor, v ktorom diskutujúci zistia, že sa objavili veci, ktoré nevedia vyriešiť k obojstrannej spokojnosti. Spor môže prerásť do konfliktu, pričom strany veľmi často prestanú spolu komunikovať alebo sa začnú vzájomne urážať. </a:t>
            </a:r>
          </a:p>
          <a:p>
            <a:r>
              <a:rPr lang="sk-SK" sz="2000" dirty="0">
                <a:latin typeface="Times New Roman" panose="02020603050405020304" pitchFamily="18" charset="0"/>
                <a:cs typeface="Times New Roman" panose="02020603050405020304" pitchFamily="18" charset="0"/>
              </a:rPr>
              <a:t>Na tento typ sporu je vhodná mediácia, pretože jej cieľom je obnoviť komunikáciu, stanoviť jej presné pravidlá a vytvoriť priestor pre riešenie sporu. </a:t>
            </a:r>
          </a:p>
          <a:p>
            <a:r>
              <a:rPr lang="sk-SK" sz="2000" dirty="0">
                <a:latin typeface="Times New Roman" panose="02020603050405020304" pitchFamily="18" charset="0"/>
                <a:cs typeface="Times New Roman" panose="02020603050405020304" pitchFamily="18" charset="0"/>
              </a:rPr>
              <a:t>Sociálny konflikt je zrážka dvoch protikladných pozícií, presvedčení alebo motívov, rozličných činov, ktoré sa navzájom vylučujú alebo majú tendenciu uplatňovať svoju nadvládu v tej istej oblasti. </a:t>
            </a:r>
            <a:endParaRPr lang="sk-SK"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59184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ón − zasadacia miestnosť">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3997</TotalTime>
  <Words>957</Words>
  <Application>Microsoft Office PowerPoint</Application>
  <PresentationFormat>Širokouhlá</PresentationFormat>
  <Paragraphs>37</Paragraphs>
  <Slides>15</Slides>
  <Notes>0</Notes>
  <HiddenSlides>0</HiddenSlides>
  <MMClips>0</MMClips>
  <ScaleCrop>false</ScaleCrop>
  <HeadingPairs>
    <vt:vector size="6" baseType="variant">
      <vt:variant>
        <vt:lpstr>Použité písma</vt:lpstr>
      </vt:variant>
      <vt:variant>
        <vt:i4>5</vt:i4>
      </vt:variant>
      <vt:variant>
        <vt:lpstr>Motív</vt:lpstr>
      </vt:variant>
      <vt:variant>
        <vt:i4>1</vt:i4>
      </vt:variant>
      <vt:variant>
        <vt:lpstr>Nadpisy snímok</vt:lpstr>
      </vt:variant>
      <vt:variant>
        <vt:i4>15</vt:i4>
      </vt:variant>
    </vt:vector>
  </HeadingPairs>
  <TitlesOfParts>
    <vt:vector size="21" baseType="lpstr">
      <vt:lpstr>Arial</vt:lpstr>
      <vt:lpstr>Calibri</vt:lpstr>
      <vt:lpstr>Century Gothic</vt:lpstr>
      <vt:lpstr>Times New Roman</vt:lpstr>
      <vt:lpstr>Wingdings 3</vt:lpstr>
      <vt:lpstr>Ión − zasadacia miestnosť</vt:lpstr>
      <vt:lpstr>OBCHODNÁ KOMUNIKÁCIA</vt:lpstr>
      <vt:lpstr>Verbálna komunikácia</vt:lpstr>
      <vt:lpstr>Neverbálna komunikácia</vt:lpstr>
      <vt:lpstr>Prezentácia programu PowerPoint</vt:lpstr>
      <vt:lpstr>SPOLOČENSKA ETIKETA</vt:lpstr>
      <vt:lpstr>ETIKETA PRI STOLOVANI</vt:lpstr>
      <vt:lpstr>Prezentácia programu PowerPoint</vt:lpstr>
      <vt:lpstr>Prezentácia programu PowerPoint</vt:lpstr>
      <vt:lpstr>KONFLIKTY</vt:lpstr>
      <vt:lpstr>DRUHY KONFLIKTOV</vt:lpstr>
      <vt:lpstr>Prezentácia programu PowerPoint</vt:lpstr>
      <vt:lpstr>Prezentácia programu PowerPoint</vt:lpstr>
      <vt:lpstr>Prezentácia programu PowerPoint</vt:lpstr>
      <vt:lpstr>Prezentácia programu PowerPoint</vt:lpstr>
      <vt:lpstr>ĎAKUJEM ZA POZORNOSŤǃ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OBCHODNÁ KOMUNIKÁCIA</dc:title>
  <dc:creator>Miroslav Medvec</dc:creator>
  <cp:lastModifiedBy>Miroslav Medvec</cp:lastModifiedBy>
  <cp:revision>11</cp:revision>
  <dcterms:created xsi:type="dcterms:W3CDTF">2018-11-21T17:57:03Z</dcterms:created>
  <dcterms:modified xsi:type="dcterms:W3CDTF">2018-11-24T12:34:35Z</dcterms:modified>
</cp:coreProperties>
</file>