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3/31/2021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32104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3/31/2021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3865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3/31/2021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3418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3/31/2021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7500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3/31/2021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069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3/31/2021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5334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3/31/2021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94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3/31/2021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93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3/31/2021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95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3/31/2021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232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3/31/2021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810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3/31/2021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3057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Vybuchujúca žiarovka">
            <a:extLst>
              <a:ext uri="{FF2B5EF4-FFF2-40B4-BE49-F238E27FC236}">
                <a16:creationId xmlns:a16="http://schemas.microsoft.com/office/drawing/2014/main" id="{68125172-E53A-4778-B053-C490D16BBE76}"/>
              </a:ext>
            </a:extLst>
          </p:cNvPr>
          <p:cNvPicPr>
            <a:picLocks noChangeAspect="1"/>
          </p:cNvPicPr>
          <p:nvPr/>
        </p:nvPicPr>
        <p:blipFill rotWithShape="1">
          <a:blip r:embed="rId2">
            <a:alphaModFix amt="40000"/>
          </a:blip>
          <a:srcRect r="-1" b="5039"/>
          <a:stretch/>
        </p:blipFill>
        <p:spPr>
          <a:xfrm>
            <a:off x="3049"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Nadpis 1">
            <a:extLst>
              <a:ext uri="{FF2B5EF4-FFF2-40B4-BE49-F238E27FC236}">
                <a16:creationId xmlns:a16="http://schemas.microsoft.com/office/drawing/2014/main" id="{8C0E9440-E14D-4C43-A7B3-573AF3E641B2}"/>
              </a:ext>
            </a:extLst>
          </p:cNvPr>
          <p:cNvSpPr>
            <a:spLocks noGrp="1"/>
          </p:cNvSpPr>
          <p:nvPr>
            <p:ph type="ctrTitle"/>
          </p:nvPr>
        </p:nvSpPr>
        <p:spPr>
          <a:xfrm>
            <a:off x="2518117" y="2983111"/>
            <a:ext cx="7040077" cy="1132343"/>
          </a:xfrm>
        </p:spPr>
        <p:txBody>
          <a:bodyPr>
            <a:normAutofit fontScale="90000"/>
          </a:bodyPr>
          <a:lstStyle/>
          <a:p>
            <a:r>
              <a:rPr lang="sk-SK" dirty="0">
                <a:solidFill>
                  <a:srgbClr val="FFFFFF"/>
                </a:solidFill>
                <a:latin typeface="Times New Roman" panose="02020603050405020304" pitchFamily="18" charset="0"/>
                <a:cs typeface="Times New Roman" panose="02020603050405020304" pitchFamily="18" charset="0"/>
              </a:rPr>
              <a:t>Programy na grafickú úpravu  </a:t>
            </a:r>
          </a:p>
        </p:txBody>
      </p:sp>
      <p:sp>
        <p:nvSpPr>
          <p:cNvPr id="3" name="Podnadpis 2">
            <a:extLst>
              <a:ext uri="{FF2B5EF4-FFF2-40B4-BE49-F238E27FC236}">
                <a16:creationId xmlns:a16="http://schemas.microsoft.com/office/drawing/2014/main" id="{9A9D4345-796D-4D95-B34E-A79237A5855B}"/>
              </a:ext>
            </a:extLst>
          </p:cNvPr>
          <p:cNvSpPr>
            <a:spLocks noGrp="1"/>
          </p:cNvSpPr>
          <p:nvPr>
            <p:ph type="subTitle" idx="1"/>
          </p:nvPr>
        </p:nvSpPr>
        <p:spPr>
          <a:xfrm>
            <a:off x="5444197" y="6247155"/>
            <a:ext cx="6573656" cy="528159"/>
          </a:xfrm>
        </p:spPr>
        <p:txBody>
          <a:bodyPr>
            <a:normAutofit/>
          </a:bodyPr>
          <a:lstStyle/>
          <a:p>
            <a:pPr algn="r"/>
            <a:r>
              <a:rPr lang="sk-SK" dirty="0">
                <a:solidFill>
                  <a:srgbClr val="FFFFFF"/>
                </a:solidFill>
                <a:latin typeface="Times New Roman" panose="02020603050405020304" pitchFamily="18" charset="0"/>
                <a:cs typeface="Times New Roman" panose="02020603050405020304" pitchFamily="18" charset="0"/>
              </a:rPr>
              <a:t>Anna Medvecová 3.K</a:t>
            </a:r>
          </a:p>
        </p:txBody>
      </p:sp>
      <p:pic>
        <p:nvPicPr>
          <p:cNvPr id="5" name="Obrázok 4">
            <a:extLst>
              <a:ext uri="{FF2B5EF4-FFF2-40B4-BE49-F238E27FC236}">
                <a16:creationId xmlns:a16="http://schemas.microsoft.com/office/drawing/2014/main" id="{CE48E25A-1514-4D0F-8BBF-F70AC6137095}"/>
              </a:ext>
            </a:extLst>
          </p:cNvPr>
          <p:cNvPicPr>
            <a:picLocks noChangeAspect="1"/>
          </p:cNvPicPr>
          <p:nvPr/>
        </p:nvPicPr>
        <p:blipFill rotWithShape="1">
          <a:blip r:embed="rId3"/>
          <a:srcRect l="5008" t="7538" r="4251" b="4812"/>
          <a:stretch/>
        </p:blipFill>
        <p:spPr>
          <a:xfrm>
            <a:off x="4886178" y="349708"/>
            <a:ext cx="2419643" cy="2337221"/>
          </a:xfrm>
          <a:prstGeom prst="rect">
            <a:avLst/>
          </a:prstGeom>
        </p:spPr>
      </p:pic>
      <p:pic>
        <p:nvPicPr>
          <p:cNvPr id="6" name="Obrázok 5">
            <a:extLst>
              <a:ext uri="{FF2B5EF4-FFF2-40B4-BE49-F238E27FC236}">
                <a16:creationId xmlns:a16="http://schemas.microsoft.com/office/drawing/2014/main" id="{A39B9AC2-CFFC-405A-A55A-B3DB48CFEC4F}"/>
              </a:ext>
            </a:extLst>
          </p:cNvPr>
          <p:cNvPicPr>
            <a:picLocks noChangeAspect="1"/>
          </p:cNvPicPr>
          <p:nvPr/>
        </p:nvPicPr>
        <p:blipFill>
          <a:blip r:embed="rId4"/>
          <a:stretch>
            <a:fillRect/>
          </a:stretch>
        </p:blipFill>
        <p:spPr>
          <a:xfrm>
            <a:off x="540837" y="4115454"/>
            <a:ext cx="3735741" cy="2485966"/>
          </a:xfrm>
          <a:prstGeom prst="rect">
            <a:avLst/>
          </a:prstGeom>
        </p:spPr>
      </p:pic>
    </p:spTree>
    <p:extLst>
      <p:ext uri="{BB962C8B-B14F-4D97-AF65-F5344CB8AC3E}">
        <p14:creationId xmlns:p14="http://schemas.microsoft.com/office/powerpoint/2010/main" val="408151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5632910-8899-4672-926A-6056BB29A0C6}"/>
              </a:ext>
            </a:extLst>
          </p:cNvPr>
          <p:cNvSpPr>
            <a:spLocks noGrp="1"/>
          </p:cNvSpPr>
          <p:nvPr>
            <p:ph type="title"/>
          </p:nvPr>
        </p:nvSpPr>
        <p:spPr/>
        <p:txBody>
          <a:bodyPr/>
          <a:lstStyle/>
          <a:p>
            <a:r>
              <a:rPr lang="sk-SK" dirty="0">
                <a:solidFill>
                  <a:schemeClr val="accent1"/>
                </a:solidFill>
                <a:latin typeface="Times New Roman" panose="02020603050405020304" pitchFamily="18" charset="0"/>
                <a:cs typeface="Times New Roman" panose="02020603050405020304" pitchFamily="18" charset="0"/>
              </a:rPr>
              <a:t>4.Affinity Photo </a:t>
            </a:r>
          </a:p>
        </p:txBody>
      </p:sp>
      <p:sp>
        <p:nvSpPr>
          <p:cNvPr id="3" name="Zástupný objekt pre obsah 2">
            <a:extLst>
              <a:ext uri="{FF2B5EF4-FFF2-40B4-BE49-F238E27FC236}">
                <a16:creationId xmlns:a16="http://schemas.microsoft.com/office/drawing/2014/main" id="{0F02B011-39E5-4EF9-8953-3830AC5C921D}"/>
              </a:ext>
            </a:extLst>
          </p:cNvPr>
          <p:cNvSpPr>
            <a:spLocks noGrp="1"/>
          </p:cNvSpPr>
          <p:nvPr>
            <p:ph idx="1"/>
          </p:nvPr>
        </p:nvSpPr>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Affinity Photo je editor rastrových grafík vyvinutý spoločnosťou Serif pre systémy macOS ,  iOS  a Windows .  Je súčasťou trojice afinít spolu s dizajnérmi a vydavateľmi . Affinity Photo je možné kúpiť v obchodoch MacOS App Store , iOS App Store a Microsoft Store .</a:t>
            </a:r>
          </a:p>
        </p:txBody>
      </p:sp>
      <p:pic>
        <p:nvPicPr>
          <p:cNvPr id="4" name="Obrázok 3">
            <a:extLst>
              <a:ext uri="{FF2B5EF4-FFF2-40B4-BE49-F238E27FC236}">
                <a16:creationId xmlns:a16="http://schemas.microsoft.com/office/drawing/2014/main" id="{929882B6-5022-4653-BE39-8AD81EBBB430}"/>
              </a:ext>
            </a:extLst>
          </p:cNvPr>
          <p:cNvPicPr>
            <a:picLocks noChangeAspect="1"/>
          </p:cNvPicPr>
          <p:nvPr/>
        </p:nvPicPr>
        <p:blipFill>
          <a:blip r:embed="rId2"/>
          <a:stretch>
            <a:fillRect/>
          </a:stretch>
        </p:blipFill>
        <p:spPr>
          <a:xfrm>
            <a:off x="2700996" y="3472278"/>
            <a:ext cx="5744693" cy="3020597"/>
          </a:xfrm>
          <a:prstGeom prst="rect">
            <a:avLst/>
          </a:prstGeom>
        </p:spPr>
      </p:pic>
    </p:spTree>
    <p:extLst>
      <p:ext uri="{BB962C8B-B14F-4D97-AF65-F5344CB8AC3E}">
        <p14:creationId xmlns:p14="http://schemas.microsoft.com/office/powerpoint/2010/main" val="11195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3BAFA97C-B050-4083-BF85-40A8E3C8871C}"/>
              </a:ext>
            </a:extLst>
          </p:cNvPr>
          <p:cNvSpPr>
            <a:spLocks noGrp="1"/>
          </p:cNvSpPr>
          <p:nvPr>
            <p:ph idx="1"/>
          </p:nvPr>
        </p:nvSpPr>
        <p:spPr>
          <a:xfrm>
            <a:off x="766445" y="2247655"/>
            <a:ext cx="10659110" cy="1902313"/>
          </a:xfrm>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Vybrala by som si program Photo filtre pretože je, najvhodnejšie pre začiatníkov.  Mala som ho raz ale teraz to to nepoužívam lebo mám lepší mobil a lepšie aj fotí, takže mi ani netreba fotky upravovať.</a:t>
            </a:r>
          </a:p>
        </p:txBody>
      </p:sp>
    </p:spTree>
    <p:extLst>
      <p:ext uri="{BB962C8B-B14F-4D97-AF65-F5344CB8AC3E}">
        <p14:creationId xmlns:p14="http://schemas.microsoft.com/office/powerpoint/2010/main" val="193072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62FA130F-EC9A-44AC-9CE7-D0ADD62720F5}"/>
              </a:ext>
            </a:extLst>
          </p:cNvPr>
          <p:cNvSpPr>
            <a:spLocks noGrp="1"/>
          </p:cNvSpPr>
          <p:nvPr>
            <p:ph idx="1"/>
          </p:nvPr>
        </p:nvSpPr>
        <p:spPr>
          <a:xfrm>
            <a:off x="777240" y="1825625"/>
            <a:ext cx="10659110" cy="2816713"/>
          </a:xfrm>
        </p:spPr>
        <p:txBody>
          <a:bodyPr>
            <a:normAutofit/>
          </a:bodyPr>
          <a:lstStyle/>
          <a:p>
            <a:pPr algn="just"/>
            <a:r>
              <a:rPr lang="sk-SK" sz="3200" dirty="0">
                <a:solidFill>
                  <a:schemeClr val="tx1"/>
                </a:solidFill>
                <a:latin typeface="Times New Roman" panose="02020603050405020304" pitchFamily="18" charset="0"/>
                <a:cs typeface="Times New Roman" panose="02020603050405020304" pitchFamily="18" charset="0"/>
              </a:rPr>
              <a:t>Vybrala by som si Photoshop. Lebo ma zaujal zo všetkých. </a:t>
            </a:r>
          </a:p>
        </p:txBody>
      </p:sp>
    </p:spTree>
    <p:extLst>
      <p:ext uri="{BB962C8B-B14F-4D97-AF65-F5344CB8AC3E}">
        <p14:creationId xmlns:p14="http://schemas.microsoft.com/office/powerpoint/2010/main" val="407254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a:extLst>
              <a:ext uri="{FF2B5EF4-FFF2-40B4-BE49-F238E27FC236}">
                <a16:creationId xmlns:a16="http://schemas.microsoft.com/office/drawing/2014/main" id="{5B17376B-DD4B-412D-8966-7AF738C862F9}"/>
              </a:ext>
            </a:extLst>
          </p:cNvPr>
          <p:cNvPicPr>
            <a:picLocks noChangeAspect="1"/>
          </p:cNvPicPr>
          <p:nvPr/>
        </p:nvPicPr>
        <p:blipFill>
          <a:blip r:embed="rId2"/>
          <a:stretch>
            <a:fillRect/>
          </a:stretch>
        </p:blipFill>
        <p:spPr>
          <a:xfrm>
            <a:off x="2602523" y="228014"/>
            <a:ext cx="6401971" cy="6401971"/>
          </a:xfrm>
          <a:prstGeom prst="rect">
            <a:avLst/>
          </a:prstGeom>
        </p:spPr>
      </p:pic>
    </p:spTree>
    <p:extLst>
      <p:ext uri="{BB962C8B-B14F-4D97-AF65-F5344CB8AC3E}">
        <p14:creationId xmlns:p14="http://schemas.microsoft.com/office/powerpoint/2010/main" val="335167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2F38B44-38E7-4D16-859B-616F46276244}"/>
              </a:ext>
            </a:extLst>
          </p:cNvPr>
          <p:cNvSpPr>
            <a:spLocks noGrp="1"/>
          </p:cNvSpPr>
          <p:nvPr>
            <p:ph type="title"/>
          </p:nvPr>
        </p:nvSpPr>
        <p:spPr>
          <a:xfrm>
            <a:off x="777240" y="365125"/>
            <a:ext cx="10659110" cy="985373"/>
          </a:xfrm>
        </p:spPr>
        <p:txBody>
          <a:bodyPr/>
          <a:lstStyle/>
          <a:p>
            <a:r>
              <a:rPr lang="sk-SK" b="1" dirty="0">
                <a:solidFill>
                  <a:srgbClr val="FF0000"/>
                </a:solidFill>
                <a:latin typeface="Times New Roman" panose="02020603050405020304" pitchFamily="18" charset="0"/>
                <a:cs typeface="Times New Roman" panose="02020603050405020304" pitchFamily="18" charset="0"/>
              </a:rPr>
              <a:t>1.Gimp</a:t>
            </a:r>
          </a:p>
        </p:txBody>
      </p:sp>
      <p:sp>
        <p:nvSpPr>
          <p:cNvPr id="3" name="Zástupný objekt pre obsah 2">
            <a:extLst>
              <a:ext uri="{FF2B5EF4-FFF2-40B4-BE49-F238E27FC236}">
                <a16:creationId xmlns:a16="http://schemas.microsoft.com/office/drawing/2014/main" id="{CB34CD8C-3D3C-4EAE-98BF-843432B1B216}"/>
              </a:ext>
            </a:extLst>
          </p:cNvPr>
          <p:cNvSpPr>
            <a:spLocks noGrp="1"/>
          </p:cNvSpPr>
          <p:nvPr>
            <p:ph idx="1"/>
          </p:nvPr>
        </p:nvSpPr>
        <p:spPr>
          <a:xfrm>
            <a:off x="565541" y="1596682"/>
            <a:ext cx="10870809" cy="5275385"/>
          </a:xfrm>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Gimp je jeden z najpopulárnejších obrázkových editorov, ktorý bol pôvodne vytvorený pre Linux. Často ho nazývajú aj “Photoshop zadarmo”, pretože v ňom nájdete mnoho funkcií, ktoré program od Adobe má</a:t>
            </a:r>
          </a:p>
          <a:p>
            <a:pPr algn="just"/>
            <a:r>
              <a:rPr lang="sk-SK" sz="2800" dirty="0">
                <a:solidFill>
                  <a:schemeClr val="tx1"/>
                </a:solidFill>
                <a:latin typeface="Times New Roman" panose="02020603050405020304" pitchFamily="18" charset="0"/>
                <a:cs typeface="Times New Roman" panose="02020603050405020304" pitchFamily="18" charset="0"/>
              </a:rPr>
              <a:t>Ak ste ale boli zvyknutí na photoshop, môže vás prekvapiť, že klávesové skratky, ktoré ste v ňom používali tu fungujú s úplne inými funkciami. Program je veľmi intuitívny, takže keď sa naučíte základné úkony, pôjde to ako po masle</a:t>
            </a:r>
          </a:p>
          <a:p>
            <a:pPr algn="just"/>
            <a:r>
              <a:rPr lang="sk-SK" sz="2800" dirty="0">
                <a:solidFill>
                  <a:schemeClr val="tx1"/>
                </a:solidFill>
                <a:latin typeface="Times New Roman" panose="02020603050405020304" pitchFamily="18" charset="0"/>
                <a:cs typeface="Times New Roman" panose="02020603050405020304" pitchFamily="18" charset="0"/>
              </a:rPr>
              <a:t>Chvíľu možno bude trvať, kým sa s Gimp-om naučíte úplne pracovať, výsledky však budú stáť za to. Do niekoľkých minúť zvládnete potom efektné úpravy fotografií a obrázkov.</a:t>
            </a:r>
          </a:p>
          <a:p>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05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088052-DE08-4A53-B8E9-E332D4B1225E}"/>
              </a:ext>
            </a:extLst>
          </p:cNvPr>
          <p:cNvSpPr>
            <a:spLocks noGrp="1"/>
          </p:cNvSpPr>
          <p:nvPr>
            <p:ph type="title"/>
          </p:nvPr>
        </p:nvSpPr>
        <p:spPr/>
        <p:txBody>
          <a:bodyPr/>
          <a:lstStyle/>
          <a:p>
            <a:r>
              <a:rPr lang="sk-SK" dirty="0">
                <a:solidFill>
                  <a:schemeClr val="accent1"/>
                </a:solidFill>
                <a:latin typeface="Times New Roman" panose="02020603050405020304" pitchFamily="18" charset="0"/>
                <a:cs typeface="Times New Roman" panose="02020603050405020304" pitchFamily="18" charset="0"/>
              </a:rPr>
              <a:t>2. Pic Monkey</a:t>
            </a:r>
          </a:p>
        </p:txBody>
      </p:sp>
      <p:sp>
        <p:nvSpPr>
          <p:cNvPr id="3" name="Zástupný objekt pre obsah 2">
            <a:extLst>
              <a:ext uri="{FF2B5EF4-FFF2-40B4-BE49-F238E27FC236}">
                <a16:creationId xmlns:a16="http://schemas.microsoft.com/office/drawing/2014/main" id="{D8FE3A53-9CED-4759-8921-EE2CE0470681}"/>
              </a:ext>
            </a:extLst>
          </p:cNvPr>
          <p:cNvSpPr>
            <a:spLocks noGrp="1"/>
          </p:cNvSpPr>
          <p:nvPr>
            <p:ph idx="1"/>
          </p:nvPr>
        </p:nvSpPr>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Pic Monkedy je webová aplikácia obsahujúca filtre podobné tým z Instagram-u. Z hľadiska úrovne grafických úprav patrí medzi tie základnejšie. Dôvodom je aj vyššia platená verzia, kde toho nájdete samozrejme viac. </a:t>
            </a:r>
          </a:p>
          <a:p>
            <a:pPr algn="just"/>
            <a:r>
              <a:rPr lang="sk-SK" sz="2800" dirty="0">
                <a:solidFill>
                  <a:schemeClr val="tx1"/>
                </a:solidFill>
                <a:latin typeface="Times New Roman" panose="02020603050405020304" pitchFamily="18" charset="0"/>
                <a:cs typeface="Times New Roman" panose="02020603050405020304" pitchFamily="18" charset="0"/>
              </a:rPr>
              <a:t>Aj základná “FREE” určite má čo ponúknuť. Pic Monkey má niekoľko nástrojov na úpravy nedokonalostí, ako napríklad odstraňovanie vrások, dokonca maskaru na riasy a odtiene na pery.</a:t>
            </a:r>
          </a:p>
        </p:txBody>
      </p:sp>
    </p:spTree>
    <p:extLst>
      <p:ext uri="{BB962C8B-B14F-4D97-AF65-F5344CB8AC3E}">
        <p14:creationId xmlns:p14="http://schemas.microsoft.com/office/powerpoint/2010/main" val="253275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7BB7D1-F670-4E70-BA7A-C2979D091286}"/>
              </a:ext>
            </a:extLst>
          </p:cNvPr>
          <p:cNvSpPr>
            <a:spLocks noGrp="1"/>
          </p:cNvSpPr>
          <p:nvPr>
            <p:ph type="title"/>
          </p:nvPr>
        </p:nvSpPr>
        <p:spPr/>
        <p:txBody>
          <a:bodyPr/>
          <a:lstStyle/>
          <a:p>
            <a:r>
              <a:rPr lang="sk-SK" b="1" dirty="0">
                <a:solidFill>
                  <a:schemeClr val="accent6"/>
                </a:solidFill>
                <a:latin typeface="Times New Roman" panose="02020603050405020304" pitchFamily="18" charset="0"/>
                <a:cs typeface="Times New Roman" panose="02020603050405020304" pitchFamily="18" charset="0"/>
              </a:rPr>
              <a:t>3.Photo Filtre</a:t>
            </a:r>
          </a:p>
        </p:txBody>
      </p:sp>
      <p:sp>
        <p:nvSpPr>
          <p:cNvPr id="3" name="Zástupný objekt pre obsah 2">
            <a:extLst>
              <a:ext uri="{FF2B5EF4-FFF2-40B4-BE49-F238E27FC236}">
                <a16:creationId xmlns:a16="http://schemas.microsoft.com/office/drawing/2014/main" id="{3BF6994F-CF0F-4BE1-9C7C-86A24DD9DB0A}"/>
              </a:ext>
            </a:extLst>
          </p:cNvPr>
          <p:cNvSpPr>
            <a:spLocks noGrp="1"/>
          </p:cNvSpPr>
          <p:nvPr>
            <p:ph idx="1"/>
          </p:nvPr>
        </p:nvSpPr>
        <p:spPr>
          <a:xfrm>
            <a:off x="755650" y="1690688"/>
            <a:ext cx="10680700" cy="4486275"/>
          </a:xfrm>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Ideálny a plne vybavený grafický editor pre začiatočníkov až stredne pokročilých je PhotoFiltre. Je úrčený najmä pre tých, ktorí nepotrebujú pri úpravách používať vrstvy. Ak neviete čo vrstvy sú, PhotoFiltre je určený práve vám :). </a:t>
            </a:r>
          </a:p>
          <a:p>
            <a:pPr algn="just"/>
            <a:r>
              <a:rPr lang="sk-SK" sz="2800" dirty="0">
                <a:solidFill>
                  <a:schemeClr val="tx1"/>
                </a:solidFill>
                <a:latin typeface="Times New Roman" panose="02020603050405020304" pitchFamily="18" charset="0"/>
                <a:cs typeface="Times New Roman" panose="02020603050405020304" pitchFamily="18" charset="0"/>
              </a:rPr>
              <a:t>Panel s nástrojmi, ako celý program je jednoduchý na použitie a nájdete tu napríklad klonovacie razítko, kúzelnú paličku, prechody, preddefinované tvary a množstvo špeciálnych efektov a filtrov.</a:t>
            </a:r>
          </a:p>
          <a:p>
            <a:pPr algn="just"/>
            <a:r>
              <a:rPr lang="sk-SK" sz="2800" dirty="0">
                <a:solidFill>
                  <a:schemeClr val="tx1"/>
                </a:solidFill>
                <a:latin typeface="Times New Roman" panose="02020603050405020304" pitchFamily="18" charset="0"/>
                <a:cs typeface="Times New Roman" panose="02020603050405020304" pitchFamily="18" charset="0"/>
              </a:rPr>
              <a:t>Ak by ste si predsa s takto jednoduchým editorom nevedeli poradiť, je k dispozícií online prirúčka a tiež ďalšie voľne stiahnuteľné pluginy.</a:t>
            </a:r>
          </a:p>
          <a:p>
            <a:pPr algn="just"/>
            <a:endParaRPr lang="sk-SK"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72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A8D186F-2141-449A-86FA-852FD698280E}"/>
              </a:ext>
            </a:extLst>
          </p:cNvPr>
          <p:cNvSpPr>
            <a:spLocks noGrp="1"/>
          </p:cNvSpPr>
          <p:nvPr>
            <p:ph type="title"/>
          </p:nvPr>
        </p:nvSpPr>
        <p:spPr/>
        <p:txBody>
          <a:bodyPr/>
          <a:lstStyle/>
          <a:p>
            <a:r>
              <a:rPr lang="sk-SK" dirty="0">
                <a:solidFill>
                  <a:schemeClr val="accent3">
                    <a:lumMod val="75000"/>
                  </a:schemeClr>
                </a:solidFill>
                <a:latin typeface="Times New Roman" panose="02020603050405020304" pitchFamily="18" charset="0"/>
                <a:cs typeface="Times New Roman" panose="02020603050405020304" pitchFamily="18" charset="0"/>
              </a:rPr>
              <a:t>4.Pixlr</a:t>
            </a:r>
          </a:p>
        </p:txBody>
      </p:sp>
      <p:sp>
        <p:nvSpPr>
          <p:cNvPr id="3" name="Zástupný objekt pre obsah 2">
            <a:extLst>
              <a:ext uri="{FF2B5EF4-FFF2-40B4-BE49-F238E27FC236}">
                <a16:creationId xmlns:a16="http://schemas.microsoft.com/office/drawing/2014/main" id="{AC0D41BB-751E-49EE-84DD-20FA8CABCEE5}"/>
              </a:ext>
            </a:extLst>
          </p:cNvPr>
          <p:cNvSpPr>
            <a:spLocks noGrp="1"/>
          </p:cNvSpPr>
          <p:nvPr>
            <p:ph idx="1"/>
          </p:nvPr>
        </p:nvSpPr>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Ak hľadáte od grafického programu viac, ako bežný používateľ, odporúčam Pixlr. Ďalší z programov podobných Photoshopu, ktorý má mnoho rovnakých funkcií. Podobný vzhľad a dokonca rovnaké klávesové skratky.</a:t>
            </a:r>
          </a:p>
          <a:p>
            <a:pPr algn="just"/>
            <a:r>
              <a:rPr lang="sk-SK" sz="2800" dirty="0">
                <a:solidFill>
                  <a:schemeClr val="tx1"/>
                </a:solidFill>
                <a:latin typeface="Times New Roman" panose="02020603050405020304" pitchFamily="18" charset="0"/>
                <a:cs typeface="Times New Roman" panose="02020603050405020304" pitchFamily="18" charset="0"/>
              </a:rPr>
              <a:t>Voľne dostupné neplatené verzie, ale vždy zaostávajú za svojimi platenými súrodencami. Dávajte si preto pozor na to, aby ste to neprehnali s nadmerným použitím efektov a množstvom vrstiev. Výsledok by mohol vyzerať umelo.</a:t>
            </a:r>
          </a:p>
        </p:txBody>
      </p:sp>
    </p:spTree>
    <p:extLst>
      <p:ext uri="{BB962C8B-B14F-4D97-AF65-F5344CB8AC3E}">
        <p14:creationId xmlns:p14="http://schemas.microsoft.com/office/powerpoint/2010/main" val="45413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DC73C06-CFAB-4E7F-A5EB-D3C3CEAA3790}"/>
              </a:ext>
            </a:extLst>
          </p:cNvPr>
          <p:cNvSpPr>
            <a:spLocks noGrp="1"/>
          </p:cNvSpPr>
          <p:nvPr>
            <p:ph type="title"/>
          </p:nvPr>
        </p:nvSpPr>
        <p:spPr/>
        <p:txBody>
          <a:bodyPr/>
          <a:lstStyle/>
          <a:p>
            <a:r>
              <a:rPr lang="sk-SK" dirty="0">
                <a:solidFill>
                  <a:schemeClr val="accent1">
                    <a:lumMod val="75000"/>
                  </a:schemeClr>
                </a:solidFill>
                <a:latin typeface="Times New Roman" panose="02020603050405020304" pitchFamily="18" charset="0"/>
                <a:cs typeface="Times New Roman" panose="02020603050405020304" pitchFamily="18" charset="0"/>
              </a:rPr>
              <a:t>5.Paint.NET</a:t>
            </a:r>
          </a:p>
        </p:txBody>
      </p:sp>
      <p:sp>
        <p:nvSpPr>
          <p:cNvPr id="3" name="Zástupný objekt pre obsah 2">
            <a:extLst>
              <a:ext uri="{FF2B5EF4-FFF2-40B4-BE49-F238E27FC236}">
                <a16:creationId xmlns:a16="http://schemas.microsoft.com/office/drawing/2014/main" id="{BB6D47BF-9A07-4AD5-B356-7BA782970FAE}"/>
              </a:ext>
            </a:extLst>
          </p:cNvPr>
          <p:cNvSpPr>
            <a:spLocks noGrp="1"/>
          </p:cNvSpPr>
          <p:nvPr>
            <p:ph idx="1"/>
          </p:nvPr>
        </p:nvSpPr>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Za zmienku stojí aj Paint.NET. Je to editor na úpravu fotografií a kreslenie pre Windows. Paint.NET bol vyvinutý na Washington State University s pomocou spoločnosti Microsoft a je naďalej aktualizovaný a udržiavaný vďaka absolventom, ktorí na ňom pracovali. Používať je v ňom možné vrstvy obrázkov a maľovať</a:t>
            </a:r>
            <a:r>
              <a:rPr lang="sk-SK" sz="2800" dirty="0">
                <a:latin typeface="Times New Roman" panose="02020603050405020304" pitchFamily="18" charset="0"/>
                <a:cs typeface="Times New Roman" panose="02020603050405020304" pitchFamily="18" charset="0"/>
              </a:rPr>
              <a:t>.</a:t>
            </a:r>
          </a:p>
        </p:txBody>
      </p:sp>
      <p:pic>
        <p:nvPicPr>
          <p:cNvPr id="4" name="Obrázok 3">
            <a:extLst>
              <a:ext uri="{FF2B5EF4-FFF2-40B4-BE49-F238E27FC236}">
                <a16:creationId xmlns:a16="http://schemas.microsoft.com/office/drawing/2014/main" id="{727FDC04-2C1D-4A88-BFD3-A76B67219A92}"/>
              </a:ext>
            </a:extLst>
          </p:cNvPr>
          <p:cNvPicPr>
            <a:picLocks noChangeAspect="1"/>
          </p:cNvPicPr>
          <p:nvPr/>
        </p:nvPicPr>
        <p:blipFill>
          <a:blip r:embed="rId2"/>
          <a:stretch>
            <a:fillRect/>
          </a:stretch>
        </p:blipFill>
        <p:spPr>
          <a:xfrm>
            <a:off x="2941027" y="4001294"/>
            <a:ext cx="4762500" cy="2676525"/>
          </a:xfrm>
          <a:prstGeom prst="rect">
            <a:avLst/>
          </a:prstGeom>
        </p:spPr>
      </p:pic>
    </p:spTree>
    <p:extLst>
      <p:ext uri="{BB962C8B-B14F-4D97-AF65-F5344CB8AC3E}">
        <p14:creationId xmlns:p14="http://schemas.microsoft.com/office/powerpoint/2010/main" val="409783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41DACB-398F-4F3D-B8ED-ED7078A1BA71}"/>
              </a:ext>
            </a:extLst>
          </p:cNvPr>
          <p:cNvSpPr>
            <a:spLocks noGrp="1"/>
          </p:cNvSpPr>
          <p:nvPr>
            <p:ph type="title"/>
          </p:nvPr>
        </p:nvSpPr>
        <p:spPr>
          <a:xfrm>
            <a:off x="777240" y="365125"/>
            <a:ext cx="10659110" cy="1111983"/>
          </a:xfrm>
        </p:spPr>
        <p:txBody>
          <a:bodyPr>
            <a:normAutofit fontScale="90000"/>
          </a:bodyPr>
          <a:lstStyle/>
          <a:p>
            <a:pPr algn="ctr"/>
            <a:r>
              <a:rPr lang="sk-SK" dirty="0">
                <a:solidFill>
                  <a:schemeClr val="tx1"/>
                </a:solidFill>
                <a:latin typeface="Times New Roman" panose="02020603050405020304" pitchFamily="18" charset="0"/>
                <a:cs typeface="Times New Roman" panose="02020603050405020304" pitchFamily="18" charset="0"/>
              </a:rPr>
              <a:t>Platené programy na úpravu obrázkov </a:t>
            </a:r>
          </a:p>
        </p:txBody>
      </p:sp>
      <p:sp>
        <p:nvSpPr>
          <p:cNvPr id="3" name="Zástupný objekt pre obsah 2">
            <a:extLst>
              <a:ext uri="{FF2B5EF4-FFF2-40B4-BE49-F238E27FC236}">
                <a16:creationId xmlns:a16="http://schemas.microsoft.com/office/drawing/2014/main" id="{686E03BF-D359-4970-AA69-3C21F064AF50}"/>
              </a:ext>
            </a:extLst>
          </p:cNvPr>
          <p:cNvSpPr>
            <a:spLocks noGrp="1"/>
          </p:cNvSpPr>
          <p:nvPr>
            <p:ph idx="1"/>
          </p:nvPr>
        </p:nvSpPr>
        <p:spPr>
          <a:xfrm>
            <a:off x="777240" y="1477108"/>
            <a:ext cx="10659110" cy="4699855"/>
          </a:xfrm>
        </p:spPr>
        <p:txBody>
          <a:bodyPr>
            <a:normAutofit/>
          </a:bodyPr>
          <a:lstStyle/>
          <a:p>
            <a:pPr algn="just"/>
            <a:r>
              <a:rPr lang="sk-SK" sz="2400" dirty="0">
                <a:solidFill>
                  <a:schemeClr val="tx1"/>
                </a:solidFill>
                <a:latin typeface="Times New Roman" panose="02020603050405020304" pitchFamily="18" charset="0"/>
                <a:cs typeface="Times New Roman" panose="02020603050405020304" pitchFamily="18" charset="0"/>
              </a:rPr>
              <a:t>1.Photoshop </a:t>
            </a:r>
          </a:p>
          <a:p>
            <a:pPr algn="just"/>
            <a:r>
              <a:rPr lang="sk-SK" sz="2400" dirty="0">
                <a:solidFill>
                  <a:schemeClr val="tx1"/>
                </a:solidFill>
                <a:latin typeface="Times New Roman" panose="02020603050405020304" pitchFamily="18" charset="0"/>
                <a:cs typeface="Times New Roman" panose="02020603050405020304" pitchFamily="18" charset="0"/>
              </a:rPr>
              <a:t> Adobe Photoshop alebo iba Photoshop je komerčný grafický program publikovaný firmou Adobe Systems. Primárne je určený na tvorbu a úpravu rastrovej (bitmapovej) grafiky. Umožňuje tiež použitie grafických efektov a to aj vo forme zásuvných modulov. Program umožňuje aj editáciu a vytváranie vektorovej grafiky a jej prevod na rastrový obrázok.</a:t>
            </a:r>
          </a:p>
          <a:p>
            <a:pPr algn="just"/>
            <a:r>
              <a:rPr lang="sk-SK" sz="2400" dirty="0">
                <a:solidFill>
                  <a:schemeClr val="tx1"/>
                </a:solidFill>
                <a:latin typeface="Times New Roman" panose="02020603050405020304" pitchFamily="18" charset="0"/>
                <a:cs typeface="Times New Roman" panose="02020603050405020304" pitchFamily="18" charset="0"/>
              </a:rPr>
              <a:t>Používaný je väčšinou u profesionálnych grafikov a grafických spoločností. Dodávaný je v 27 svetových jazykoch (najbližšie po česky). Naprogramovaný je v programovacom jazyku C++.</a:t>
            </a:r>
          </a:p>
          <a:p>
            <a:pPr algn="just"/>
            <a:r>
              <a:rPr lang="sk-SK" sz="2400" dirty="0">
                <a:solidFill>
                  <a:schemeClr val="tx1"/>
                </a:solidFill>
                <a:latin typeface="Times New Roman" panose="02020603050405020304" pitchFamily="18" charset="0"/>
                <a:cs typeface="Times New Roman" panose="02020603050405020304" pitchFamily="18" charset="0"/>
              </a:rPr>
              <a:t>Cena je 9,98€</a:t>
            </a:r>
          </a:p>
        </p:txBody>
      </p:sp>
      <p:pic>
        <p:nvPicPr>
          <p:cNvPr id="4" name="Obrázok 3">
            <a:extLst>
              <a:ext uri="{FF2B5EF4-FFF2-40B4-BE49-F238E27FC236}">
                <a16:creationId xmlns:a16="http://schemas.microsoft.com/office/drawing/2014/main" id="{C98791B2-556D-472D-A5D8-23C6B783FFC2}"/>
              </a:ext>
            </a:extLst>
          </p:cNvPr>
          <p:cNvPicPr>
            <a:picLocks noChangeAspect="1"/>
          </p:cNvPicPr>
          <p:nvPr/>
        </p:nvPicPr>
        <p:blipFill>
          <a:blip r:embed="rId2"/>
          <a:stretch>
            <a:fillRect/>
          </a:stretch>
        </p:blipFill>
        <p:spPr>
          <a:xfrm>
            <a:off x="7047914" y="4459384"/>
            <a:ext cx="4689082" cy="2398616"/>
          </a:xfrm>
          <a:prstGeom prst="rect">
            <a:avLst/>
          </a:prstGeom>
        </p:spPr>
      </p:pic>
    </p:spTree>
    <p:extLst>
      <p:ext uri="{BB962C8B-B14F-4D97-AF65-F5344CB8AC3E}">
        <p14:creationId xmlns:p14="http://schemas.microsoft.com/office/powerpoint/2010/main" val="301066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Nadpis 1">
            <a:extLst>
              <a:ext uri="{FF2B5EF4-FFF2-40B4-BE49-F238E27FC236}">
                <a16:creationId xmlns:a16="http://schemas.microsoft.com/office/drawing/2014/main" id="{72BE2372-34F3-4B77-95D0-D5BBCBAF30BA}"/>
              </a:ext>
            </a:extLst>
          </p:cNvPr>
          <p:cNvSpPr>
            <a:spLocks noGrp="1"/>
          </p:cNvSpPr>
          <p:nvPr>
            <p:ph type="title"/>
          </p:nvPr>
        </p:nvSpPr>
        <p:spPr>
          <a:xfrm>
            <a:off x="777240" y="130630"/>
            <a:ext cx="4606280" cy="1625600"/>
          </a:xfrm>
        </p:spPr>
        <p:txBody>
          <a:bodyPr anchor="b">
            <a:normAutofit/>
          </a:bodyPr>
          <a:lstStyle/>
          <a:p>
            <a:r>
              <a:rPr lang="sk-SK" sz="4400" dirty="0">
                <a:latin typeface="Times New Roman" panose="02020603050405020304" pitchFamily="18" charset="0"/>
                <a:cs typeface="Times New Roman" panose="02020603050405020304" pitchFamily="18" charset="0"/>
              </a:rPr>
              <a:t>2.COREL PAINTSHOP PRO</a:t>
            </a:r>
          </a:p>
        </p:txBody>
      </p:sp>
      <p:sp>
        <p:nvSpPr>
          <p:cNvPr id="3" name="Zástupný objekt pre obsah 2">
            <a:extLst>
              <a:ext uri="{FF2B5EF4-FFF2-40B4-BE49-F238E27FC236}">
                <a16:creationId xmlns:a16="http://schemas.microsoft.com/office/drawing/2014/main" id="{A633C538-E2F1-466C-B752-23272E52D02A}"/>
              </a:ext>
            </a:extLst>
          </p:cNvPr>
          <p:cNvSpPr>
            <a:spLocks noGrp="1"/>
          </p:cNvSpPr>
          <p:nvPr>
            <p:ph idx="1"/>
          </p:nvPr>
        </p:nvSpPr>
        <p:spPr>
          <a:xfrm>
            <a:off x="777240" y="1886861"/>
            <a:ext cx="4606280" cy="4290102"/>
          </a:xfrm>
        </p:spPr>
        <p:txBody>
          <a:bodyPr anchor="t">
            <a:normAutofit/>
          </a:bodyPr>
          <a:lstStyle/>
          <a:p>
            <a:pPr algn="just"/>
            <a:r>
              <a:rPr lang="sk-SK" sz="2400" dirty="0">
                <a:latin typeface="Times New Roman" panose="02020603050405020304" pitchFamily="18" charset="0"/>
                <a:cs typeface="Times New Roman" panose="02020603050405020304" pitchFamily="18" charset="0"/>
              </a:rPr>
              <a:t>Paint Shop Pro je počítačový program určený na editáciu rastrovej a vektorovej grafiky bežiaci na operačných systémoch Microsoft Windows.</a:t>
            </a:r>
          </a:p>
          <a:p>
            <a:pPr algn="just"/>
            <a:r>
              <a:rPr lang="sk-SK" sz="2400" dirty="0">
                <a:latin typeface="Times New Roman" panose="02020603050405020304" pitchFamily="18" charset="0"/>
                <a:cs typeface="Times New Roman" panose="02020603050405020304" pitchFamily="18" charset="0"/>
              </a:rPr>
              <a:t>Za vývojom programu Paint Shop Pro stojí spoločnosť Jasc Software. Prvá verzia tohto programu bola Paint Shop 1.0 a išlo o jednoduchý konvertor medzi súbormi vo formátoch BMP, GIF a PCX.</a:t>
            </a:r>
          </a:p>
          <a:p>
            <a:endParaRPr lang="sk-SK" sz="1800" dirty="0">
              <a:latin typeface="Times New Roman" panose="02020603050405020304" pitchFamily="18" charset="0"/>
              <a:cs typeface="Times New Roman" panose="02020603050405020304" pitchFamily="18" charset="0"/>
            </a:endParaRPr>
          </a:p>
        </p:txBody>
      </p:sp>
      <p:grpSp>
        <p:nvGrpSpPr>
          <p:cNvPr id="13"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4" name="Oval 13">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Obrázok 3">
            <a:extLst>
              <a:ext uri="{FF2B5EF4-FFF2-40B4-BE49-F238E27FC236}">
                <a16:creationId xmlns:a16="http://schemas.microsoft.com/office/drawing/2014/main" id="{1634E00A-D574-43F3-B640-10E48117F355}"/>
              </a:ext>
            </a:extLst>
          </p:cNvPr>
          <p:cNvPicPr>
            <a:picLocks noChangeAspect="1"/>
          </p:cNvPicPr>
          <p:nvPr/>
        </p:nvPicPr>
        <p:blipFill rotWithShape="1">
          <a:blip r:embed="rId2"/>
          <a:srcRect r="11252"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240356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041387E-49E8-46C0-9B41-C8E9DD85635F}"/>
              </a:ext>
            </a:extLst>
          </p:cNvPr>
          <p:cNvSpPr>
            <a:spLocks noGrp="1"/>
          </p:cNvSpPr>
          <p:nvPr>
            <p:ph type="title"/>
          </p:nvPr>
        </p:nvSpPr>
        <p:spPr>
          <a:xfrm>
            <a:off x="777240" y="365125"/>
            <a:ext cx="10659110" cy="1182321"/>
          </a:xfrm>
        </p:spPr>
        <p:txBody>
          <a:bodyPr/>
          <a:lstStyle/>
          <a:p>
            <a:r>
              <a:rPr lang="sk-SK" dirty="0">
                <a:solidFill>
                  <a:schemeClr val="accent4"/>
                </a:solidFill>
                <a:latin typeface="Times New Roman" panose="02020603050405020304" pitchFamily="18" charset="0"/>
                <a:cs typeface="Times New Roman" panose="02020603050405020304" pitchFamily="18" charset="0"/>
              </a:rPr>
              <a:t>Zoner Photo Studio </a:t>
            </a:r>
          </a:p>
        </p:txBody>
      </p:sp>
      <p:sp>
        <p:nvSpPr>
          <p:cNvPr id="3" name="Zástupný objekt pre obsah 2">
            <a:extLst>
              <a:ext uri="{FF2B5EF4-FFF2-40B4-BE49-F238E27FC236}">
                <a16:creationId xmlns:a16="http://schemas.microsoft.com/office/drawing/2014/main" id="{E3CFFA18-3EF1-459B-97F8-9FF7FE0BE3E5}"/>
              </a:ext>
            </a:extLst>
          </p:cNvPr>
          <p:cNvSpPr>
            <a:spLocks noGrp="1"/>
          </p:cNvSpPr>
          <p:nvPr>
            <p:ph idx="1"/>
          </p:nvPr>
        </p:nvSpPr>
        <p:spPr/>
        <p:txBody>
          <a:bodyPr>
            <a:normAutofit/>
          </a:bodyPr>
          <a:lstStyle/>
          <a:p>
            <a:pPr algn="just"/>
            <a:r>
              <a:rPr lang="sk-SK" sz="2800" dirty="0">
                <a:solidFill>
                  <a:schemeClr val="tx1"/>
                </a:solidFill>
                <a:latin typeface="Times New Roman" panose="02020603050405020304" pitchFamily="18" charset="0"/>
                <a:cs typeface="Times New Roman" panose="02020603050405020304" pitchFamily="18" charset="0"/>
              </a:rPr>
              <a:t>Zoner Photo Studio je softvérová aplikácia vyvinutá českou spoločnosťou Zoner Software. Tento bitmapový editor a správca obrazových súborov je jedným z najbežnejšie používaných programov na úpravu digitálnych fotografií v krajine pôvodu a je tiež široko používaný po celom svete.</a:t>
            </a:r>
          </a:p>
          <a:p>
            <a:pPr algn="just"/>
            <a:r>
              <a:rPr lang="sk-SK" sz="2800" dirty="0">
                <a:solidFill>
                  <a:schemeClr val="tx1"/>
                </a:solidFill>
                <a:latin typeface="Times New Roman" panose="02020603050405020304" pitchFamily="18" charset="0"/>
                <a:cs typeface="Times New Roman" panose="02020603050405020304" pitchFamily="18" charset="0"/>
              </a:rPr>
              <a:t>Od 44,80€</a:t>
            </a:r>
          </a:p>
        </p:txBody>
      </p:sp>
      <p:pic>
        <p:nvPicPr>
          <p:cNvPr id="4" name="Obrázok 3">
            <a:extLst>
              <a:ext uri="{FF2B5EF4-FFF2-40B4-BE49-F238E27FC236}">
                <a16:creationId xmlns:a16="http://schemas.microsoft.com/office/drawing/2014/main" id="{B443BFC2-626F-494C-8259-F90126C19826}"/>
              </a:ext>
            </a:extLst>
          </p:cNvPr>
          <p:cNvPicPr>
            <a:picLocks noChangeAspect="1"/>
          </p:cNvPicPr>
          <p:nvPr/>
        </p:nvPicPr>
        <p:blipFill>
          <a:blip r:embed="rId2"/>
          <a:stretch>
            <a:fillRect/>
          </a:stretch>
        </p:blipFill>
        <p:spPr>
          <a:xfrm>
            <a:off x="6641662" y="3429000"/>
            <a:ext cx="4773098" cy="1532646"/>
          </a:xfrm>
          <a:prstGeom prst="rect">
            <a:avLst/>
          </a:prstGeom>
        </p:spPr>
      </p:pic>
      <p:pic>
        <p:nvPicPr>
          <p:cNvPr id="5" name="Obrázok 4">
            <a:extLst>
              <a:ext uri="{FF2B5EF4-FFF2-40B4-BE49-F238E27FC236}">
                <a16:creationId xmlns:a16="http://schemas.microsoft.com/office/drawing/2014/main" id="{DB964624-F917-4B11-A15F-27C8D63B4774}"/>
              </a:ext>
            </a:extLst>
          </p:cNvPr>
          <p:cNvPicPr>
            <a:picLocks noChangeAspect="1"/>
          </p:cNvPicPr>
          <p:nvPr/>
        </p:nvPicPr>
        <p:blipFill>
          <a:blip r:embed="rId3"/>
          <a:stretch>
            <a:fillRect/>
          </a:stretch>
        </p:blipFill>
        <p:spPr>
          <a:xfrm>
            <a:off x="2652785" y="4332849"/>
            <a:ext cx="3760279" cy="2525151"/>
          </a:xfrm>
          <a:prstGeom prst="rect">
            <a:avLst/>
          </a:prstGeom>
        </p:spPr>
      </p:pic>
    </p:spTree>
    <p:extLst>
      <p:ext uri="{BB962C8B-B14F-4D97-AF65-F5344CB8AC3E}">
        <p14:creationId xmlns:p14="http://schemas.microsoft.com/office/powerpoint/2010/main" val="210244457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031"/>
      </a:dk2>
      <a:lt2>
        <a:srgbClr val="F0F3F1"/>
      </a:lt2>
      <a:accent1>
        <a:srgbClr val="DC34B6"/>
      </a:accent1>
      <a:accent2>
        <a:srgbClr val="AA22CA"/>
      </a:accent2>
      <a:accent3>
        <a:srgbClr val="7634DC"/>
      </a:accent3>
      <a:accent4>
        <a:srgbClr val="373ACF"/>
      </a:accent4>
      <a:accent5>
        <a:srgbClr val="347EDC"/>
      </a:accent5>
      <a:accent6>
        <a:srgbClr val="22B2CA"/>
      </a:accent6>
      <a:hlink>
        <a:srgbClr val="3F62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599</TotalTime>
  <Words>732</Words>
  <Application>Microsoft Office PowerPoint</Application>
  <PresentationFormat>Širokouhlá</PresentationFormat>
  <Paragraphs>33</Paragraphs>
  <Slides>13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Calibri</vt:lpstr>
      <vt:lpstr>Gill Sans Nova</vt:lpstr>
      <vt:lpstr>Times New Roman</vt:lpstr>
      <vt:lpstr>ConfettiVTI</vt:lpstr>
      <vt:lpstr>Programy na grafickú úpravu  </vt:lpstr>
      <vt:lpstr>1.Gimp</vt:lpstr>
      <vt:lpstr>2. Pic Monkey</vt:lpstr>
      <vt:lpstr>3.Photo Filtre</vt:lpstr>
      <vt:lpstr>4.Pixlr</vt:lpstr>
      <vt:lpstr>5.Paint.NET</vt:lpstr>
      <vt:lpstr>Platené programy na úpravu obrázkov </vt:lpstr>
      <vt:lpstr>2.COREL PAINTSHOP PRO</vt:lpstr>
      <vt:lpstr>Zoner Photo Studio </vt:lpstr>
      <vt:lpstr>4.Affinity Photo </vt:lpstr>
      <vt:lpstr>Prezentácia programu PowerPoint</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Programy na grafickú úpravu</dc:title>
  <dc:creator>Eva Mackova</dc:creator>
  <cp:lastModifiedBy>Eva Mackova</cp:lastModifiedBy>
  <cp:revision>11</cp:revision>
  <dcterms:created xsi:type="dcterms:W3CDTF">2021-03-23T14:42:19Z</dcterms:created>
  <dcterms:modified xsi:type="dcterms:W3CDTF">2021-03-31T17:40:39Z</dcterms:modified>
</cp:coreProperties>
</file>