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71E40-E4A3-48E9-BD08-7DCEA7DD3E42}" type="datetimeFigureOut">
              <a:rPr lang="sk-SK" smtClean="0"/>
              <a:pPr/>
              <a:t>11. 4. 2014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63374-7494-4AD4-8411-78F4549DA240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63374-7494-4AD4-8411-78F4549DA240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63374-7494-4AD4-8411-78F4549DA240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63374-7494-4AD4-8411-78F4549DA240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63374-7494-4AD4-8411-78F4549DA240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63374-7494-4AD4-8411-78F4549DA240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63374-7494-4AD4-8411-78F4549DA240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63374-7494-4AD4-8411-78F4549DA240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63374-7494-4AD4-8411-78F4549DA240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63374-7494-4AD4-8411-78F4549DA240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63374-7494-4AD4-8411-78F4549DA240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3495-1B96-4C56-9E7F-5CFD19D1C697}" type="datetimeFigureOut">
              <a:rPr lang="sk-SK" smtClean="0"/>
              <a:pPr/>
              <a:t>11. 4. 2014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5668-3BB6-4557-8803-A6471633075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3495-1B96-4C56-9E7F-5CFD19D1C697}" type="datetimeFigureOut">
              <a:rPr lang="sk-SK" smtClean="0"/>
              <a:pPr/>
              <a:t>11. 4. 2014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5668-3BB6-4557-8803-A6471633075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3495-1B96-4C56-9E7F-5CFD19D1C697}" type="datetimeFigureOut">
              <a:rPr lang="sk-SK" smtClean="0"/>
              <a:pPr/>
              <a:t>11. 4. 2014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5668-3BB6-4557-8803-A6471633075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3495-1B96-4C56-9E7F-5CFD19D1C697}" type="datetimeFigureOut">
              <a:rPr lang="sk-SK" smtClean="0"/>
              <a:pPr/>
              <a:t>11. 4. 2014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5668-3BB6-4557-8803-A6471633075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3495-1B96-4C56-9E7F-5CFD19D1C697}" type="datetimeFigureOut">
              <a:rPr lang="sk-SK" smtClean="0"/>
              <a:pPr/>
              <a:t>11. 4. 2014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5668-3BB6-4557-8803-A6471633075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3495-1B96-4C56-9E7F-5CFD19D1C697}" type="datetimeFigureOut">
              <a:rPr lang="sk-SK" smtClean="0"/>
              <a:pPr/>
              <a:t>11. 4. 2014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5668-3BB6-4557-8803-A6471633075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3495-1B96-4C56-9E7F-5CFD19D1C697}" type="datetimeFigureOut">
              <a:rPr lang="sk-SK" smtClean="0"/>
              <a:pPr/>
              <a:t>11. 4. 2014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5668-3BB6-4557-8803-A6471633075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3495-1B96-4C56-9E7F-5CFD19D1C697}" type="datetimeFigureOut">
              <a:rPr lang="sk-SK" smtClean="0"/>
              <a:pPr/>
              <a:t>11. 4. 2014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5668-3BB6-4557-8803-A6471633075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3495-1B96-4C56-9E7F-5CFD19D1C697}" type="datetimeFigureOut">
              <a:rPr lang="sk-SK" smtClean="0"/>
              <a:pPr/>
              <a:t>11. 4. 2014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5668-3BB6-4557-8803-A6471633075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3495-1B96-4C56-9E7F-5CFD19D1C697}" type="datetimeFigureOut">
              <a:rPr lang="sk-SK" smtClean="0"/>
              <a:pPr/>
              <a:t>11. 4. 2014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5668-3BB6-4557-8803-A6471633075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3E93495-1B96-4C56-9E7F-5CFD19D1C697}" type="datetimeFigureOut">
              <a:rPr lang="sk-SK" smtClean="0"/>
              <a:pPr/>
              <a:t>11. 4. 2014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F825668-3BB6-4557-8803-A6471633075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3E93495-1B96-4C56-9E7F-5CFD19D1C697}" type="datetimeFigureOut">
              <a:rPr lang="sk-SK" smtClean="0"/>
              <a:pPr/>
              <a:t>11. 4. 2014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F825668-3BB6-4557-8803-A64716330755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792088"/>
          </a:xfrm>
        </p:spPr>
        <p:txBody>
          <a:bodyPr>
            <a:normAutofit/>
          </a:bodyPr>
          <a:lstStyle/>
          <a:p>
            <a:pPr algn="ctr"/>
            <a:r>
              <a:rPr lang="sk-SK" sz="4000" dirty="0" smtClean="0"/>
              <a:t>Gymnázium, SNP 1, 056 01 Gelnica</a:t>
            </a:r>
            <a:endParaRPr lang="sk-SK" sz="4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03648" y="2204864"/>
            <a:ext cx="6400800" cy="1752600"/>
          </a:xfrm>
        </p:spPr>
        <p:txBody>
          <a:bodyPr>
            <a:normAutofit lnSpcReduction="10000"/>
          </a:bodyPr>
          <a:lstStyle/>
          <a:p>
            <a:pPr algn="ctr"/>
            <a:r>
              <a:rPr lang="sk-SK" sz="2800" dirty="0" smtClean="0"/>
              <a:t>STREDOŠKOLSKÁ ODBORNÁ ČINNOSŤ</a:t>
            </a:r>
          </a:p>
          <a:p>
            <a:pPr algn="ctr"/>
            <a:endParaRPr lang="sk-SK" sz="3200" u="sng" dirty="0" smtClean="0"/>
          </a:p>
          <a:p>
            <a:pPr algn="ctr"/>
            <a:r>
              <a:rPr lang="sk-SK" sz="3200" dirty="0" smtClean="0"/>
              <a:t>Čo zanechala banská činnosť v mojom bydlisku a jeho okolí </a:t>
            </a:r>
            <a:endParaRPr lang="sk-SK" sz="3200" dirty="0"/>
          </a:p>
        </p:txBody>
      </p:sp>
      <p:sp>
        <p:nvSpPr>
          <p:cNvPr id="4" name="BlokTextu 3"/>
          <p:cNvSpPr txBox="1"/>
          <p:nvPr/>
        </p:nvSpPr>
        <p:spPr>
          <a:xfrm>
            <a:off x="6768918" y="5805264"/>
            <a:ext cx="161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k-SK" dirty="0" smtClean="0"/>
              <a:t>Štefan Medvec</a:t>
            </a:r>
          </a:p>
          <a:p>
            <a:r>
              <a:rPr lang="sk-SK" dirty="0" smtClean="0"/>
              <a:t>3. </a:t>
            </a:r>
            <a:r>
              <a:rPr lang="sk-SK" dirty="0"/>
              <a:t>A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539552" y="566124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Gelnica 2014</a:t>
            </a:r>
            <a:endParaRPr lang="sk-SK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 algn="ctr">
              <a:buNone/>
            </a:pPr>
            <a:r>
              <a:rPr lang="sk-SK" dirty="0" smtClean="0"/>
              <a:t>Ďakujem za pozornosť</a:t>
            </a:r>
          </a:p>
          <a:p>
            <a:pPr algn="ctr">
              <a:buNone/>
            </a:pPr>
            <a:endParaRPr lang="sk-SK" dirty="0"/>
          </a:p>
        </p:txBody>
      </p:sp>
      <p:pic>
        <p:nvPicPr>
          <p:cNvPr id="4" name="Picture 7" descr="http://www.slovart.sk/buxus/images/obalky_velke/SK516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886200"/>
            <a:ext cx="2743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latin typeface="Arial" pitchFamily="34" charset="0"/>
                <a:cs typeface="Arial" pitchFamily="34" charset="0"/>
              </a:rPr>
              <a:t>Úvod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téma našej práce je čo zanechala banská činnosť  v našom bydlisku a okolí</a:t>
            </a:r>
          </a:p>
          <a:p>
            <a:endParaRPr lang="sk-SK" dirty="0" smtClean="0"/>
          </a:p>
          <a:p>
            <a:r>
              <a:rPr lang="sk-SK" dirty="0" smtClean="0"/>
              <a:t>rozhodli sme sa pre túto tému práve preto, lebo málo ľudí vie, že tento priemysel zamestnával najviac ľudí na Slovensku</a:t>
            </a:r>
          </a:p>
          <a:p>
            <a:endParaRPr lang="sk-SK" dirty="0" smtClean="0"/>
          </a:p>
          <a:p>
            <a:r>
              <a:rPr lang="sk-SK" dirty="0" smtClean="0"/>
              <a:t>ďalším dôvodom bolo, že pochádzame z baníckeho mesta Gelnica</a:t>
            </a:r>
          </a:p>
          <a:p>
            <a:endParaRPr lang="sk-SK" sz="2400" dirty="0" smtClean="0"/>
          </a:p>
          <a:p>
            <a:pPr>
              <a:buNone/>
            </a:pPr>
            <a:endParaRPr lang="sk-SK" sz="2400" dirty="0" smtClean="0"/>
          </a:p>
          <a:p>
            <a:endParaRPr lang="sk-SK" sz="2400" dirty="0" smtClean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 Ciele a metodika práce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hlavným cieľom bolo zistiť, prečo sa skončila banská činnosť v Gelnici a jej okolí</a:t>
            </a:r>
          </a:p>
          <a:p>
            <a:endParaRPr lang="sk-SK" dirty="0" smtClean="0"/>
          </a:p>
          <a:p>
            <a:r>
              <a:rPr lang="sk-SK" dirty="0" smtClean="0"/>
              <a:t>k práci sme sa rozhodli získavať dostupné informácie z odbornej literatúry, rôznych publikácií a z dokumentov</a:t>
            </a:r>
          </a:p>
          <a:p>
            <a:endParaRPr lang="sk-SK" dirty="0" smtClean="0"/>
          </a:p>
          <a:p>
            <a:r>
              <a:rPr lang="sk-SK" dirty="0" smtClean="0"/>
              <a:t>použili sme analýzu, komparáciu, kategorizáciu, </a:t>
            </a:r>
            <a:endParaRPr lang="sk-SK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Banské a hutnícke spoločnosti na Slovensku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Rimamuránska – bola najväčšia na Slovensku</a:t>
            </a:r>
          </a:p>
          <a:p>
            <a:endParaRPr lang="sk-SK" dirty="0" smtClean="0"/>
          </a:p>
          <a:p>
            <a:r>
              <a:rPr lang="sk-SK" dirty="0" smtClean="0"/>
              <a:t>Pohornádska – zameriavala sa na závod v Krompachoch</a:t>
            </a:r>
          </a:p>
          <a:p>
            <a:endParaRPr lang="sk-SK" dirty="0" smtClean="0"/>
          </a:p>
          <a:p>
            <a:r>
              <a:rPr lang="sk-SK" dirty="0" smtClean="0"/>
              <a:t>Banská a hutná spoločnosť – vlastnila závod v Máriahute</a:t>
            </a:r>
          </a:p>
          <a:p>
            <a:endParaRPr lang="sk-SK" dirty="0" smtClean="0"/>
          </a:p>
          <a:p>
            <a:r>
              <a:rPr lang="sk-SK" dirty="0" smtClean="0"/>
              <a:t>Štátne banské a hutnícke závody </a:t>
            </a:r>
            <a:endParaRPr lang="sk-SK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 Gelnica a okolie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V Gelnici a okolí sa ťažilo zlato, striebro, meď, žel. ruda, ortuť a olovo</a:t>
            </a:r>
          </a:p>
          <a:p>
            <a:endParaRPr lang="sk-SK" sz="2400" dirty="0" smtClean="0"/>
          </a:p>
          <a:p>
            <a:r>
              <a:rPr lang="sk-SK" sz="2400" dirty="0" smtClean="0"/>
              <a:t>V Žakarovciach bola I. zubačka v celom Uhorsku</a:t>
            </a:r>
          </a:p>
          <a:p>
            <a:endParaRPr lang="sk-SK" sz="2400" dirty="0" smtClean="0"/>
          </a:p>
          <a:p>
            <a:r>
              <a:rPr lang="sk-SK" sz="2400" dirty="0" smtClean="0"/>
              <a:t>Spájala banské štôlne v Žakarovciach s pražiacimi pecami v Máriahute </a:t>
            </a:r>
          </a:p>
          <a:p>
            <a:endParaRPr lang="sk-SK" sz="2400" dirty="0" smtClean="0"/>
          </a:p>
          <a:p>
            <a:r>
              <a:rPr lang="sk-SK" sz="2400" dirty="0" smtClean="0"/>
              <a:t>V roku 1921 postihla ČSR kríza, a preto Banská a hutná spoločnosť zastavuje prevádzku</a:t>
            </a:r>
            <a:endParaRPr lang="sk-SK" sz="2400" dirty="0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 Banícke symboly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dirty="0" smtClean="0"/>
              <a:t>Banícky znak (kladivká) </a:t>
            </a:r>
          </a:p>
          <a:p>
            <a:endParaRPr lang="sk-SK" sz="2400" dirty="0" smtClean="0"/>
          </a:p>
          <a:p>
            <a:r>
              <a:rPr lang="sk-SK" sz="2400" dirty="0" smtClean="0"/>
              <a:t>Banícky kahan</a:t>
            </a:r>
          </a:p>
          <a:p>
            <a:endParaRPr lang="sk-SK" sz="2400" dirty="0" smtClean="0"/>
          </a:p>
          <a:p>
            <a:r>
              <a:rPr lang="sk-SK" sz="2400" dirty="0" smtClean="0"/>
              <a:t>Fokoš</a:t>
            </a:r>
          </a:p>
          <a:p>
            <a:endParaRPr lang="sk-SK" sz="2400" dirty="0" smtClean="0"/>
          </a:p>
          <a:p>
            <a:r>
              <a:rPr lang="sk-SK" sz="2400" dirty="0" smtClean="0"/>
              <a:t>Patróni a permoníci</a:t>
            </a:r>
          </a:p>
          <a:p>
            <a:endParaRPr lang="sk-SK" sz="2400" dirty="0" smtClean="0"/>
          </a:p>
          <a:p>
            <a:r>
              <a:rPr lang="sk-SK" sz="2400" dirty="0" smtClean="0"/>
              <a:t>Banícky kroj </a:t>
            </a:r>
          </a:p>
          <a:p>
            <a:endParaRPr lang="sk-SK" sz="2400" dirty="0" smtClean="0"/>
          </a:p>
          <a:p>
            <a:endParaRPr lang="sk-SK" sz="2400" dirty="0" smtClean="0"/>
          </a:p>
          <a:p>
            <a:endParaRPr lang="sk-SK" dirty="0"/>
          </a:p>
        </p:txBody>
      </p:sp>
      <p:pic>
        <p:nvPicPr>
          <p:cNvPr id="1026" name="Picture 2" descr="C:\Users\Miroslav\Desktop\SOČ Števo\Pohreb baník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4941168"/>
            <a:ext cx="2066001" cy="1368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 descr="C:\Users\Miroslav\Desktop\SOČ Števo\banicky-odev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5157192"/>
            <a:ext cx="1487392" cy="1489255"/>
          </a:xfrm>
          <a:prstGeom prst="rect">
            <a:avLst/>
          </a:prstGeom>
          <a:noFill/>
        </p:spPr>
      </p:pic>
      <p:pic>
        <p:nvPicPr>
          <p:cNvPr id="1033" name="Picture 9" descr="http://www.preshowminerals.szm.sk/bane/uvod/0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2276872"/>
            <a:ext cx="2395307" cy="18002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035" name="Picture 11" descr="http://krajina.kr-stredocesky.cz/apollo/pictures/2_200511710303211212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44208" y="1484784"/>
            <a:ext cx="2292150" cy="2448272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 Dotazník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14 respondentov – 2 vyučujúci a 12 študenti</a:t>
            </a:r>
          </a:p>
          <a:p>
            <a:r>
              <a:rPr lang="sk-SK" dirty="0" smtClean="0"/>
              <a:t>Sú to študenti našej školy</a:t>
            </a:r>
          </a:p>
          <a:p>
            <a:r>
              <a:rPr lang="sk-SK" dirty="0" smtClean="0"/>
              <a:t>Rovnaký počet dievčat a chlapcov</a:t>
            </a:r>
          </a:p>
          <a:p>
            <a:r>
              <a:rPr lang="sk-SK" dirty="0" smtClean="0"/>
              <a:t>Otázky boli zamerané na baníctvo v našom regióne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 descr="http://i.sme.sk/cdata/0/65/6534510/SPIKO_zakarovska_zubacka_2_180912_ARCHIV-r360_res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32656"/>
            <a:ext cx="4667250" cy="303847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3073" name="Picture 1" descr="C:\Users\Miroslav\Desktop\SOČ Števo\Vagonik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4077072"/>
            <a:ext cx="3593976" cy="22642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4" name="Picture 2" descr="G:\DCIM\100SSCAM\SDC1084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2120" y="980728"/>
            <a:ext cx="3131840" cy="23488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5" name="Picture 3" descr="G:\DCIM\100SSCAM\SDC10714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3933056"/>
            <a:ext cx="3227851" cy="2420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611560" y="1340768"/>
          <a:ext cx="5104114" cy="3004872"/>
        </p:xfrm>
        <a:graphic>
          <a:graphicData uri="http://schemas.openxmlformats.org/drawingml/2006/table">
            <a:tbl>
              <a:tblPr/>
              <a:tblGrid>
                <a:gridCol w="797520"/>
                <a:gridCol w="981616"/>
                <a:gridCol w="1152661"/>
                <a:gridCol w="1206500"/>
                <a:gridCol w="965817"/>
              </a:tblGrid>
              <a:tr h="3577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sk-SK" sz="1100" dirty="0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súhrn odpovedí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20453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sk-SK" sz="1100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sk-SK" sz="1100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sk-SK" sz="1100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sk-SK" sz="1100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sk-SK" sz="1100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0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Číslo otázky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správna odpoveď 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nesprávna odpoveď</a:t>
                      </a: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nevedelo odpoveď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spolu opýtaných:</a:t>
                      </a: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4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14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14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482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14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sk-SK" sz="1100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4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sk-SK" sz="1100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4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sk-SK" sz="1100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4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14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sk-SK" sz="1100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4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sk-SK" sz="1100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4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12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sk-SK" sz="1100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4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sk-SK" sz="1100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4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sk-SK" sz="1100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4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13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sk-SK" sz="1100" dirty="0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uľka 5"/>
          <p:cNvGraphicFramePr>
            <a:graphicFrameLocks noGrp="1"/>
          </p:cNvGraphicFramePr>
          <p:nvPr/>
        </p:nvGraphicFramePr>
        <p:xfrm>
          <a:off x="2411760" y="4365104"/>
          <a:ext cx="6096000" cy="2278380"/>
        </p:xfrm>
        <a:graphic>
          <a:graphicData uri="http://schemas.openxmlformats.org/drawingml/2006/table">
            <a:tbl>
              <a:tblPr/>
              <a:tblGrid>
                <a:gridCol w="1015906"/>
                <a:gridCol w="1150189"/>
                <a:gridCol w="1236311"/>
                <a:gridCol w="878789"/>
                <a:gridCol w="798899"/>
                <a:gridCol w="1015906"/>
              </a:tblGrid>
              <a:tr h="1720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sk-SK" sz="1000" dirty="0">
                        <a:latin typeface="Calibri"/>
                        <a:ea typeface="Times New Roman"/>
                      </a:endParaRPr>
                    </a:p>
                  </a:txBody>
                  <a:tcPr marL="39662" marR="396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Odpovede na otázky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sk-SK" sz="1000">
                        <a:latin typeface="Calibri"/>
                        <a:ea typeface="Times New Roman"/>
                      </a:endParaRPr>
                    </a:p>
                  </a:txBody>
                  <a:tcPr marL="39662" marR="396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20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sk-SK" sz="1000">
                        <a:latin typeface="Calibri"/>
                        <a:ea typeface="Times New Roman"/>
                      </a:endParaRPr>
                    </a:p>
                  </a:txBody>
                  <a:tcPr marL="39662" marR="396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sk-SK" sz="1000">
                        <a:latin typeface="Calibri"/>
                        <a:ea typeface="Times New Roman"/>
                      </a:endParaRPr>
                    </a:p>
                  </a:txBody>
                  <a:tcPr marL="39662" marR="396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sk-SK" sz="1000">
                        <a:latin typeface="Calibri"/>
                        <a:ea typeface="Times New Roman"/>
                      </a:endParaRPr>
                    </a:p>
                  </a:txBody>
                  <a:tcPr marL="39662" marR="396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sk-SK" sz="1000">
                        <a:latin typeface="Calibri"/>
                        <a:ea typeface="Times New Roman"/>
                      </a:endParaRPr>
                    </a:p>
                  </a:txBody>
                  <a:tcPr marL="39662" marR="396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sk-SK" sz="1000">
                        <a:latin typeface="Calibri"/>
                        <a:ea typeface="Times New Roman"/>
                      </a:endParaRPr>
                    </a:p>
                  </a:txBody>
                  <a:tcPr marL="39662" marR="396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sk-SK" sz="1000">
                        <a:latin typeface="Calibri"/>
                        <a:ea typeface="Times New Roman"/>
                      </a:endParaRPr>
                    </a:p>
                  </a:txBody>
                  <a:tcPr marL="39662" marR="396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20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Číslo otázky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Odpovede - počet zúčastnených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sk-SK" sz="1000">
                        <a:latin typeface="Calibri"/>
                        <a:ea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0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železná ruda - 8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medená ruda - 5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ortuť - 2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zlato - 2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striebro - 3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720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kladivá - 14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sk-SK" sz="1000">
                        <a:latin typeface="Calibri"/>
                        <a:ea typeface="Times New Roman"/>
                      </a:endParaRPr>
                    </a:p>
                  </a:txBody>
                  <a:tcPr marL="39662" marR="39662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sk-SK" sz="1000">
                        <a:latin typeface="Calibri"/>
                        <a:ea typeface="Times New Roman"/>
                      </a:endParaRPr>
                    </a:p>
                  </a:txBody>
                  <a:tcPr marL="39662" marR="39662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sk-SK" sz="1000">
                        <a:latin typeface="Calibri"/>
                        <a:ea typeface="Times New Roman"/>
                      </a:endParaRPr>
                    </a:p>
                  </a:txBody>
                  <a:tcPr marL="39662" marR="39662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sk-SK" sz="1000">
                        <a:latin typeface="Calibri"/>
                        <a:ea typeface="Times New Roman"/>
                      </a:endParaRPr>
                    </a:p>
                  </a:txBody>
                  <a:tcPr marL="39662" marR="39662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20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Barbora - 6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permonik - 1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baníčka -  1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neviem - 6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sk-SK" sz="1000">
                        <a:latin typeface="Calibri"/>
                        <a:ea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20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Áno - 6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Nie - 7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Neviem - 1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sk-SK" sz="1000">
                        <a:latin typeface="Calibri"/>
                        <a:ea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sk-SK" sz="1000">
                        <a:latin typeface="Calibri"/>
                        <a:ea typeface="Times New Roman"/>
                      </a:endParaRPr>
                    </a:p>
                  </a:txBody>
                  <a:tcPr marL="39662" marR="396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20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áno - 14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sk-SK" sz="1000">
                        <a:latin typeface="Calibri"/>
                        <a:ea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sk-SK" sz="1000">
                        <a:latin typeface="Calibri"/>
                        <a:ea typeface="Times New Roman"/>
                      </a:endParaRPr>
                    </a:p>
                  </a:txBody>
                  <a:tcPr marL="39662" marR="39662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sk-SK" sz="1000" dirty="0">
                        <a:latin typeface="Calibri"/>
                        <a:ea typeface="Times New Roman"/>
                      </a:endParaRPr>
                    </a:p>
                  </a:txBody>
                  <a:tcPr marL="39662" marR="396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sk-SK" sz="1000">
                        <a:latin typeface="Calibri"/>
                        <a:ea typeface="Times New Roman"/>
                      </a:endParaRPr>
                    </a:p>
                  </a:txBody>
                  <a:tcPr marL="39662" marR="396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0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August -   4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September  -    2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Január - 1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máj - 2 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Neviem - 5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720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Áno - 12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Asi nie - 1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Neviem   - 1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sk-SK" sz="1000">
                        <a:latin typeface="Calibri"/>
                        <a:ea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sk-SK" sz="1000">
                        <a:latin typeface="Calibri"/>
                        <a:ea typeface="Times New Roman"/>
                      </a:endParaRPr>
                    </a:p>
                  </a:txBody>
                  <a:tcPr marL="39662" marR="39662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20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Čierny - 8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Farebný - 1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Zelený - 1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Hnedý - 4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sk-SK" sz="1000">
                        <a:latin typeface="Calibri"/>
                        <a:ea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20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Áno - 5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Nie - 4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Neviem - 5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sk-SK" sz="1000">
                        <a:latin typeface="Calibri"/>
                        <a:ea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sk-SK" sz="1000">
                        <a:latin typeface="Calibri"/>
                        <a:ea typeface="Times New Roman"/>
                      </a:endParaRPr>
                    </a:p>
                  </a:txBody>
                  <a:tcPr marL="39662" marR="396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20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Kladivo - 13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Kahan - 13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vozík - 13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Neviem - 1</a:t>
                      </a:r>
                      <a:endParaRPr lang="sk-SK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sk-SK" sz="1000" dirty="0">
                        <a:latin typeface="Calibri"/>
                        <a:ea typeface="Times New Roman"/>
                      </a:endParaRPr>
                    </a:p>
                  </a:txBody>
                  <a:tcPr marL="39662" marR="3966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449</Words>
  <Application>Microsoft Office PowerPoint</Application>
  <PresentationFormat>Prezentácia na obrazovke (4:3)</PresentationFormat>
  <Paragraphs>159</Paragraphs>
  <Slides>10</Slides>
  <Notes>10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Modul</vt:lpstr>
      <vt:lpstr>Gymnázium, SNP 1, 056 01 Gelnica</vt:lpstr>
      <vt:lpstr>Úvod</vt:lpstr>
      <vt:lpstr> Ciele a metodika práce</vt:lpstr>
      <vt:lpstr>Banské a hutnícke spoločnosti na Slovensku</vt:lpstr>
      <vt:lpstr> Gelnica a okolie </vt:lpstr>
      <vt:lpstr> Banícke symboly</vt:lpstr>
      <vt:lpstr> Dotazník</vt:lpstr>
      <vt:lpstr>Snímka 8</vt:lpstr>
      <vt:lpstr>Snímka 9</vt:lpstr>
      <vt:lpstr>Snímka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Gymnázium, SNP 1, 056 01 Gelnica</dc:title>
  <dc:creator>Miroslav</dc:creator>
  <cp:lastModifiedBy>Miroslav</cp:lastModifiedBy>
  <cp:revision>4</cp:revision>
  <dcterms:created xsi:type="dcterms:W3CDTF">2014-02-15T15:22:26Z</dcterms:created>
  <dcterms:modified xsi:type="dcterms:W3CDTF">2014-04-11T04:52:27Z</dcterms:modified>
</cp:coreProperties>
</file>