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sk-SK"/>
              <a:t>Upravte štýly predlohy textu</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a:t>Kliknutím upravte štýl predlohy podnadpisov</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4963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Názov a popis">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sk-SK"/>
              <a:t>Upravte štýly predlohy textu</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Upraviť štýly predlohy textu</a:t>
            </a:r>
          </a:p>
        </p:txBody>
      </p:sp>
      <p:sp>
        <p:nvSpPr>
          <p:cNvPr id="4" name="Date Placeholder 3"/>
          <p:cNvSpPr>
            <a:spLocks noGrp="1"/>
          </p:cNvSpPr>
          <p:nvPr>
            <p:ph type="dt" sz="half" idx="10"/>
          </p:nvPr>
        </p:nvSpPr>
        <p:spPr/>
        <p:txBody>
          <a:bodyPr/>
          <a:lstStyle/>
          <a:p>
            <a:fld id="{B61BEF0D-F0BB-DE4B-95CE-6DB70DBA9567}" type="datetimeFigureOut">
              <a:rPr lang="en-US" smtClean="0"/>
              <a:pPr/>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3530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onuka s popisom">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sk-SK"/>
              <a:t>Upravte štýly predlohy textu</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a:t>Upraviť štýly predlohy textu</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Upraviť štýly predlohy textu</a:t>
            </a:r>
          </a:p>
        </p:txBody>
      </p:sp>
      <p:sp>
        <p:nvSpPr>
          <p:cNvPr id="4" name="Date Placeholder 3"/>
          <p:cNvSpPr>
            <a:spLocks noGrp="1"/>
          </p:cNvSpPr>
          <p:nvPr>
            <p:ph type="dt" sz="half" idx="10"/>
          </p:nvPr>
        </p:nvSpPr>
        <p:spPr/>
        <p:txBody>
          <a:bodyPr/>
          <a:lstStyle/>
          <a:p>
            <a:fld id="{B61BEF0D-F0BB-DE4B-95CE-6DB70DBA9567}" type="datetimeFigureOut">
              <a:rPr lang="en-US" smtClean="0"/>
              <a:pPr/>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30788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arta s názv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sk-SK"/>
              <a:t>Upravte štýly predlohy textu</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Upraviť štýly predlohy textu</a:t>
            </a:r>
          </a:p>
        </p:txBody>
      </p:sp>
      <p:sp>
        <p:nvSpPr>
          <p:cNvPr id="4" name="Date Placeholder 3"/>
          <p:cNvSpPr>
            <a:spLocks noGrp="1"/>
          </p:cNvSpPr>
          <p:nvPr>
            <p:ph type="dt" sz="half" idx="10"/>
          </p:nvPr>
        </p:nvSpPr>
        <p:spPr/>
        <p:txBody>
          <a:bodyPr/>
          <a:lstStyle/>
          <a:p>
            <a:fld id="{B61BEF0D-F0BB-DE4B-95CE-6DB70DBA9567}" type="datetimeFigureOut">
              <a:rPr lang="en-US" smtClean="0"/>
              <a:pPr/>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9800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s názvom ponuky">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sk-SK"/>
              <a:t>Upravte štýly predlohy textu</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a:t>Upraviť štýly predlohy textu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Upraviť štýly predlohy textu</a:t>
            </a:r>
          </a:p>
        </p:txBody>
      </p:sp>
      <p:sp>
        <p:nvSpPr>
          <p:cNvPr id="4" name="Date Placeholder 3"/>
          <p:cNvSpPr>
            <a:spLocks noGrp="1"/>
          </p:cNvSpPr>
          <p:nvPr>
            <p:ph type="dt" sz="half" idx="10"/>
          </p:nvPr>
        </p:nvSpPr>
        <p:spPr/>
        <p:txBody>
          <a:bodyPr/>
          <a:lstStyle/>
          <a:p>
            <a:fld id="{B61BEF0D-F0BB-DE4B-95CE-6DB70DBA9567}" type="datetimeFigureOut">
              <a:rPr lang="en-US" smtClean="0"/>
              <a:pPr/>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02808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alebo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sk-SK"/>
              <a:t>Upravte štýly predlohy textu</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a:t>Upraviť štýly predlohy textu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Upraviť štýly predlohy textu</a:t>
            </a:r>
          </a:p>
        </p:txBody>
      </p:sp>
      <p:sp>
        <p:nvSpPr>
          <p:cNvPr id="4" name="Date Placeholder 3"/>
          <p:cNvSpPr>
            <a:spLocks noGrp="1"/>
          </p:cNvSpPr>
          <p:nvPr>
            <p:ph type="dt" sz="half" idx="10"/>
          </p:nvPr>
        </p:nvSpPr>
        <p:spPr/>
        <p:txBody>
          <a:bodyPr/>
          <a:lstStyle/>
          <a:p>
            <a:fld id="{B61BEF0D-F0BB-DE4B-95CE-6DB70DBA9567}" type="datetimeFigureOut">
              <a:rPr lang="en-US" smtClean="0"/>
              <a:pPr/>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4099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Upravte štýly predlohy textu</a:t>
            </a:r>
            <a:endParaRPr lang="en-US" dirty="0"/>
          </a:p>
        </p:txBody>
      </p:sp>
      <p:sp>
        <p:nvSpPr>
          <p:cNvPr id="3" name="Vertical Text Placeholder 2"/>
          <p:cNvSpPr>
            <a:spLocks noGrp="1"/>
          </p:cNvSpPr>
          <p:nvPr>
            <p:ph type="body" orient="vert" idx="1"/>
          </p:nvPr>
        </p:nvSpPr>
        <p:spPr/>
        <p:txBody>
          <a:bodyPr vert="eaVert"/>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1396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sk-SK"/>
              <a:t>Upravte štýly predlohy textu</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2824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Upravte štýly predlohy textu</a:t>
            </a:r>
            <a:endParaRPr lang="en-US" dirty="0"/>
          </a:p>
        </p:txBody>
      </p:sp>
      <p:sp>
        <p:nvSpPr>
          <p:cNvPr id="3" name="Content Placeholder 2"/>
          <p:cNvSpPr>
            <a:spLocks noGrp="1"/>
          </p:cNvSpPr>
          <p:nvPr>
            <p:ph idx="1"/>
          </p:nvPr>
        </p:nvSpPr>
        <p:spPr/>
        <p:txBody>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15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sk-SK"/>
              <a:t>Upravte štýly predlohy textu</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Upraviť štýly predlohy textu</a:t>
            </a:r>
          </a:p>
        </p:txBody>
      </p:sp>
      <p:sp>
        <p:nvSpPr>
          <p:cNvPr id="4" name="Date Placeholder 3"/>
          <p:cNvSpPr>
            <a:spLocks noGrp="1"/>
          </p:cNvSpPr>
          <p:nvPr>
            <p:ph type="dt" sz="half" idx="10"/>
          </p:nvPr>
        </p:nvSpPr>
        <p:spPr/>
        <p:txBody>
          <a:bodyPr/>
          <a:lstStyle/>
          <a:p>
            <a:fld id="{B61BEF0D-F0BB-DE4B-95CE-6DB70DBA9567}" type="datetimeFigureOut">
              <a:rPr lang="en-US" smtClean="0"/>
              <a:pPr/>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7274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Upravte štýly predlohy textu</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7786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k-SK"/>
              <a:t>Upravte štýly predlohy textu</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Upraviť štýly predlohy textu</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Upraviť štýly predlohy textu</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768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sk-SK"/>
              <a:t>Upravte štýly predlohy textu</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3945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6296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sk-SK"/>
              <a:t>Upravte štýly predlohy textu</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sk-SK"/>
              <a:t>Upraviť štýly predlohy textu</a:t>
            </a:r>
          </a:p>
        </p:txBody>
      </p:sp>
      <p:sp>
        <p:nvSpPr>
          <p:cNvPr id="5" name="Date Placeholder 4"/>
          <p:cNvSpPr>
            <a:spLocks noGrp="1"/>
          </p:cNvSpPr>
          <p:nvPr>
            <p:ph type="dt" sz="half" idx="10"/>
          </p:nvPr>
        </p:nvSpPr>
        <p:spPr/>
        <p:txBody>
          <a:bodyPr/>
          <a:lstStyle/>
          <a:p>
            <a:fld id="{B61BEF0D-F0BB-DE4B-95CE-6DB70DBA9567}" type="datetimeFigureOut">
              <a:rPr lang="en-US" smtClean="0"/>
              <a:pPr/>
              <a:t>5/26/2020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6190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sk-SK"/>
              <a:t>Upravte štýly predlohy textu</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a:t>Ak chcete pridať obrázok, kliknite na ikonu</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Upraviť štýly predlohy textu</a:t>
            </a:r>
          </a:p>
        </p:txBody>
      </p:sp>
      <p:sp>
        <p:nvSpPr>
          <p:cNvPr id="5" name="Date Placeholder 4"/>
          <p:cNvSpPr>
            <a:spLocks noGrp="1"/>
          </p:cNvSpPr>
          <p:nvPr>
            <p:ph type="dt" sz="half" idx="10"/>
          </p:nvPr>
        </p:nvSpPr>
        <p:spPr/>
        <p:txBody>
          <a:bodyPr/>
          <a:lstStyle/>
          <a:p>
            <a:fld id="{B61BEF0D-F0BB-DE4B-95CE-6DB70DBA9567}" type="datetimeFigureOut">
              <a:rPr lang="en-US" smtClean="0"/>
              <a:pPr/>
              <a:t>5/26/2020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5248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sk-SK"/>
              <a:t>Upravte štýly predlohy textu</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5/26/2020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202581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165417" y="801859"/>
            <a:ext cx="9228405" cy="3207434"/>
          </a:xfrm>
        </p:spPr>
        <p:txBody>
          <a:bodyPr/>
          <a:lstStyle/>
          <a:p>
            <a:r>
              <a:rPr lang="sk-SK" sz="6600" dirty="0">
                <a:latin typeface="Times New Roman" panose="02020603050405020304" pitchFamily="18" charset="0"/>
                <a:cs typeface="Times New Roman" panose="02020603050405020304" pitchFamily="18" charset="0"/>
              </a:rPr>
              <a:t>Zmieranie alebo Dobrodružstvo pri obžinkoch</a:t>
            </a:r>
            <a:endParaRPr lang="sk-SK" dirty="0">
              <a:latin typeface="Times New Roman" panose="02020603050405020304" pitchFamily="18" charset="0"/>
              <a:cs typeface="Times New Roman" panose="02020603050405020304" pitchFamily="18" charset="0"/>
            </a:endParaRPr>
          </a:p>
        </p:txBody>
      </p:sp>
      <p:sp>
        <p:nvSpPr>
          <p:cNvPr id="3" name="Podnadpis 2"/>
          <p:cNvSpPr>
            <a:spLocks noGrp="1"/>
          </p:cNvSpPr>
          <p:nvPr>
            <p:ph type="subTitle" idx="1"/>
          </p:nvPr>
        </p:nvSpPr>
        <p:spPr>
          <a:xfrm>
            <a:off x="1296052" y="6309550"/>
            <a:ext cx="7766936" cy="1096899"/>
          </a:xfrm>
        </p:spPr>
        <p:txBody>
          <a:bodyPr/>
          <a:lstStyle/>
          <a:p>
            <a:r>
              <a:rPr lang="sk-SK" dirty="0">
                <a:solidFill>
                  <a:schemeClr val="tx1"/>
                </a:solidFill>
                <a:latin typeface="Times New Roman" panose="02020603050405020304" pitchFamily="18" charset="0"/>
                <a:cs typeface="Times New Roman" panose="02020603050405020304" pitchFamily="18" charset="0"/>
              </a:rPr>
              <a:t>Anna Medvecová 2.KM</a:t>
            </a:r>
          </a:p>
        </p:txBody>
      </p:sp>
    </p:spTree>
    <p:extLst>
      <p:ext uri="{BB962C8B-B14F-4D97-AF65-F5344CB8AC3E}">
        <p14:creationId xmlns:p14="http://schemas.microsoft.com/office/powerpoint/2010/main" val="4196074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13100" y="159433"/>
            <a:ext cx="8596668" cy="853440"/>
          </a:xfrm>
        </p:spPr>
        <p:txBody>
          <a:bodyPr/>
          <a:lstStyle/>
          <a:p>
            <a:r>
              <a:rPr lang="sk-SK" dirty="0">
                <a:latin typeface="Times New Roman" panose="02020603050405020304" pitchFamily="18" charset="0"/>
                <a:cs typeface="Times New Roman" panose="02020603050405020304" pitchFamily="18" charset="0"/>
              </a:rPr>
              <a:t>Hlavné postavy</a:t>
            </a:r>
          </a:p>
        </p:txBody>
      </p:sp>
      <p:sp>
        <p:nvSpPr>
          <p:cNvPr id="3" name="Zástupný objekt pre obsah 2"/>
          <p:cNvSpPr>
            <a:spLocks noGrp="1"/>
          </p:cNvSpPr>
          <p:nvPr>
            <p:ph idx="1"/>
          </p:nvPr>
        </p:nvSpPr>
        <p:spPr>
          <a:xfrm>
            <a:off x="534571" y="1012873"/>
            <a:ext cx="9003323" cy="5486401"/>
          </a:xfrm>
        </p:spPr>
        <p:txBody>
          <a:bodyPr>
            <a:normAutofit/>
          </a:bodyPr>
          <a:lstStyle/>
          <a:p>
            <a:r>
              <a:rPr lang="sk-SK" sz="2000" dirty="0">
                <a:solidFill>
                  <a:schemeClr val="tx1"/>
                </a:solidFill>
                <a:latin typeface="Times New Roman" panose="02020603050405020304" pitchFamily="18" charset="0"/>
                <a:cs typeface="Times New Roman" panose="02020603050405020304" pitchFamily="18" charset="0"/>
              </a:rPr>
              <a:t>Elisa Hrabovská – grófka,</a:t>
            </a:r>
          </a:p>
          <a:p>
            <a:r>
              <a:rPr lang="sk-SK" sz="2000" dirty="0">
                <a:solidFill>
                  <a:schemeClr val="tx1"/>
                </a:solidFill>
                <a:latin typeface="Times New Roman" panose="02020603050405020304" pitchFamily="18" charset="0"/>
                <a:cs typeface="Times New Roman" panose="02020603050405020304" pitchFamily="18" charset="0"/>
              </a:rPr>
              <a:t>Miluša – grófkina spoločnica,</a:t>
            </a:r>
          </a:p>
          <a:p>
            <a:r>
              <a:rPr lang="sk-SK" sz="2000" dirty="0">
                <a:solidFill>
                  <a:schemeClr val="tx1"/>
                </a:solidFill>
                <a:latin typeface="Times New Roman" panose="02020603050405020304" pitchFamily="18" charset="0"/>
                <a:cs typeface="Times New Roman" panose="02020603050405020304" pitchFamily="18" charset="0"/>
              </a:rPr>
              <a:t>Ľudovít Kostrovický – grófkin snúbenec, barón,</a:t>
            </a:r>
          </a:p>
          <a:p>
            <a:r>
              <a:rPr lang="sk-SK" sz="2000" dirty="0">
                <a:solidFill>
                  <a:schemeClr val="tx1"/>
                </a:solidFill>
                <a:latin typeface="Times New Roman" panose="02020603050405020304" pitchFamily="18" charset="0"/>
                <a:cs typeface="Times New Roman" panose="02020603050405020304" pitchFamily="18" charset="0"/>
              </a:rPr>
              <a:t>Rohon – barónov priateľ, zememerač,</a:t>
            </a:r>
          </a:p>
          <a:p>
            <a:r>
              <a:rPr lang="sk-SK" sz="2000" dirty="0">
                <a:solidFill>
                  <a:schemeClr val="tx1"/>
                </a:solidFill>
                <a:latin typeface="Times New Roman" panose="02020603050405020304" pitchFamily="18" charset="0"/>
                <a:cs typeface="Times New Roman" panose="02020603050405020304" pitchFamily="18" charset="0"/>
              </a:rPr>
              <a:t>Capková – grófkina komorná,</a:t>
            </a:r>
          </a:p>
          <a:p>
            <a:r>
              <a:rPr lang="sk-SK" sz="2000" dirty="0">
                <a:solidFill>
                  <a:schemeClr val="tx1"/>
                </a:solidFill>
                <a:latin typeface="Times New Roman" panose="02020603050405020304" pitchFamily="18" charset="0"/>
                <a:cs typeface="Times New Roman" panose="02020603050405020304" pitchFamily="18" charset="0"/>
              </a:rPr>
              <a:t>Vedľajšie postavy:</a:t>
            </a:r>
          </a:p>
          <a:p>
            <a:r>
              <a:rPr lang="sk-SK" sz="2000" dirty="0">
                <a:solidFill>
                  <a:schemeClr val="tx1"/>
                </a:solidFill>
                <a:latin typeface="Times New Roman" panose="02020603050405020304" pitchFamily="18" charset="0"/>
                <a:cs typeface="Times New Roman" panose="02020603050405020304" pitchFamily="18" charset="0"/>
              </a:rPr>
              <a:t>Barón Kostrovický - grófkin poručník,</a:t>
            </a:r>
          </a:p>
          <a:p>
            <a:r>
              <a:rPr lang="sk-SK" sz="2000" dirty="0">
                <a:solidFill>
                  <a:schemeClr val="tx1"/>
                </a:solidFill>
                <a:latin typeface="Times New Roman" panose="02020603050405020304" pitchFamily="18" charset="0"/>
                <a:cs typeface="Times New Roman" panose="02020603050405020304" pitchFamily="18" charset="0"/>
              </a:rPr>
              <a:t>Suchay – grófkin úradník,</a:t>
            </a:r>
          </a:p>
          <a:p>
            <a:r>
              <a:rPr lang="sk-SK" sz="2000" dirty="0">
                <a:solidFill>
                  <a:schemeClr val="tx1"/>
                </a:solidFill>
                <a:latin typeface="Times New Roman" panose="02020603050405020304" pitchFamily="18" charset="0"/>
                <a:cs typeface="Times New Roman" panose="02020603050405020304" pitchFamily="18" charset="0"/>
              </a:rPr>
              <a:t>Pišta – husár,</a:t>
            </a:r>
          </a:p>
          <a:p>
            <a:r>
              <a:rPr lang="sk-SK" sz="2000" dirty="0">
                <a:solidFill>
                  <a:schemeClr val="tx1"/>
                </a:solidFill>
                <a:latin typeface="Times New Roman" panose="02020603050405020304" pitchFamily="18" charset="0"/>
                <a:cs typeface="Times New Roman" panose="02020603050405020304" pitchFamily="18" charset="0"/>
              </a:rPr>
              <a:t>Tomáš, Jano – dedinskí mládenci,</a:t>
            </a:r>
          </a:p>
          <a:p>
            <a:r>
              <a:rPr lang="sk-SK" sz="2000" dirty="0">
                <a:solidFill>
                  <a:schemeClr val="tx1"/>
                </a:solidFill>
                <a:latin typeface="Times New Roman" panose="02020603050405020304" pitchFamily="18" charset="0"/>
                <a:cs typeface="Times New Roman" panose="02020603050405020304" pitchFamily="18" charset="0"/>
              </a:rPr>
              <a:t>Dora, Kata – dedinské dievky,</a:t>
            </a:r>
          </a:p>
          <a:p>
            <a:r>
              <a:rPr lang="sk-SK" sz="2000" dirty="0">
                <a:solidFill>
                  <a:schemeClr val="tx1"/>
                </a:solidFill>
                <a:latin typeface="Times New Roman" panose="02020603050405020304" pitchFamily="18" charset="0"/>
                <a:cs typeface="Times New Roman" panose="02020603050405020304" pitchFamily="18" charset="0"/>
              </a:rPr>
              <a:t>Prvý, druhý sluha – v grófkinom kaštieli,</a:t>
            </a:r>
          </a:p>
        </p:txBody>
      </p:sp>
    </p:spTree>
    <p:extLst>
      <p:ext uri="{BB962C8B-B14F-4D97-AF65-F5344CB8AC3E}">
        <p14:creationId xmlns:p14="http://schemas.microsoft.com/office/powerpoint/2010/main" val="3213386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818010" y="243839"/>
            <a:ext cx="8596668" cy="895643"/>
          </a:xfrm>
        </p:spPr>
        <p:txBody>
          <a:bodyPr/>
          <a:lstStyle/>
          <a:p>
            <a:r>
              <a:rPr lang="sk-SK" dirty="0">
                <a:latin typeface="Times New Roman" panose="02020603050405020304" pitchFamily="18" charset="0"/>
                <a:cs typeface="Times New Roman" panose="02020603050405020304" pitchFamily="18" charset="0"/>
              </a:rPr>
              <a:t>Téma </a:t>
            </a:r>
          </a:p>
        </p:txBody>
      </p:sp>
      <p:sp>
        <p:nvSpPr>
          <p:cNvPr id="3" name="Zástupný objekt pre obsah 2"/>
          <p:cNvSpPr>
            <a:spLocks noGrp="1"/>
          </p:cNvSpPr>
          <p:nvPr>
            <p:ph idx="1"/>
          </p:nvPr>
        </p:nvSpPr>
        <p:spPr>
          <a:xfrm>
            <a:off x="464234" y="1139483"/>
            <a:ext cx="8809768" cy="4901880"/>
          </a:xfrm>
        </p:spPr>
        <p:txBody>
          <a:bodyPr>
            <a:normAutofit/>
          </a:bodyPr>
          <a:lstStyle/>
          <a:p>
            <a:r>
              <a:rPr lang="sk-SK" sz="2400" dirty="0">
                <a:solidFill>
                  <a:schemeClr val="tx1"/>
                </a:solidFill>
                <a:latin typeface="Times New Roman" panose="02020603050405020304" pitchFamily="18" charset="0"/>
                <a:cs typeface="Times New Roman" panose="02020603050405020304" pitchFamily="18" charset="0"/>
              </a:rPr>
              <a:t>Život na zámku slobodomyseľnej grófky </a:t>
            </a:r>
            <a:r>
              <a:rPr lang="sk-SK" sz="2400" dirty="0" err="1">
                <a:solidFill>
                  <a:schemeClr val="tx1"/>
                </a:solidFill>
                <a:latin typeface="Times New Roman" panose="02020603050405020304" pitchFamily="18" charset="0"/>
                <a:cs typeface="Times New Roman" panose="02020603050405020304" pitchFamily="18" charset="0"/>
              </a:rPr>
              <a:t>Elízy</a:t>
            </a:r>
            <a:r>
              <a:rPr lang="sk-SK" sz="2400" dirty="0">
                <a:solidFill>
                  <a:schemeClr val="tx1"/>
                </a:solidFill>
                <a:latin typeface="Times New Roman" panose="02020603050405020304" pitchFamily="18" charset="0"/>
                <a:cs typeface="Times New Roman" panose="02020603050405020304" pitchFamily="18" charset="0"/>
              </a:rPr>
              <a:t> Hrabovskej. Spolunažívanie Slovákov s Maďarmi.</a:t>
            </a:r>
          </a:p>
          <a:p>
            <a:r>
              <a:rPr lang="sk-SK" sz="2400" dirty="0">
                <a:solidFill>
                  <a:schemeClr val="tx1"/>
                </a:solidFill>
                <a:latin typeface="Times New Roman" panose="02020603050405020304" pitchFamily="18" charset="0"/>
                <a:cs typeface="Times New Roman" panose="02020603050405020304" pitchFamily="18" charset="0"/>
              </a:rPr>
              <a:t>Idea: Vzájomná úcta a porozumenie medzi slovenským a maďarským národom, medzi obyčajným ľudom a šľachtou. Touto hrou chce autor poukázať na reálnu možnosť spolunažívania národov v Uhorsku vo vzájomnej úcte a porozumení.</a:t>
            </a:r>
          </a:p>
        </p:txBody>
      </p:sp>
    </p:spTree>
    <p:extLst>
      <p:ext uri="{BB962C8B-B14F-4D97-AF65-F5344CB8AC3E}">
        <p14:creationId xmlns:p14="http://schemas.microsoft.com/office/powerpoint/2010/main" val="1268509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508522" y="286043"/>
            <a:ext cx="8596668" cy="797169"/>
          </a:xfrm>
        </p:spPr>
        <p:txBody>
          <a:bodyPr/>
          <a:lstStyle/>
          <a:p>
            <a:r>
              <a:rPr lang="sk-SK" dirty="0">
                <a:latin typeface="Times New Roman" panose="02020603050405020304" pitchFamily="18" charset="0"/>
                <a:cs typeface="Times New Roman" panose="02020603050405020304" pitchFamily="18" charset="0"/>
              </a:rPr>
              <a:t>Kompozícia</a:t>
            </a:r>
          </a:p>
        </p:txBody>
      </p:sp>
      <p:sp>
        <p:nvSpPr>
          <p:cNvPr id="4" name="Zástupný objekt pre obsah 3"/>
          <p:cNvSpPr>
            <a:spLocks noGrp="1"/>
          </p:cNvSpPr>
          <p:nvPr>
            <p:ph idx="1"/>
          </p:nvPr>
        </p:nvSpPr>
        <p:spPr>
          <a:xfrm>
            <a:off x="703384" y="1561515"/>
            <a:ext cx="8570617" cy="4479848"/>
          </a:xfrm>
        </p:spPr>
        <p:txBody>
          <a:bodyPr/>
          <a:lstStyle/>
          <a:p>
            <a:r>
              <a:rPr lang="sk-SK" sz="2400" dirty="0">
                <a:solidFill>
                  <a:schemeClr val="tx1"/>
                </a:solidFill>
                <a:latin typeface="Times New Roman" panose="02020603050405020304" pitchFamily="18" charset="0"/>
                <a:cs typeface="Times New Roman" panose="02020603050405020304" pitchFamily="18" charset="0"/>
              </a:rPr>
              <a:t>1. expozícia - na zámok prichádza správa o barónovej návšteve, oba páry sa dohodnú na výmene</a:t>
            </a:r>
          </a:p>
          <a:p>
            <a:r>
              <a:rPr lang="sk-SK" sz="2400" dirty="0">
                <a:solidFill>
                  <a:schemeClr val="tx1"/>
                </a:solidFill>
                <a:latin typeface="Times New Roman" panose="02020603050405020304" pitchFamily="18" charset="0"/>
                <a:cs typeface="Times New Roman" panose="02020603050405020304" pitchFamily="18" charset="0"/>
              </a:rPr>
              <a:t>2. kolízia - Miluša s Rohonom odhalia inkognito</a:t>
            </a:r>
          </a:p>
          <a:p>
            <a:r>
              <a:rPr lang="sk-SK" sz="2400" dirty="0">
                <a:solidFill>
                  <a:schemeClr val="tx1"/>
                </a:solidFill>
                <a:latin typeface="Times New Roman" panose="02020603050405020304" pitchFamily="18" charset="0"/>
                <a:cs typeface="Times New Roman" panose="02020603050405020304" pitchFamily="18" charset="0"/>
              </a:rPr>
              <a:t>3. kríza - Ľudovít je prichytený v záhrade</a:t>
            </a:r>
          </a:p>
          <a:p>
            <a:r>
              <a:rPr lang="sk-SK" sz="2400" dirty="0">
                <a:solidFill>
                  <a:schemeClr val="tx1"/>
                </a:solidFill>
                <a:latin typeface="Times New Roman" panose="02020603050405020304" pitchFamily="18" charset="0"/>
                <a:cs typeface="Times New Roman" panose="02020603050405020304" pitchFamily="18" charset="0"/>
              </a:rPr>
              <a:t>4. peripetia - Ľudovít vyhlasuje, že je ochotný si zobrať „Milušu”</a:t>
            </a:r>
          </a:p>
          <a:p>
            <a:r>
              <a:rPr lang="sk-SK" sz="2400" dirty="0">
                <a:solidFill>
                  <a:schemeClr val="tx1"/>
                </a:solidFill>
                <a:latin typeface="Times New Roman" panose="02020603050405020304" pitchFamily="18" charset="0"/>
                <a:cs typeface="Times New Roman" panose="02020603050405020304" pitchFamily="18" charset="0"/>
              </a:rPr>
              <a:t>5. katastrofa - všetky skutočnosti sú uvedené na pravú mieru nastáva zmierenie</a:t>
            </a:r>
          </a:p>
          <a:p>
            <a:endParaRPr lang="sk-SK" dirty="0"/>
          </a:p>
        </p:txBody>
      </p:sp>
    </p:spTree>
    <p:extLst>
      <p:ext uri="{BB962C8B-B14F-4D97-AF65-F5344CB8AC3E}">
        <p14:creationId xmlns:p14="http://schemas.microsoft.com/office/powerpoint/2010/main" val="1123790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677334" y="609600"/>
            <a:ext cx="8596668" cy="726831"/>
          </a:xfrm>
        </p:spPr>
        <p:txBody>
          <a:bodyPr>
            <a:normAutofit/>
          </a:bodyPr>
          <a:lstStyle/>
          <a:p>
            <a:r>
              <a:rPr lang="sk-SK" sz="4000" dirty="0">
                <a:latin typeface="Times New Roman" panose="02020603050405020304" pitchFamily="18" charset="0"/>
                <a:cs typeface="Times New Roman" panose="02020603050405020304" pitchFamily="18" charset="0"/>
              </a:rPr>
              <a:t>Tvorba</a:t>
            </a:r>
          </a:p>
        </p:txBody>
      </p:sp>
      <p:sp>
        <p:nvSpPr>
          <p:cNvPr id="3" name="Zástupný objekt pre obsah 2"/>
          <p:cNvSpPr>
            <a:spLocks noGrp="1"/>
          </p:cNvSpPr>
          <p:nvPr>
            <p:ph idx="1"/>
          </p:nvPr>
        </p:nvSpPr>
        <p:spPr>
          <a:xfrm>
            <a:off x="677334" y="1696356"/>
            <a:ext cx="8596668" cy="1764297"/>
          </a:xfrm>
        </p:spPr>
        <p:txBody>
          <a:bodyPr>
            <a:normAutofit/>
          </a:bodyPr>
          <a:lstStyle/>
          <a:p>
            <a:r>
              <a:rPr lang="sk-SK" sz="2400" dirty="0">
                <a:solidFill>
                  <a:schemeClr val="tx1"/>
                </a:solidFill>
                <a:latin typeface="Times New Roman" panose="02020603050405020304" pitchFamily="18" charset="0"/>
                <a:cs typeface="Times New Roman" panose="02020603050405020304" pitchFamily="18" charset="0"/>
              </a:rPr>
              <a:t>Zmierenie alebo Dobrodružstvo pri obžinkoch. Autor sa snažil vysloviť svoj názor na spoločenské a národné zmierenie</a:t>
            </a:r>
          </a:p>
          <a:p>
            <a:r>
              <a:rPr lang="sk-SK" sz="2400" dirty="0">
                <a:solidFill>
                  <a:schemeClr val="tx1"/>
                </a:solidFill>
                <a:latin typeface="Times New Roman" panose="02020603050405020304" pitchFamily="18" charset="0"/>
                <a:cs typeface="Times New Roman" panose="02020603050405020304" pitchFamily="18" charset="0"/>
              </a:rPr>
              <a:t>Ďalšou veselohrou je Inkognito a divadelná hra Drotár.</a:t>
            </a:r>
          </a:p>
          <a:p>
            <a:endParaRPr lang="sk-SK"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5702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a:latin typeface="Times New Roman" panose="02020603050405020304" pitchFamily="18" charset="0"/>
                <a:cs typeface="Times New Roman" panose="02020603050405020304" pitchFamily="18" charset="0"/>
              </a:rPr>
              <a:t>Útvar</a:t>
            </a:r>
          </a:p>
        </p:txBody>
      </p:sp>
      <p:sp>
        <p:nvSpPr>
          <p:cNvPr id="3" name="Zástupný objekt pre obsah 2"/>
          <p:cNvSpPr>
            <a:spLocks noGrp="1"/>
          </p:cNvSpPr>
          <p:nvPr>
            <p:ph idx="1"/>
          </p:nvPr>
        </p:nvSpPr>
        <p:spPr>
          <a:xfrm>
            <a:off x="677334" y="1710422"/>
            <a:ext cx="8596668" cy="3880773"/>
          </a:xfrm>
        </p:spPr>
        <p:txBody>
          <a:bodyPr>
            <a:normAutofit/>
          </a:bodyPr>
          <a:lstStyle/>
          <a:p>
            <a:r>
              <a:rPr lang="sk-SK" sz="2400" dirty="0">
                <a:solidFill>
                  <a:schemeClr val="tx1"/>
                </a:solidFill>
                <a:latin typeface="Times New Roman" panose="02020603050405020304" pitchFamily="18" charset="0"/>
                <a:cs typeface="Times New Roman" panose="02020603050405020304" pitchFamily="18" charset="0"/>
              </a:rPr>
              <a:t>Veselohra, oživená  rýmovaným veršom </a:t>
            </a:r>
          </a:p>
        </p:txBody>
      </p:sp>
      <p:pic>
        <p:nvPicPr>
          <p:cNvPr id="4" name="Obrázok 3"/>
          <p:cNvPicPr>
            <a:picLocks noChangeAspect="1"/>
          </p:cNvPicPr>
          <p:nvPr/>
        </p:nvPicPr>
        <p:blipFill>
          <a:blip r:embed="rId2"/>
          <a:stretch>
            <a:fillRect/>
          </a:stretch>
        </p:blipFill>
        <p:spPr>
          <a:xfrm>
            <a:off x="844062" y="3123028"/>
            <a:ext cx="4112162" cy="2741441"/>
          </a:xfrm>
          <a:prstGeom prst="rect">
            <a:avLst/>
          </a:prstGeom>
        </p:spPr>
      </p:pic>
    </p:spTree>
    <p:extLst>
      <p:ext uri="{BB962C8B-B14F-4D97-AF65-F5344CB8AC3E}">
        <p14:creationId xmlns:p14="http://schemas.microsoft.com/office/powerpoint/2010/main" val="1153384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071229" y="2565010"/>
            <a:ext cx="8596668" cy="1320800"/>
          </a:xfrm>
        </p:spPr>
        <p:txBody>
          <a:bodyPr>
            <a:noAutofit/>
          </a:bodyPr>
          <a:lstStyle/>
          <a:p>
            <a:r>
              <a:rPr lang="sk-SK" sz="6600" dirty="0">
                <a:latin typeface="Times New Roman" panose="02020603050405020304" pitchFamily="18" charset="0"/>
                <a:cs typeface="Times New Roman" panose="02020603050405020304" pitchFamily="18" charset="0"/>
              </a:rPr>
              <a:t>Ďakujem za pozornosť ǃ</a:t>
            </a:r>
          </a:p>
        </p:txBody>
      </p:sp>
    </p:spTree>
    <p:extLst>
      <p:ext uri="{BB962C8B-B14F-4D97-AF65-F5344CB8AC3E}">
        <p14:creationId xmlns:p14="http://schemas.microsoft.com/office/powerpoint/2010/main" val="4111907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353777" y="117231"/>
            <a:ext cx="8596668" cy="656492"/>
          </a:xfrm>
        </p:spPr>
        <p:txBody>
          <a:bodyPr/>
          <a:lstStyle/>
          <a:p>
            <a:r>
              <a:rPr lang="sk-SK" dirty="0"/>
              <a:t> </a:t>
            </a:r>
            <a:r>
              <a:rPr lang="sk-SK" dirty="0">
                <a:latin typeface="Times New Roman" panose="02020603050405020304" pitchFamily="18" charset="0"/>
                <a:cs typeface="Times New Roman" panose="02020603050405020304" pitchFamily="18" charset="0"/>
              </a:rPr>
              <a:t>Ján Palárik </a:t>
            </a:r>
          </a:p>
        </p:txBody>
      </p:sp>
      <p:sp>
        <p:nvSpPr>
          <p:cNvPr id="3" name="Zástupný objekt pre obsah 2"/>
          <p:cNvSpPr>
            <a:spLocks noGrp="1"/>
          </p:cNvSpPr>
          <p:nvPr>
            <p:ph idx="1"/>
          </p:nvPr>
        </p:nvSpPr>
        <p:spPr>
          <a:xfrm>
            <a:off x="787791" y="1266092"/>
            <a:ext cx="8669091" cy="4198495"/>
          </a:xfrm>
        </p:spPr>
        <p:txBody>
          <a:bodyPr/>
          <a:lstStyle/>
          <a:p>
            <a:r>
              <a:rPr lang="sk-SK" sz="2300" dirty="0">
                <a:solidFill>
                  <a:schemeClr val="tx1"/>
                </a:solidFill>
                <a:latin typeface="Times New Roman" panose="02020603050405020304" pitchFamily="18" charset="0"/>
                <a:cs typeface="Times New Roman" panose="02020603050405020304" pitchFamily="18" charset="0"/>
              </a:rPr>
              <a:t>Ján Palárik (1822-1870) patrí do obdobia medzi romantizmom a realizmom, sú to aj matičné roky, lebo v tom čase existovala Matica slovenská(1863-1875). Vyštudoval teológiu, filozofiu, literatúru, jazyky. Zapájal sa aj do politiky ako predstaviteľ Novej školy, ktorá propagovala spoluprácu s Maďarmi v Uhorsku.</a:t>
            </a:r>
          </a:p>
          <a:p>
            <a:r>
              <a:rPr lang="sk-SK" sz="2300" dirty="0">
                <a:solidFill>
                  <a:schemeClr val="tx1"/>
                </a:solidFill>
                <a:latin typeface="Times New Roman" panose="02020603050405020304" pitchFamily="18" charset="0"/>
                <a:cs typeface="Times New Roman" panose="02020603050405020304" pitchFamily="18" charset="0"/>
              </a:rPr>
              <a:t>Bol slovenský katolícky kňaz, spisovateľ, dramatik, publicista a organizačný pracovník. Spolu s Jánom Chalupkom a Jonášom Záborským patrí k najvýznamnejším predstaviteľom slovenskej drámy 19. storočia.</a:t>
            </a:r>
          </a:p>
          <a:p>
            <a:endParaRPr lang="sk-SK" dirty="0"/>
          </a:p>
        </p:txBody>
      </p:sp>
      <p:pic>
        <p:nvPicPr>
          <p:cNvPr id="4" name="Obrázok 3"/>
          <p:cNvPicPr>
            <a:picLocks noChangeAspect="1"/>
          </p:cNvPicPr>
          <p:nvPr/>
        </p:nvPicPr>
        <p:blipFill>
          <a:blip r:embed="rId2"/>
          <a:stretch>
            <a:fillRect/>
          </a:stretch>
        </p:blipFill>
        <p:spPr>
          <a:xfrm>
            <a:off x="5122336" y="4078480"/>
            <a:ext cx="2190750" cy="2771775"/>
          </a:xfrm>
          <a:prstGeom prst="rect">
            <a:avLst/>
          </a:prstGeom>
        </p:spPr>
      </p:pic>
    </p:spTree>
    <p:extLst>
      <p:ext uri="{BB962C8B-B14F-4D97-AF65-F5344CB8AC3E}">
        <p14:creationId xmlns:p14="http://schemas.microsoft.com/office/powerpoint/2010/main" val="3613880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578860" y="271976"/>
            <a:ext cx="8596668" cy="861672"/>
          </a:xfrm>
        </p:spPr>
        <p:txBody>
          <a:bodyPr/>
          <a:lstStyle/>
          <a:p>
            <a:r>
              <a:rPr lang="sk-SK" dirty="0"/>
              <a:t>Životopis </a:t>
            </a:r>
          </a:p>
        </p:txBody>
      </p:sp>
      <p:sp>
        <p:nvSpPr>
          <p:cNvPr id="3" name="Zástupný objekt pre obsah 2"/>
          <p:cNvSpPr>
            <a:spLocks noGrp="1"/>
          </p:cNvSpPr>
          <p:nvPr>
            <p:ph idx="1"/>
          </p:nvPr>
        </p:nvSpPr>
        <p:spPr>
          <a:xfrm>
            <a:off x="393895" y="942535"/>
            <a:ext cx="9467557" cy="5915465"/>
          </a:xfrm>
        </p:spPr>
        <p:txBody>
          <a:bodyPr>
            <a:noAutofit/>
          </a:bodyPr>
          <a:lstStyle/>
          <a:p>
            <a:r>
              <a:rPr lang="sk-SK" sz="2300" dirty="0">
                <a:solidFill>
                  <a:schemeClr val="tx1"/>
                </a:solidFill>
                <a:latin typeface="Times New Roman" panose="02020603050405020304" pitchFamily="18" charset="0"/>
                <a:cs typeface="Times New Roman" panose="02020603050405020304" pitchFamily="18" charset="0"/>
              </a:rPr>
              <a:t>Pochádzal z Kysúc z učiteľskej rodiny (rodičmi boli Šimon Palárik a jeho manželka Anna, rod. Pastorková) a tak počiatočné klasické i hudobné vzdelanie (otec bol miestnym organistom) dostal od rodičov. Študoval na gymnáziu v Žiline, Kecskeméte, teológiu študoval v Ostrihome, Bratislave a Trnave.</a:t>
            </a:r>
          </a:p>
          <a:p>
            <a:r>
              <a:rPr lang="sk-SK" sz="2300" dirty="0">
                <a:solidFill>
                  <a:schemeClr val="tx1"/>
                </a:solidFill>
                <a:latin typeface="Times New Roman" panose="02020603050405020304" pitchFamily="18" charset="0"/>
                <a:cs typeface="Times New Roman" panose="02020603050405020304" pitchFamily="18" charset="0"/>
              </a:rPr>
              <a:t>Po vysviacke v Ostrihome 15. januára 1847 pôsobil ako kaplán v Starom Tekove, vo Vindšachte (dnes Štiavnické Bane) (1850 - 1851), v Banskej Štiavnici a v rokoch 1851 – 1862 na nemeckej fare v Budapešti. Pôsobenie v hlavnom meste Uhorska bolo vlastne trestom za jeho „boj proti cirkevnej hierarchii“, ktorým vyjadroval túžbu za vytvorenie samostatnej národnej cirkevnej provincie so slovenským arcibiskupstvom v Nitre alebo v Trnave.</a:t>
            </a:r>
          </a:p>
          <a:p>
            <a:r>
              <a:rPr lang="sk-SK" sz="2300" dirty="0">
                <a:solidFill>
                  <a:schemeClr val="tx1"/>
                </a:solidFill>
                <a:latin typeface="Times New Roman" panose="02020603050405020304" pitchFamily="18" charset="0"/>
                <a:cs typeface="Times New Roman" panose="02020603050405020304" pitchFamily="18" charset="0"/>
              </a:rPr>
              <a:t>Budapeštianske „väzenie“ mladému Palárikovi umožnilo väčšiu rozhľadenosť v politických i kultúrnych otázkach no zároveň znamenalo odlúčenie od domoviny, po ktorej tak veľmi túžil. Svoje úsilie preto sústredil na návrat domov. Prvým pokusom malo byť obsadenie uvoľnenej fary v Komjaticiach.</a:t>
            </a:r>
          </a:p>
        </p:txBody>
      </p:sp>
    </p:spTree>
    <p:extLst>
      <p:ext uri="{BB962C8B-B14F-4D97-AF65-F5344CB8AC3E}">
        <p14:creationId xmlns:p14="http://schemas.microsoft.com/office/powerpoint/2010/main" val="958323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p:cNvSpPr>
            <a:spLocks noGrp="1"/>
          </p:cNvSpPr>
          <p:nvPr>
            <p:ph idx="1"/>
          </p:nvPr>
        </p:nvSpPr>
        <p:spPr>
          <a:xfrm>
            <a:off x="508521" y="669413"/>
            <a:ext cx="9760894" cy="5928335"/>
          </a:xfrm>
        </p:spPr>
        <p:txBody>
          <a:bodyPr>
            <a:normAutofit lnSpcReduction="10000"/>
          </a:bodyPr>
          <a:lstStyle/>
          <a:p>
            <a:r>
              <a:rPr lang="sk-SK" sz="2600" dirty="0">
                <a:solidFill>
                  <a:schemeClr val="tx1"/>
                </a:solidFill>
                <a:latin typeface="Times New Roman" panose="02020603050405020304" pitchFamily="18" charset="0"/>
                <a:cs typeface="Times New Roman" panose="02020603050405020304" pitchFamily="18" charset="0"/>
              </a:rPr>
              <a:t>Vyšiel až druhý pokus o návrat na Slovensko. Na príhovor grófky Heleny Esterházyovej, rodenej Bezobrazovovej, sa 23. novembra 1862 dostal ako administrátor do Majcichova neďaleko Trnavy (o pol roka, 19. mája 1863, sa stal majcichovským farárom). Toto pôsobisko bolo jeho posledným. Jedným z dôvodov, prečo grófka, príslušníčka rodu, ktorému až do roku 1817 Majcichov patril [3] intervenovala v cirkevných kruhoch, boli Palárikove intelektuálne a jazykové schopnosti (plynule ovládal latinčinu, gréčtinu, maďarčinu, nemčinu, ruštinu, poľštinu a francúzštinu).</a:t>
            </a:r>
          </a:p>
          <a:p>
            <a:pPr marL="0" indent="0">
              <a:buNone/>
            </a:pPr>
            <a:endParaRPr lang="sk-SK" sz="2600" dirty="0">
              <a:solidFill>
                <a:schemeClr val="tx1"/>
              </a:solidFill>
              <a:latin typeface="Times New Roman" panose="02020603050405020304" pitchFamily="18" charset="0"/>
              <a:cs typeface="Times New Roman" panose="02020603050405020304" pitchFamily="18" charset="0"/>
            </a:endParaRPr>
          </a:p>
          <a:p>
            <a:r>
              <a:rPr lang="sk-SK" sz="2600" dirty="0">
                <a:solidFill>
                  <a:schemeClr val="tx1"/>
                </a:solidFill>
                <a:latin typeface="Times New Roman" panose="02020603050405020304" pitchFamily="18" charset="0"/>
                <a:cs typeface="Times New Roman" panose="02020603050405020304" pitchFamily="18" charset="0"/>
              </a:rPr>
              <a:t>Majcichovské pôsobenie znamenalo okrem duchovných povinností (vysluhovanie sviatostí nielen v Majcichove ale aj vo filiálnych obciach Abrahám a Hoste) aj napr. prácu na farskom gazdovstve, ktoré zabezpečovalo obživu kňaza. Zároveň tu začal organizovať verejný a kultúrny život.</a:t>
            </a:r>
          </a:p>
          <a:p>
            <a:endParaRPr lang="sk-SK" dirty="0"/>
          </a:p>
          <a:p>
            <a:endParaRPr lang="sk-SK" dirty="0"/>
          </a:p>
        </p:txBody>
      </p:sp>
    </p:spTree>
    <p:extLst>
      <p:ext uri="{BB962C8B-B14F-4D97-AF65-F5344CB8AC3E}">
        <p14:creationId xmlns:p14="http://schemas.microsoft.com/office/powerpoint/2010/main" val="2586478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p:cNvSpPr>
            <a:spLocks noGrp="1"/>
          </p:cNvSpPr>
          <p:nvPr>
            <p:ph idx="1"/>
          </p:nvPr>
        </p:nvSpPr>
        <p:spPr>
          <a:xfrm>
            <a:off x="522590" y="430263"/>
            <a:ext cx="8596668" cy="3880773"/>
          </a:xfrm>
        </p:spPr>
        <p:txBody>
          <a:bodyPr/>
          <a:lstStyle/>
          <a:p>
            <a:r>
              <a:rPr lang="sk-SK" sz="2400" dirty="0">
                <a:solidFill>
                  <a:schemeClr val="tx1"/>
                </a:solidFill>
                <a:latin typeface="Times New Roman" panose="02020603050405020304" pitchFamily="18" charset="0"/>
                <a:cs typeface="Times New Roman" panose="02020603050405020304" pitchFamily="18" charset="0"/>
              </a:rPr>
              <a:t>Ján Palárik 7. decembra 1870 v ranných hodinách na následky podlomeného zdravia na majcichovskej fare umrel. Jeho telo s veľkou pompou uložili na miestnom cintoríne a hrob označili jednoduchým železným krížom. Dnes však jeho telesné ostatky odpočívajú na tom istom cintoríne, no na inom mieste. Po polstoročí od úmrtia boli v októbri 1928 exhumované a uloženého do nového, dôstojnejšieho hrobu. 18. novembra 1928 nad hrobom odhalili jednoduchý žulový pomník, ktorý svojmu dobrodincovi dal postaviť kanonik nitrianskej kapituly Juraj Gajdošík.</a:t>
            </a:r>
          </a:p>
          <a:p>
            <a:endParaRPr lang="sk-SK" dirty="0">
              <a:solidFill>
                <a:schemeClr val="tx1"/>
              </a:solidFill>
              <a:latin typeface="Times New Roman" panose="02020603050405020304" pitchFamily="18" charset="0"/>
              <a:cs typeface="Times New Roman" panose="02020603050405020304" pitchFamily="18" charset="0"/>
            </a:endParaRPr>
          </a:p>
        </p:txBody>
      </p:sp>
      <p:pic>
        <p:nvPicPr>
          <p:cNvPr id="4" name="Obrázok 3"/>
          <p:cNvPicPr>
            <a:picLocks noChangeAspect="1"/>
          </p:cNvPicPr>
          <p:nvPr/>
        </p:nvPicPr>
        <p:blipFill>
          <a:blip r:embed="rId2"/>
          <a:stretch>
            <a:fillRect/>
          </a:stretch>
        </p:blipFill>
        <p:spPr>
          <a:xfrm>
            <a:off x="4619770" y="3887518"/>
            <a:ext cx="1879503" cy="2819255"/>
          </a:xfrm>
          <a:prstGeom prst="rect">
            <a:avLst/>
          </a:prstGeom>
        </p:spPr>
      </p:pic>
    </p:spTree>
    <p:extLst>
      <p:ext uri="{BB962C8B-B14F-4D97-AF65-F5344CB8AC3E}">
        <p14:creationId xmlns:p14="http://schemas.microsoft.com/office/powerpoint/2010/main" val="3279663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508521" y="356381"/>
            <a:ext cx="8596668" cy="628357"/>
          </a:xfrm>
        </p:spPr>
        <p:txBody>
          <a:bodyPr>
            <a:noAutofit/>
          </a:bodyPr>
          <a:lstStyle/>
          <a:p>
            <a:r>
              <a:rPr lang="sk-SK" sz="4000" dirty="0">
                <a:latin typeface="Times New Roman" panose="02020603050405020304" pitchFamily="18" charset="0"/>
                <a:cs typeface="Times New Roman" panose="02020603050405020304" pitchFamily="18" charset="0"/>
              </a:rPr>
              <a:t>Postavy</a:t>
            </a:r>
          </a:p>
        </p:txBody>
      </p:sp>
      <p:sp>
        <p:nvSpPr>
          <p:cNvPr id="3" name="Zástupný objekt pre obsah 2"/>
          <p:cNvSpPr>
            <a:spLocks noGrp="1"/>
          </p:cNvSpPr>
          <p:nvPr>
            <p:ph idx="1"/>
          </p:nvPr>
        </p:nvSpPr>
        <p:spPr>
          <a:xfrm>
            <a:off x="803944" y="1752626"/>
            <a:ext cx="8596668" cy="3880773"/>
          </a:xfrm>
        </p:spPr>
        <p:txBody>
          <a:bodyPr>
            <a:normAutofit/>
          </a:bodyPr>
          <a:lstStyle/>
          <a:p>
            <a:r>
              <a:rPr lang="sk-SK" sz="2400" b="1" dirty="0">
                <a:solidFill>
                  <a:schemeClr val="tx1"/>
                </a:solidFill>
                <a:latin typeface="Times New Roman" panose="02020603050405020304" pitchFamily="18" charset="0"/>
                <a:cs typeface="Times New Roman" panose="02020603050405020304" pitchFamily="18" charset="0"/>
              </a:rPr>
              <a:t>Miluša Oriešková </a:t>
            </a:r>
            <a:r>
              <a:rPr lang="sk-SK" sz="2400" dirty="0">
                <a:solidFill>
                  <a:schemeClr val="tx1"/>
                </a:solidFill>
                <a:latin typeface="Times New Roman" panose="02020603050405020304" pitchFamily="18" charset="0"/>
                <a:cs typeface="Times New Roman" panose="02020603050405020304" pitchFamily="18" charset="0"/>
              </a:rPr>
              <a:t>– dcéra učiteľa, vlastenca, hrdo sa hlási k slovenskému národu, ale pozná aj cudzie jazyky. Je vzdelaná, bystrá, sebavedomá, neponižuje sa pred šľachtou, hrá na klavíri. Je spoločníčkou grófky.</a:t>
            </a:r>
          </a:p>
          <a:p>
            <a:r>
              <a:rPr lang="sk-SK" sz="2400" dirty="0">
                <a:latin typeface="Times New Roman" panose="02020603050405020304" pitchFamily="18" charset="0"/>
                <a:cs typeface="Times New Roman" panose="02020603050405020304" pitchFamily="18" charset="0"/>
              </a:rPr>
              <a:t> </a:t>
            </a:r>
            <a:r>
              <a:rPr lang="sk-SK" sz="2400" b="1" dirty="0">
                <a:solidFill>
                  <a:srgbClr val="000000"/>
                </a:solidFill>
                <a:latin typeface="Times New Roman" panose="02020603050405020304" pitchFamily="18" charset="0"/>
                <a:cs typeface="Times New Roman" panose="02020603050405020304" pitchFamily="18" charset="0"/>
              </a:rPr>
              <a:t>Grófka Elisa Hrabovská</a:t>
            </a:r>
            <a:r>
              <a:rPr lang="sk-SK" sz="2400" dirty="0">
                <a:solidFill>
                  <a:srgbClr val="000000"/>
                </a:solidFill>
                <a:latin typeface="Times New Roman" panose="02020603050405020304" pitchFamily="18" charset="0"/>
                <a:cs typeface="Times New Roman" panose="02020603050405020304" pitchFamily="18" charset="0"/>
              </a:rPr>
              <a:t> – sirota, od detstva je zasnúbená s barónom Ľudovítom Kostrovickým. Je krásna, milá, láskavá k služobníctvu i k ľudu. Pod vplyvom Miluše  hovorí po slovensky a hlási sa k slovenskému pôvodu( v skutočnosti v tom období boli šľachta aj mešťania odnárodnení, hlásili sa k Maďarom).</a:t>
            </a:r>
          </a:p>
          <a:p>
            <a:endParaRPr lang="sk-S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53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p:txBody>
          <a:bodyPr>
            <a:normAutofit/>
          </a:bodyPr>
          <a:lstStyle/>
          <a:p>
            <a:r>
              <a:rPr lang="sk-SK" sz="2400" dirty="0">
                <a:solidFill>
                  <a:schemeClr val="tx1"/>
                </a:solidFill>
                <a:latin typeface="Times New Roman" panose="02020603050405020304" pitchFamily="18" charset="0"/>
                <a:cs typeface="Times New Roman" panose="02020603050405020304" pitchFamily="18" charset="0"/>
              </a:rPr>
              <a:t>Barón Ľudovít Kostrovický -  snúbenec Elisy, študoval v Budapešti, hlási sa k maďarskému národu, hoci má slovenský pôvod. Inak je priateľský, v citoch úprimný, dáva prednosť láske pred majetkom</a:t>
            </a:r>
          </a:p>
          <a:p>
            <a:r>
              <a:rPr lang="sk-SK" sz="2400" dirty="0">
                <a:solidFill>
                  <a:schemeClr val="tx1"/>
                </a:solidFill>
                <a:latin typeface="Times New Roman" panose="02020603050405020304" pitchFamily="18" charset="0"/>
                <a:cs typeface="Times New Roman" panose="02020603050405020304" pitchFamily="18" charset="0"/>
              </a:rPr>
              <a:t>Zememerač Rohon – priateľ Ľudovíta, pôvodom Slovák, ale počas štúdií sa pomaďarčil. Pod vplyvom Miluše sa vracia k slovenským koreňom</a:t>
            </a:r>
          </a:p>
          <a:p>
            <a:r>
              <a:rPr lang="sk-SK" sz="2400" dirty="0">
                <a:solidFill>
                  <a:schemeClr val="tx1"/>
                </a:solidFill>
                <a:latin typeface="Times New Roman" panose="02020603050405020304" pitchFamily="18" charset="0"/>
                <a:cs typeface="Times New Roman" panose="02020603050405020304" pitchFamily="18" charset="0"/>
              </a:rPr>
              <a:t>Capková – komorná grófky, namyslená, nesympatická slúžka, drží si odstup od ostatného služobníctva i od ľudu</a:t>
            </a:r>
          </a:p>
        </p:txBody>
      </p:sp>
    </p:spTree>
    <p:extLst>
      <p:ext uri="{BB962C8B-B14F-4D97-AF65-F5344CB8AC3E}">
        <p14:creationId xmlns:p14="http://schemas.microsoft.com/office/powerpoint/2010/main" val="3190271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a:latin typeface="Times New Roman" panose="02020603050405020304" pitchFamily="18" charset="0"/>
                <a:cs typeface="Times New Roman" panose="02020603050405020304" pitchFamily="18" charset="0"/>
              </a:rPr>
              <a:t>Dej</a:t>
            </a:r>
          </a:p>
        </p:txBody>
      </p:sp>
      <p:sp>
        <p:nvSpPr>
          <p:cNvPr id="3" name="Zástupný objekt pre obsah 2"/>
          <p:cNvSpPr>
            <a:spLocks noGrp="1"/>
          </p:cNvSpPr>
          <p:nvPr>
            <p:ph idx="1"/>
          </p:nvPr>
        </p:nvSpPr>
        <p:spPr>
          <a:xfrm>
            <a:off x="677333" y="1499407"/>
            <a:ext cx="9015307" cy="5126476"/>
          </a:xfrm>
        </p:spPr>
        <p:txBody>
          <a:bodyPr>
            <a:normAutofit/>
          </a:bodyPr>
          <a:lstStyle/>
          <a:p>
            <a:r>
              <a:rPr lang="sk-SK" sz="2400" dirty="0">
                <a:solidFill>
                  <a:schemeClr val="tx1"/>
                </a:solidFill>
                <a:latin typeface="Times New Roman" panose="02020603050405020304" pitchFamily="18" charset="0"/>
                <a:cs typeface="Times New Roman" panose="02020603050405020304" pitchFamily="18" charset="0"/>
              </a:rPr>
              <a:t>Do kaštieľa grófky prichádza otec Miluše so žiadosťou o príspevok na opravu školy. Grófka sľúbi pomoc. Elisa sa dozvie, že ju má navštíviť jej snúbenec. Obe mladé ženy Elisa i Miluša sa dohodnú na skúške ženícha. Miluša sa bude vydávať za grófku a grófka sa bude vydávať za Milušu.</a:t>
            </a:r>
          </a:p>
          <a:p>
            <a:r>
              <a:rPr lang="sk-SK" sz="2400" dirty="0">
                <a:solidFill>
                  <a:schemeClr val="tx1"/>
                </a:solidFill>
                <a:latin typeface="Times New Roman" panose="02020603050405020304" pitchFamily="18" charset="0"/>
                <a:cs typeface="Times New Roman" panose="02020603050405020304" pitchFamily="18" charset="0"/>
              </a:rPr>
              <a:t>Prichádzajú barón Ľudovít s priateľom Rohonom. Ešte pred príchodom urobia to isté, čo ženy, zamenia si úlohy. Nepravá grófka ich víta po slovensky, ale oni hovoria maďarsky. Od grófa si vyslúži prezývku panslávka(je to dobové označenie pre národne uvedomelého Slováka).</a:t>
            </a:r>
          </a:p>
        </p:txBody>
      </p:sp>
    </p:spTree>
    <p:extLst>
      <p:ext uri="{BB962C8B-B14F-4D97-AF65-F5344CB8AC3E}">
        <p14:creationId xmlns:p14="http://schemas.microsoft.com/office/powerpoint/2010/main" val="3016251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p:cNvSpPr>
            <a:spLocks noGrp="1"/>
          </p:cNvSpPr>
          <p:nvPr>
            <p:ph idx="1"/>
          </p:nvPr>
        </p:nvSpPr>
        <p:spPr>
          <a:xfrm>
            <a:off x="846146" y="1583813"/>
            <a:ext cx="8596668" cy="3880773"/>
          </a:xfrm>
        </p:spPr>
        <p:txBody>
          <a:bodyPr>
            <a:normAutofit/>
          </a:bodyPr>
          <a:lstStyle/>
          <a:p>
            <a:r>
              <a:rPr lang="sk-SK" sz="2400" dirty="0">
                <a:solidFill>
                  <a:schemeClr val="tx1"/>
                </a:solidFill>
                <a:latin typeface="Times New Roman" panose="02020603050405020304" pitchFamily="18" charset="0"/>
                <a:cs typeface="Times New Roman" panose="02020603050405020304" pitchFamily="18" charset="0"/>
              </a:rPr>
              <a:t>Nepravá grófka sa páči Rohonovi a vyznáva jej lásku. Miluša sa mu prizná, že ona nie je grófka a zároveň sa aj Rohon prizná k zámene s barónom. Pravá grófka neodhalí ešte svoju identitu. Na dožinkovej slávnosti(to je ľudová slávnosť po pozbieraní úrody)  sa objaví v kroji ako predstaviteľka ľudu.</a:t>
            </a:r>
          </a:p>
          <a:p>
            <a:endParaRPr lang="sk-SK" sz="2400" dirty="0">
              <a:solidFill>
                <a:schemeClr val="tx1"/>
              </a:solidFill>
              <a:latin typeface="Times New Roman" panose="02020603050405020304" pitchFamily="18" charset="0"/>
              <a:cs typeface="Times New Roman" panose="02020603050405020304" pitchFamily="18" charset="0"/>
            </a:endParaRPr>
          </a:p>
          <a:p>
            <a:r>
              <a:rPr lang="sk-SK" sz="2400" dirty="0">
                <a:solidFill>
                  <a:schemeClr val="tx1"/>
                </a:solidFill>
                <a:latin typeface="Times New Roman" panose="02020603050405020304" pitchFamily="18" charset="0"/>
                <a:cs typeface="Times New Roman" panose="02020603050405020304" pitchFamily="18" charset="0"/>
              </a:rPr>
              <a:t>Barón je ochotný sa s ňou oženiť aj napriek tomu, že má nízky pôvod. Nakoniec sa všetko vyjasní, každý si nájde toho správneho manžela.</a:t>
            </a:r>
          </a:p>
        </p:txBody>
      </p:sp>
    </p:spTree>
    <p:extLst>
      <p:ext uri="{BB962C8B-B14F-4D97-AF65-F5344CB8AC3E}">
        <p14:creationId xmlns:p14="http://schemas.microsoft.com/office/powerpoint/2010/main" val="3135968064"/>
      </p:ext>
    </p:extLst>
  </p:cSld>
  <p:clrMapOvr>
    <a:masterClrMapping/>
  </p:clrMapOvr>
</p:sld>
</file>

<file path=ppt/theme/theme1.xml><?xml version="1.0" encoding="utf-8"?>
<a:theme xmlns:a="http://schemas.openxmlformats.org/drawingml/2006/main" name="Fazeta">
  <a:themeElements>
    <a:clrScheme name="Fazeta">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z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z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684</TotalTime>
  <Words>1038</Words>
  <Application>Microsoft Office PowerPoint</Application>
  <PresentationFormat>Širokouhlá</PresentationFormat>
  <Paragraphs>53</Paragraphs>
  <Slides>15</Slides>
  <Notes>0</Notes>
  <HiddenSlides>0</HiddenSlides>
  <MMClips>0</MMClips>
  <ScaleCrop>false</ScaleCrop>
  <HeadingPairs>
    <vt:vector size="6" baseType="variant">
      <vt:variant>
        <vt:lpstr>Použité písma</vt:lpstr>
      </vt:variant>
      <vt:variant>
        <vt:i4>4</vt:i4>
      </vt:variant>
      <vt:variant>
        <vt:lpstr>Motív</vt:lpstr>
      </vt:variant>
      <vt:variant>
        <vt:i4>1</vt:i4>
      </vt:variant>
      <vt:variant>
        <vt:lpstr>Nadpisy snímok</vt:lpstr>
      </vt:variant>
      <vt:variant>
        <vt:i4>15</vt:i4>
      </vt:variant>
    </vt:vector>
  </HeadingPairs>
  <TitlesOfParts>
    <vt:vector size="20" baseType="lpstr">
      <vt:lpstr>Arial</vt:lpstr>
      <vt:lpstr>Times New Roman</vt:lpstr>
      <vt:lpstr>Trebuchet MS</vt:lpstr>
      <vt:lpstr>Wingdings 3</vt:lpstr>
      <vt:lpstr>Fazeta</vt:lpstr>
      <vt:lpstr>Zmieranie alebo Dobrodružstvo pri obžinkoch</vt:lpstr>
      <vt:lpstr> Ján Palárik </vt:lpstr>
      <vt:lpstr>Životopis </vt:lpstr>
      <vt:lpstr>Prezentácia programu PowerPoint</vt:lpstr>
      <vt:lpstr>Prezentácia programu PowerPoint</vt:lpstr>
      <vt:lpstr>Postavy</vt:lpstr>
      <vt:lpstr>Prezentácia programu PowerPoint</vt:lpstr>
      <vt:lpstr>Dej</vt:lpstr>
      <vt:lpstr>Prezentácia programu PowerPoint</vt:lpstr>
      <vt:lpstr>Hlavné postavy</vt:lpstr>
      <vt:lpstr>Téma </vt:lpstr>
      <vt:lpstr>Kompozícia</vt:lpstr>
      <vt:lpstr>Tvorba</vt:lpstr>
      <vt:lpstr>Útvar</vt:lpstr>
      <vt:lpstr>Ďakujem za pozornosť 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Pravdepodobnosť</dc:title>
  <dc:creator>Miroslav Medvec</dc:creator>
  <cp:lastModifiedBy>Miroslav Medvec</cp:lastModifiedBy>
  <cp:revision>18</cp:revision>
  <dcterms:created xsi:type="dcterms:W3CDTF">2020-05-22T06:53:09Z</dcterms:created>
  <dcterms:modified xsi:type="dcterms:W3CDTF">2020-05-26T13:26:12Z</dcterms:modified>
</cp:coreProperties>
</file>